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7" r:id="rId4"/>
    <p:sldId id="260" r:id="rId5"/>
    <p:sldId id="268" r:id="rId6"/>
    <p:sldId id="269" r:id="rId7"/>
    <p:sldId id="263" r:id="rId8"/>
    <p:sldId id="270" r:id="rId9"/>
    <p:sldId id="271" r:id="rId10"/>
    <p:sldId id="258" r:id="rId11"/>
    <p:sldId id="272" r:id="rId12"/>
    <p:sldId id="275" r:id="rId13"/>
    <p:sldId id="274" r:id="rId14"/>
    <p:sldId id="273" r:id="rId15"/>
    <p:sldId id="276" r:id="rId16"/>
    <p:sldId id="277" r:id="rId17"/>
    <p:sldId id="261" r:id="rId18"/>
    <p:sldId id="259" r:id="rId19"/>
    <p:sldId id="26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F3D"/>
    <a:srgbClr val="9F2EB2"/>
    <a:srgbClr val="A24AB1"/>
    <a:srgbClr val="C63B10"/>
    <a:srgbClr val="5B12AA"/>
    <a:srgbClr val="F3AE4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00" autoAdjust="0"/>
    <p:restoredTop sz="94690" autoAdjust="0"/>
  </p:normalViewPr>
  <p:slideViewPr>
    <p:cSldViewPr snapToGrid="0">
      <p:cViewPr varScale="1">
        <p:scale>
          <a:sx n="80" d="100"/>
          <a:sy n="80" d="100"/>
        </p:scale>
        <p:origin x="-293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2766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90C407-95C1-4AAA-9E48-AA310E41F835}" type="doc">
      <dgm:prSet loTypeId="urn:microsoft.com/office/officeart/2005/8/layout/pyramid1" loCatId="pyramid" qsTypeId="urn:microsoft.com/office/officeart/2005/8/quickstyle/simple1" qsCatId="simple" csTypeId="urn:microsoft.com/office/officeart/2005/8/colors/accent6_3" csCatId="accent6" phldr="1"/>
      <dgm:spPr/>
    </dgm:pt>
    <dgm:pt modelId="{C21A0A99-D0F7-44FC-97BB-9EEB1C769D21}">
      <dgm:prSet phldrT="[Текст]" custT="1"/>
      <dgm:spPr/>
      <dgm:t>
        <a:bodyPr/>
        <a:lstStyle/>
        <a:p>
          <a:r>
            <a:rPr lang="ru-RU" sz="1600" b="1" dirty="0"/>
            <a:t>Лояльность </a:t>
          </a:r>
          <a:endParaRPr lang="en-GB" sz="1600" b="1" dirty="0"/>
        </a:p>
      </dgm:t>
    </dgm:pt>
    <dgm:pt modelId="{7CE21B95-CF14-4097-9170-921CD147BBCD}" type="parTrans" cxnId="{24F47C35-3CEA-410B-A830-D8984F3F425E}">
      <dgm:prSet/>
      <dgm:spPr/>
      <dgm:t>
        <a:bodyPr/>
        <a:lstStyle/>
        <a:p>
          <a:endParaRPr lang="en-GB"/>
        </a:p>
      </dgm:t>
    </dgm:pt>
    <dgm:pt modelId="{4655EC4A-15D0-499F-8582-26B36D998002}" type="sibTrans" cxnId="{24F47C35-3CEA-410B-A830-D8984F3F425E}">
      <dgm:prSet/>
      <dgm:spPr/>
      <dgm:t>
        <a:bodyPr/>
        <a:lstStyle/>
        <a:p>
          <a:endParaRPr lang="en-GB"/>
        </a:p>
      </dgm:t>
    </dgm:pt>
    <dgm:pt modelId="{42357C1E-1C0B-4C16-8FE9-C6A190192281}">
      <dgm:prSet phldrT="[Текст]" custT="1"/>
      <dgm:spPr/>
      <dgm:t>
        <a:bodyPr/>
        <a:lstStyle/>
        <a:p>
          <a:r>
            <a:rPr lang="ru-RU" sz="1600" b="1" dirty="0"/>
            <a:t>Удовлетворенность </a:t>
          </a:r>
          <a:endParaRPr lang="en-GB" sz="1600" b="1" dirty="0"/>
        </a:p>
      </dgm:t>
    </dgm:pt>
    <dgm:pt modelId="{A837D608-5AEE-4228-B086-79F07DE7C059}" type="parTrans" cxnId="{09F4D1B6-7048-4179-AF89-1132F7B5F2C1}">
      <dgm:prSet/>
      <dgm:spPr/>
      <dgm:t>
        <a:bodyPr/>
        <a:lstStyle/>
        <a:p>
          <a:endParaRPr lang="en-GB"/>
        </a:p>
      </dgm:t>
    </dgm:pt>
    <dgm:pt modelId="{057BB40F-57FA-495B-9421-4656DF1C32B3}" type="sibTrans" cxnId="{09F4D1B6-7048-4179-AF89-1132F7B5F2C1}">
      <dgm:prSet/>
      <dgm:spPr/>
      <dgm:t>
        <a:bodyPr/>
        <a:lstStyle/>
        <a:p>
          <a:endParaRPr lang="en-GB"/>
        </a:p>
      </dgm:t>
    </dgm:pt>
    <dgm:pt modelId="{467A6E97-A855-43DD-9AC8-A05AD9344353}">
      <dgm:prSet phldrT="[Текст]" custT="1"/>
      <dgm:spPr/>
      <dgm:t>
        <a:bodyPr/>
        <a:lstStyle/>
        <a:p>
          <a:r>
            <a:rPr lang="ru-RU" sz="1600" b="1" dirty="0"/>
            <a:t>Использование </a:t>
          </a:r>
          <a:endParaRPr lang="en-GB" sz="1600" b="1" dirty="0"/>
        </a:p>
      </dgm:t>
    </dgm:pt>
    <dgm:pt modelId="{029DCF9E-E9B4-411E-A30F-61F57C3EDB53}" type="parTrans" cxnId="{CF1F130B-1777-4EC9-A43B-E1AFB31C35BE}">
      <dgm:prSet/>
      <dgm:spPr/>
      <dgm:t>
        <a:bodyPr/>
        <a:lstStyle/>
        <a:p>
          <a:endParaRPr lang="en-GB"/>
        </a:p>
      </dgm:t>
    </dgm:pt>
    <dgm:pt modelId="{620C3FC5-7751-4C48-BB5F-F55A5DC26B8F}" type="sibTrans" cxnId="{CF1F130B-1777-4EC9-A43B-E1AFB31C35BE}">
      <dgm:prSet/>
      <dgm:spPr/>
      <dgm:t>
        <a:bodyPr/>
        <a:lstStyle/>
        <a:p>
          <a:endParaRPr lang="en-GB"/>
        </a:p>
      </dgm:t>
    </dgm:pt>
    <dgm:pt modelId="{785C815C-CAF6-4F31-8683-D183E7801CCF}">
      <dgm:prSet phldrT="[Текст]" custT="1"/>
      <dgm:spPr/>
      <dgm:t>
        <a:bodyPr/>
        <a:lstStyle/>
        <a:p>
          <a:r>
            <a:rPr lang="ru-RU" sz="1600" b="1" dirty="0"/>
            <a:t>Степень рассмотрения </a:t>
          </a:r>
          <a:endParaRPr lang="en-GB" sz="1600" b="1" dirty="0"/>
        </a:p>
      </dgm:t>
    </dgm:pt>
    <dgm:pt modelId="{3F4AA6FC-B1C7-4CEF-91AD-31FEBD39AE17}" type="parTrans" cxnId="{2AA51845-8192-4BA6-A768-4944063170D0}">
      <dgm:prSet/>
      <dgm:spPr/>
      <dgm:t>
        <a:bodyPr/>
        <a:lstStyle/>
        <a:p>
          <a:endParaRPr lang="en-GB"/>
        </a:p>
      </dgm:t>
    </dgm:pt>
    <dgm:pt modelId="{F7C27D54-B883-454E-B2DB-5359EAE21155}" type="sibTrans" cxnId="{2AA51845-8192-4BA6-A768-4944063170D0}">
      <dgm:prSet/>
      <dgm:spPr/>
      <dgm:t>
        <a:bodyPr/>
        <a:lstStyle/>
        <a:p>
          <a:endParaRPr lang="en-GB"/>
        </a:p>
      </dgm:t>
    </dgm:pt>
    <dgm:pt modelId="{11133B8F-545A-44BC-BD87-47879ABF2848}">
      <dgm:prSet phldrT="[Текст]" custT="1"/>
      <dgm:spPr/>
      <dgm:t>
        <a:bodyPr/>
        <a:lstStyle/>
        <a:p>
          <a:r>
            <a:rPr lang="ru-RU" sz="1600" b="1" dirty="0"/>
            <a:t>Осведомленность без подсказки </a:t>
          </a:r>
          <a:endParaRPr lang="en-GB" sz="1600" b="1" dirty="0"/>
        </a:p>
      </dgm:t>
    </dgm:pt>
    <dgm:pt modelId="{3085D81C-BDBD-433E-85B6-9A790AAEE19A}" type="parTrans" cxnId="{592BF9A6-89B1-4B5E-AB7C-2BF57D331540}">
      <dgm:prSet/>
      <dgm:spPr/>
      <dgm:t>
        <a:bodyPr/>
        <a:lstStyle/>
        <a:p>
          <a:endParaRPr lang="en-GB"/>
        </a:p>
      </dgm:t>
    </dgm:pt>
    <dgm:pt modelId="{0F7F1C7D-E023-4439-AA53-DD8EA5C6B0C7}" type="sibTrans" cxnId="{592BF9A6-89B1-4B5E-AB7C-2BF57D331540}">
      <dgm:prSet/>
      <dgm:spPr/>
      <dgm:t>
        <a:bodyPr/>
        <a:lstStyle/>
        <a:p>
          <a:endParaRPr lang="en-GB"/>
        </a:p>
      </dgm:t>
    </dgm:pt>
    <dgm:pt modelId="{31E64C7F-97DA-4847-BBA3-31A5A6A93DB4}">
      <dgm:prSet phldrT="[Текст]" custT="1"/>
      <dgm:spPr/>
      <dgm:t>
        <a:bodyPr/>
        <a:lstStyle/>
        <a:p>
          <a:r>
            <a:rPr lang="ru-RU" sz="1600" b="1" dirty="0" smtClean="0"/>
            <a:t>Осведомленность с </a:t>
          </a:r>
          <a:r>
            <a:rPr lang="ru-RU" sz="1600" b="1" dirty="0"/>
            <a:t>подсказкой </a:t>
          </a:r>
          <a:endParaRPr lang="en-GB" sz="1600" b="1" dirty="0"/>
        </a:p>
      </dgm:t>
    </dgm:pt>
    <dgm:pt modelId="{ED11A7DE-6E62-49B7-AFCF-5A6E6E60E4B1}" type="parTrans" cxnId="{49FA845F-94D1-4C29-9B63-0B7BE09E29E3}">
      <dgm:prSet/>
      <dgm:spPr/>
      <dgm:t>
        <a:bodyPr/>
        <a:lstStyle/>
        <a:p>
          <a:endParaRPr lang="en-GB"/>
        </a:p>
      </dgm:t>
    </dgm:pt>
    <dgm:pt modelId="{77774CC7-505E-4A66-899B-6E91EFD67096}" type="sibTrans" cxnId="{49FA845F-94D1-4C29-9B63-0B7BE09E29E3}">
      <dgm:prSet/>
      <dgm:spPr/>
      <dgm:t>
        <a:bodyPr/>
        <a:lstStyle/>
        <a:p>
          <a:endParaRPr lang="en-GB"/>
        </a:p>
      </dgm:t>
    </dgm:pt>
    <dgm:pt modelId="{2E9668BC-B564-4B60-99BF-7C18897724A3}" type="pres">
      <dgm:prSet presAssocID="{6C90C407-95C1-4AAA-9E48-AA310E41F835}" presName="Name0" presStyleCnt="0">
        <dgm:presLayoutVars>
          <dgm:dir/>
          <dgm:animLvl val="lvl"/>
          <dgm:resizeHandles val="exact"/>
        </dgm:presLayoutVars>
      </dgm:prSet>
      <dgm:spPr/>
    </dgm:pt>
    <dgm:pt modelId="{E634E1CD-DB94-4398-BA9F-B29290EEC953}" type="pres">
      <dgm:prSet presAssocID="{C21A0A99-D0F7-44FC-97BB-9EEB1C769D21}" presName="Name8" presStyleCnt="0"/>
      <dgm:spPr/>
    </dgm:pt>
    <dgm:pt modelId="{65802599-5B18-4C61-9F89-F7167662DC5E}" type="pres">
      <dgm:prSet presAssocID="{C21A0A99-D0F7-44FC-97BB-9EEB1C769D21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8AA443-0E5B-4110-A610-5018CFA0AB3A}" type="pres">
      <dgm:prSet presAssocID="{C21A0A99-D0F7-44FC-97BB-9EEB1C769D2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0CD909-CF32-4336-928B-88A0AB5C8035}" type="pres">
      <dgm:prSet presAssocID="{42357C1E-1C0B-4C16-8FE9-C6A190192281}" presName="Name8" presStyleCnt="0"/>
      <dgm:spPr/>
    </dgm:pt>
    <dgm:pt modelId="{06D92C1C-87C1-4296-8121-E812E542AEB1}" type="pres">
      <dgm:prSet presAssocID="{42357C1E-1C0B-4C16-8FE9-C6A190192281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E5B688-ABA4-4F76-B0F3-1FD5FEFDD338}" type="pres">
      <dgm:prSet presAssocID="{42357C1E-1C0B-4C16-8FE9-C6A19019228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5F6A42-3095-474E-BCFE-46BC1C11764C}" type="pres">
      <dgm:prSet presAssocID="{467A6E97-A855-43DD-9AC8-A05AD9344353}" presName="Name8" presStyleCnt="0"/>
      <dgm:spPr/>
    </dgm:pt>
    <dgm:pt modelId="{C4F0CDAC-390F-4C9E-A76B-127870A8C99A}" type="pres">
      <dgm:prSet presAssocID="{467A6E97-A855-43DD-9AC8-A05AD9344353}" presName="level" presStyleLbl="node1" presStyleIdx="2" presStyleCnt="6" custLinFactNeighborX="-12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63EB8F-E81F-4B33-BA9A-ACE573BC0F60}" type="pres">
      <dgm:prSet presAssocID="{467A6E97-A855-43DD-9AC8-A05AD934435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40656E-477B-4899-AC71-DD4DBAD2F2B0}" type="pres">
      <dgm:prSet presAssocID="{785C815C-CAF6-4F31-8683-D183E7801CCF}" presName="Name8" presStyleCnt="0"/>
      <dgm:spPr/>
    </dgm:pt>
    <dgm:pt modelId="{4F5EA256-11D0-4D09-A06E-F978E934E8F2}" type="pres">
      <dgm:prSet presAssocID="{785C815C-CAF6-4F31-8683-D183E7801CCF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87965D-8BD5-46BD-8AF2-770460C53717}" type="pres">
      <dgm:prSet presAssocID="{785C815C-CAF6-4F31-8683-D183E7801CC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E9B53D-5262-4705-9137-859E5ED4FBC6}" type="pres">
      <dgm:prSet presAssocID="{11133B8F-545A-44BC-BD87-47879ABF2848}" presName="Name8" presStyleCnt="0"/>
      <dgm:spPr/>
    </dgm:pt>
    <dgm:pt modelId="{F8F38F05-9D18-46EF-BE76-DF5D9C248135}" type="pres">
      <dgm:prSet presAssocID="{11133B8F-545A-44BC-BD87-47879ABF2848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BE09D1-19B4-422E-B3A0-A3D89FE342B0}" type="pres">
      <dgm:prSet presAssocID="{11133B8F-545A-44BC-BD87-47879ABF284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CBF8F2-FAEF-4B57-A3DD-E01F6085BB44}" type="pres">
      <dgm:prSet presAssocID="{31E64C7F-97DA-4847-BBA3-31A5A6A93DB4}" presName="Name8" presStyleCnt="0"/>
      <dgm:spPr/>
    </dgm:pt>
    <dgm:pt modelId="{3933DEDC-A9EC-440B-9DA9-234AD8DCF5DD}" type="pres">
      <dgm:prSet presAssocID="{31E64C7F-97DA-4847-BBA3-31A5A6A93DB4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B5A31E-7F05-46BE-A004-D060F7C717AF}" type="pres">
      <dgm:prSet presAssocID="{31E64C7F-97DA-4847-BBA3-31A5A6A93DB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7ECF5CC-4E74-4ACF-BA35-6C64E67FF7AB}" type="presOf" srcId="{6C90C407-95C1-4AAA-9E48-AA310E41F835}" destId="{2E9668BC-B564-4B60-99BF-7C18897724A3}" srcOrd="0" destOrd="0" presId="urn:microsoft.com/office/officeart/2005/8/layout/pyramid1"/>
    <dgm:cxn modelId="{09F4D1B6-7048-4179-AF89-1132F7B5F2C1}" srcId="{6C90C407-95C1-4AAA-9E48-AA310E41F835}" destId="{42357C1E-1C0B-4C16-8FE9-C6A190192281}" srcOrd="1" destOrd="0" parTransId="{A837D608-5AEE-4228-B086-79F07DE7C059}" sibTransId="{057BB40F-57FA-495B-9421-4656DF1C32B3}"/>
    <dgm:cxn modelId="{001532F0-0F7D-49EB-AA3D-954624FAD530}" type="presOf" srcId="{785C815C-CAF6-4F31-8683-D183E7801CCF}" destId="{4F5EA256-11D0-4D09-A06E-F978E934E8F2}" srcOrd="0" destOrd="0" presId="urn:microsoft.com/office/officeart/2005/8/layout/pyramid1"/>
    <dgm:cxn modelId="{CF1F130B-1777-4EC9-A43B-E1AFB31C35BE}" srcId="{6C90C407-95C1-4AAA-9E48-AA310E41F835}" destId="{467A6E97-A855-43DD-9AC8-A05AD9344353}" srcOrd="2" destOrd="0" parTransId="{029DCF9E-E9B4-411E-A30F-61F57C3EDB53}" sibTransId="{620C3FC5-7751-4C48-BB5F-F55A5DC26B8F}"/>
    <dgm:cxn modelId="{0AAD4B07-576E-437F-BFA9-BFED01E19686}" type="presOf" srcId="{C21A0A99-D0F7-44FC-97BB-9EEB1C769D21}" destId="{65802599-5B18-4C61-9F89-F7167662DC5E}" srcOrd="0" destOrd="0" presId="urn:microsoft.com/office/officeart/2005/8/layout/pyramid1"/>
    <dgm:cxn modelId="{970D4338-E0F3-410E-B9B1-609603014AA9}" type="presOf" srcId="{467A6E97-A855-43DD-9AC8-A05AD9344353}" destId="{C4F0CDAC-390F-4C9E-A76B-127870A8C99A}" srcOrd="0" destOrd="0" presId="urn:microsoft.com/office/officeart/2005/8/layout/pyramid1"/>
    <dgm:cxn modelId="{2AA51845-8192-4BA6-A768-4944063170D0}" srcId="{6C90C407-95C1-4AAA-9E48-AA310E41F835}" destId="{785C815C-CAF6-4F31-8683-D183E7801CCF}" srcOrd="3" destOrd="0" parTransId="{3F4AA6FC-B1C7-4CEF-91AD-31FEBD39AE17}" sibTransId="{F7C27D54-B883-454E-B2DB-5359EAE21155}"/>
    <dgm:cxn modelId="{069CEDEB-7458-45FE-9051-B9D640F63535}" type="presOf" srcId="{42357C1E-1C0B-4C16-8FE9-C6A190192281}" destId="{06D92C1C-87C1-4296-8121-E812E542AEB1}" srcOrd="0" destOrd="0" presId="urn:microsoft.com/office/officeart/2005/8/layout/pyramid1"/>
    <dgm:cxn modelId="{592BF9A6-89B1-4B5E-AB7C-2BF57D331540}" srcId="{6C90C407-95C1-4AAA-9E48-AA310E41F835}" destId="{11133B8F-545A-44BC-BD87-47879ABF2848}" srcOrd="4" destOrd="0" parTransId="{3085D81C-BDBD-433E-85B6-9A790AAEE19A}" sibTransId="{0F7F1C7D-E023-4439-AA53-DD8EA5C6B0C7}"/>
    <dgm:cxn modelId="{2E22EAB9-7A79-41C4-AE89-C978D89DED78}" type="presOf" srcId="{11133B8F-545A-44BC-BD87-47879ABF2848}" destId="{43BE09D1-19B4-422E-B3A0-A3D89FE342B0}" srcOrd="1" destOrd="0" presId="urn:microsoft.com/office/officeart/2005/8/layout/pyramid1"/>
    <dgm:cxn modelId="{D57707E1-1718-402F-A963-3B3B61C0999A}" type="presOf" srcId="{31E64C7F-97DA-4847-BBA3-31A5A6A93DB4}" destId="{3933DEDC-A9EC-440B-9DA9-234AD8DCF5DD}" srcOrd="0" destOrd="0" presId="urn:microsoft.com/office/officeart/2005/8/layout/pyramid1"/>
    <dgm:cxn modelId="{24F47C35-3CEA-410B-A830-D8984F3F425E}" srcId="{6C90C407-95C1-4AAA-9E48-AA310E41F835}" destId="{C21A0A99-D0F7-44FC-97BB-9EEB1C769D21}" srcOrd="0" destOrd="0" parTransId="{7CE21B95-CF14-4097-9170-921CD147BBCD}" sibTransId="{4655EC4A-15D0-499F-8582-26B36D998002}"/>
    <dgm:cxn modelId="{5C1BA709-0A02-4104-8D69-C6F3181122D4}" type="presOf" srcId="{42357C1E-1C0B-4C16-8FE9-C6A190192281}" destId="{E1E5B688-ABA4-4F76-B0F3-1FD5FEFDD338}" srcOrd="1" destOrd="0" presId="urn:microsoft.com/office/officeart/2005/8/layout/pyramid1"/>
    <dgm:cxn modelId="{A574D752-03C5-4AA6-A8FB-3F6DC0006FCA}" type="presOf" srcId="{467A6E97-A855-43DD-9AC8-A05AD9344353}" destId="{3F63EB8F-E81F-4B33-BA9A-ACE573BC0F60}" srcOrd="1" destOrd="0" presId="urn:microsoft.com/office/officeart/2005/8/layout/pyramid1"/>
    <dgm:cxn modelId="{18913617-E2B1-4E1F-9F56-24A41A2F48F1}" type="presOf" srcId="{785C815C-CAF6-4F31-8683-D183E7801CCF}" destId="{F687965D-8BD5-46BD-8AF2-770460C53717}" srcOrd="1" destOrd="0" presId="urn:microsoft.com/office/officeart/2005/8/layout/pyramid1"/>
    <dgm:cxn modelId="{49FA845F-94D1-4C29-9B63-0B7BE09E29E3}" srcId="{6C90C407-95C1-4AAA-9E48-AA310E41F835}" destId="{31E64C7F-97DA-4847-BBA3-31A5A6A93DB4}" srcOrd="5" destOrd="0" parTransId="{ED11A7DE-6E62-49B7-AFCF-5A6E6E60E4B1}" sibTransId="{77774CC7-505E-4A66-899B-6E91EFD67096}"/>
    <dgm:cxn modelId="{86F678B0-960F-4BC9-BB69-2A762350D460}" type="presOf" srcId="{31E64C7F-97DA-4847-BBA3-31A5A6A93DB4}" destId="{1EB5A31E-7F05-46BE-A004-D060F7C717AF}" srcOrd="1" destOrd="0" presId="urn:microsoft.com/office/officeart/2005/8/layout/pyramid1"/>
    <dgm:cxn modelId="{763914F5-CA25-4EE0-85C8-2C590FD50312}" type="presOf" srcId="{11133B8F-545A-44BC-BD87-47879ABF2848}" destId="{F8F38F05-9D18-46EF-BE76-DF5D9C248135}" srcOrd="0" destOrd="0" presId="urn:microsoft.com/office/officeart/2005/8/layout/pyramid1"/>
    <dgm:cxn modelId="{4DC8E108-B7ED-4A2E-8AF9-D379A29A10FB}" type="presOf" srcId="{C21A0A99-D0F7-44FC-97BB-9EEB1C769D21}" destId="{B88AA443-0E5B-4110-A610-5018CFA0AB3A}" srcOrd="1" destOrd="0" presId="urn:microsoft.com/office/officeart/2005/8/layout/pyramid1"/>
    <dgm:cxn modelId="{1E7EA300-6A27-4C33-9901-83100CA9801D}" type="presParOf" srcId="{2E9668BC-B564-4B60-99BF-7C18897724A3}" destId="{E634E1CD-DB94-4398-BA9F-B29290EEC953}" srcOrd="0" destOrd="0" presId="urn:microsoft.com/office/officeart/2005/8/layout/pyramid1"/>
    <dgm:cxn modelId="{59E91F74-B61D-4F2B-945F-5C90DE8FE525}" type="presParOf" srcId="{E634E1CD-DB94-4398-BA9F-B29290EEC953}" destId="{65802599-5B18-4C61-9F89-F7167662DC5E}" srcOrd="0" destOrd="0" presId="urn:microsoft.com/office/officeart/2005/8/layout/pyramid1"/>
    <dgm:cxn modelId="{5DA911A7-272F-4BA8-B624-6697D0400E71}" type="presParOf" srcId="{E634E1CD-DB94-4398-BA9F-B29290EEC953}" destId="{B88AA443-0E5B-4110-A610-5018CFA0AB3A}" srcOrd="1" destOrd="0" presId="urn:microsoft.com/office/officeart/2005/8/layout/pyramid1"/>
    <dgm:cxn modelId="{DBC6838C-0EF4-485C-919D-809D9FA7E748}" type="presParOf" srcId="{2E9668BC-B564-4B60-99BF-7C18897724A3}" destId="{420CD909-CF32-4336-928B-88A0AB5C8035}" srcOrd="1" destOrd="0" presId="urn:microsoft.com/office/officeart/2005/8/layout/pyramid1"/>
    <dgm:cxn modelId="{10C5FDF7-CB35-48DF-97F2-583B347A5C39}" type="presParOf" srcId="{420CD909-CF32-4336-928B-88A0AB5C8035}" destId="{06D92C1C-87C1-4296-8121-E812E542AEB1}" srcOrd="0" destOrd="0" presId="urn:microsoft.com/office/officeart/2005/8/layout/pyramid1"/>
    <dgm:cxn modelId="{7C2D0450-0C7C-4E08-9F52-03A9B1E8ADC1}" type="presParOf" srcId="{420CD909-CF32-4336-928B-88A0AB5C8035}" destId="{E1E5B688-ABA4-4F76-B0F3-1FD5FEFDD338}" srcOrd="1" destOrd="0" presId="urn:microsoft.com/office/officeart/2005/8/layout/pyramid1"/>
    <dgm:cxn modelId="{8F085642-75C5-4D40-AF80-C7FCECA42F06}" type="presParOf" srcId="{2E9668BC-B564-4B60-99BF-7C18897724A3}" destId="{285F6A42-3095-474E-BCFE-46BC1C11764C}" srcOrd="2" destOrd="0" presId="urn:microsoft.com/office/officeart/2005/8/layout/pyramid1"/>
    <dgm:cxn modelId="{9F82752C-FD0F-4493-B5B1-0ACF6A30FC30}" type="presParOf" srcId="{285F6A42-3095-474E-BCFE-46BC1C11764C}" destId="{C4F0CDAC-390F-4C9E-A76B-127870A8C99A}" srcOrd="0" destOrd="0" presId="urn:microsoft.com/office/officeart/2005/8/layout/pyramid1"/>
    <dgm:cxn modelId="{F7392998-8355-4FA5-AA26-065F410E8C2C}" type="presParOf" srcId="{285F6A42-3095-474E-BCFE-46BC1C11764C}" destId="{3F63EB8F-E81F-4B33-BA9A-ACE573BC0F60}" srcOrd="1" destOrd="0" presId="urn:microsoft.com/office/officeart/2005/8/layout/pyramid1"/>
    <dgm:cxn modelId="{A2F610FB-A4E9-4892-A314-04C96D95AEC7}" type="presParOf" srcId="{2E9668BC-B564-4B60-99BF-7C18897724A3}" destId="{9D40656E-477B-4899-AC71-DD4DBAD2F2B0}" srcOrd="3" destOrd="0" presId="urn:microsoft.com/office/officeart/2005/8/layout/pyramid1"/>
    <dgm:cxn modelId="{EE25A049-863D-4CD3-B42F-7BDF23FCAAE7}" type="presParOf" srcId="{9D40656E-477B-4899-AC71-DD4DBAD2F2B0}" destId="{4F5EA256-11D0-4D09-A06E-F978E934E8F2}" srcOrd="0" destOrd="0" presId="urn:microsoft.com/office/officeart/2005/8/layout/pyramid1"/>
    <dgm:cxn modelId="{ACE2E3C3-9DC0-4347-9AB8-C08D99A2D191}" type="presParOf" srcId="{9D40656E-477B-4899-AC71-DD4DBAD2F2B0}" destId="{F687965D-8BD5-46BD-8AF2-770460C53717}" srcOrd="1" destOrd="0" presId="urn:microsoft.com/office/officeart/2005/8/layout/pyramid1"/>
    <dgm:cxn modelId="{D5BAF972-1366-46E8-B0C8-B4C9891F6997}" type="presParOf" srcId="{2E9668BC-B564-4B60-99BF-7C18897724A3}" destId="{DBE9B53D-5262-4705-9137-859E5ED4FBC6}" srcOrd="4" destOrd="0" presId="urn:microsoft.com/office/officeart/2005/8/layout/pyramid1"/>
    <dgm:cxn modelId="{C20E47EC-3F13-40B2-8EFD-A36CB450A763}" type="presParOf" srcId="{DBE9B53D-5262-4705-9137-859E5ED4FBC6}" destId="{F8F38F05-9D18-46EF-BE76-DF5D9C248135}" srcOrd="0" destOrd="0" presId="urn:microsoft.com/office/officeart/2005/8/layout/pyramid1"/>
    <dgm:cxn modelId="{B8829D5B-968B-415F-99CC-7BB8AB53B8D6}" type="presParOf" srcId="{DBE9B53D-5262-4705-9137-859E5ED4FBC6}" destId="{43BE09D1-19B4-422E-B3A0-A3D89FE342B0}" srcOrd="1" destOrd="0" presId="urn:microsoft.com/office/officeart/2005/8/layout/pyramid1"/>
    <dgm:cxn modelId="{307B7365-BBC4-4388-9AFE-A6A2FB535106}" type="presParOf" srcId="{2E9668BC-B564-4B60-99BF-7C18897724A3}" destId="{F3CBF8F2-FAEF-4B57-A3DD-E01F6085BB44}" srcOrd="5" destOrd="0" presId="urn:microsoft.com/office/officeart/2005/8/layout/pyramid1"/>
    <dgm:cxn modelId="{D6B1B671-9C1C-4548-8F03-881569D17991}" type="presParOf" srcId="{F3CBF8F2-FAEF-4B57-A3DD-E01F6085BB44}" destId="{3933DEDC-A9EC-440B-9DA9-234AD8DCF5DD}" srcOrd="0" destOrd="0" presId="urn:microsoft.com/office/officeart/2005/8/layout/pyramid1"/>
    <dgm:cxn modelId="{28F3100A-BAC6-49F6-9AAA-3A007CE473C4}" type="presParOf" srcId="{F3CBF8F2-FAEF-4B57-A3DD-E01F6085BB44}" destId="{1EB5A31E-7F05-46BE-A004-D060F7C717A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5F118A-AAFE-46AD-BD84-CFCB9770912F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697ACDD0-ACDF-433B-B026-45A01CF0E8A1}">
      <dgm:prSet phldrT="[Текст]"/>
      <dgm:spPr/>
      <dgm:t>
        <a:bodyPr/>
        <a:lstStyle/>
        <a:p>
          <a:r>
            <a:rPr lang="ru-RU" dirty="0"/>
            <a:t>Шаг </a:t>
          </a:r>
          <a:r>
            <a:rPr lang="en-US" dirty="0"/>
            <a:t>1</a:t>
          </a:r>
          <a:endParaRPr lang="en-GB" dirty="0"/>
        </a:p>
      </dgm:t>
    </dgm:pt>
    <dgm:pt modelId="{13CAA203-0188-49A5-9A15-950EDEC64B8C}" type="parTrans" cxnId="{A8237A2B-0FDD-4585-93F9-F4C5A490C326}">
      <dgm:prSet/>
      <dgm:spPr/>
      <dgm:t>
        <a:bodyPr/>
        <a:lstStyle/>
        <a:p>
          <a:endParaRPr lang="en-GB"/>
        </a:p>
      </dgm:t>
    </dgm:pt>
    <dgm:pt modelId="{55C67A22-1189-49AB-83F9-54FB26C51A19}" type="sibTrans" cxnId="{A8237A2B-0FDD-4585-93F9-F4C5A490C326}">
      <dgm:prSet/>
      <dgm:spPr/>
      <dgm:t>
        <a:bodyPr/>
        <a:lstStyle/>
        <a:p>
          <a:endParaRPr lang="en-GB"/>
        </a:p>
      </dgm:t>
    </dgm:pt>
    <dgm:pt modelId="{466EF91D-0B65-43D4-A33F-9D0DA064DFBC}">
      <dgm:prSet phldrT="[Текст]"/>
      <dgm:spPr/>
      <dgm:t>
        <a:bodyPr/>
        <a:lstStyle/>
        <a:p>
          <a:r>
            <a:rPr lang="ru-RU" b="1" dirty="0"/>
            <a:t>Определите реальные желания вашей целевой аудитории </a:t>
          </a:r>
          <a:endParaRPr lang="en-GB" b="1" dirty="0"/>
        </a:p>
      </dgm:t>
    </dgm:pt>
    <dgm:pt modelId="{29C33E09-053E-4E68-AE60-8CA23E66CC16}" type="parTrans" cxnId="{8FA442A4-BD36-48D6-A306-6A47FC3EE119}">
      <dgm:prSet/>
      <dgm:spPr/>
      <dgm:t>
        <a:bodyPr/>
        <a:lstStyle/>
        <a:p>
          <a:endParaRPr lang="en-GB"/>
        </a:p>
      </dgm:t>
    </dgm:pt>
    <dgm:pt modelId="{42EC54A7-92A8-4C72-BFCD-3A3FFDB72FAF}" type="sibTrans" cxnId="{8FA442A4-BD36-48D6-A306-6A47FC3EE119}">
      <dgm:prSet/>
      <dgm:spPr/>
      <dgm:t>
        <a:bodyPr/>
        <a:lstStyle/>
        <a:p>
          <a:endParaRPr lang="en-GB"/>
        </a:p>
      </dgm:t>
    </dgm:pt>
    <dgm:pt modelId="{17ED5B33-2892-4201-BA95-129D9ED5829C}">
      <dgm:prSet phldrT="[Текст]"/>
      <dgm:spPr/>
      <dgm:t>
        <a:bodyPr/>
        <a:lstStyle/>
        <a:p>
          <a:r>
            <a:rPr lang="ru-RU" dirty="0"/>
            <a:t>Определите «ЗАЧЕМ?» ваших клиентов </a:t>
          </a:r>
          <a:r>
            <a:rPr lang="en-GB" dirty="0"/>
            <a:t> </a:t>
          </a:r>
          <a:r>
            <a:rPr lang="ru-RU" dirty="0"/>
            <a:t>и согласуйте всё, что вы коммуницируете как бренд, с этими «ЗАЧЕМ?» по существу </a:t>
          </a:r>
          <a:endParaRPr lang="en-GB" dirty="0"/>
        </a:p>
      </dgm:t>
    </dgm:pt>
    <dgm:pt modelId="{B5B72617-CDA6-4D78-8C26-822F88B8B270}" type="parTrans" cxnId="{E47FC3D8-02C5-47F6-9DC4-13597FF24EBB}">
      <dgm:prSet/>
      <dgm:spPr/>
      <dgm:t>
        <a:bodyPr/>
        <a:lstStyle/>
        <a:p>
          <a:endParaRPr lang="en-GB"/>
        </a:p>
      </dgm:t>
    </dgm:pt>
    <dgm:pt modelId="{FCAA3AEA-8E82-4431-90F7-70201B256792}" type="sibTrans" cxnId="{E47FC3D8-02C5-47F6-9DC4-13597FF24EBB}">
      <dgm:prSet/>
      <dgm:spPr/>
      <dgm:t>
        <a:bodyPr/>
        <a:lstStyle/>
        <a:p>
          <a:endParaRPr lang="en-GB"/>
        </a:p>
      </dgm:t>
    </dgm:pt>
    <dgm:pt modelId="{0029F726-C2FB-475B-929C-17D64CB8D95E}">
      <dgm:prSet phldrT="[Текст]"/>
      <dgm:spPr/>
      <dgm:t>
        <a:bodyPr/>
        <a:lstStyle/>
        <a:p>
          <a:r>
            <a:rPr lang="ru-RU" dirty="0"/>
            <a:t>Шаг </a:t>
          </a:r>
          <a:r>
            <a:rPr lang="en-US" dirty="0"/>
            <a:t>2</a:t>
          </a:r>
          <a:endParaRPr lang="en-GB" dirty="0"/>
        </a:p>
      </dgm:t>
    </dgm:pt>
    <dgm:pt modelId="{FAC73059-4B24-4FC2-BEDF-D23715FE4325}" type="parTrans" cxnId="{9408F7F7-6B0F-4CB0-AB85-F1BA17CD1392}">
      <dgm:prSet/>
      <dgm:spPr/>
      <dgm:t>
        <a:bodyPr/>
        <a:lstStyle/>
        <a:p>
          <a:endParaRPr lang="en-GB"/>
        </a:p>
      </dgm:t>
    </dgm:pt>
    <dgm:pt modelId="{C994EDB1-8765-4872-A25A-F19D82A40E5E}" type="sibTrans" cxnId="{9408F7F7-6B0F-4CB0-AB85-F1BA17CD1392}">
      <dgm:prSet/>
      <dgm:spPr/>
      <dgm:t>
        <a:bodyPr/>
        <a:lstStyle/>
        <a:p>
          <a:endParaRPr lang="en-GB"/>
        </a:p>
      </dgm:t>
    </dgm:pt>
    <dgm:pt modelId="{49650232-D0F5-4057-BE86-F3B8C78EE6DD}">
      <dgm:prSet phldrT="[Текст]"/>
      <dgm:spPr/>
      <dgm:t>
        <a:bodyPr/>
        <a:lstStyle/>
        <a:p>
          <a:r>
            <a:rPr lang="ru-RU" b="1" dirty="0"/>
            <a:t>Определите позицию вашей личности </a:t>
          </a:r>
          <a:endParaRPr lang="en-GB" b="1" dirty="0"/>
        </a:p>
      </dgm:t>
    </dgm:pt>
    <dgm:pt modelId="{9A4017C5-4C72-4E3C-BD65-A01FF1037A3D}" type="parTrans" cxnId="{F0719EBA-C09D-4579-8E8F-2DB52A4B4923}">
      <dgm:prSet/>
      <dgm:spPr/>
      <dgm:t>
        <a:bodyPr/>
        <a:lstStyle/>
        <a:p>
          <a:endParaRPr lang="en-GB"/>
        </a:p>
      </dgm:t>
    </dgm:pt>
    <dgm:pt modelId="{3E2D62E5-6D15-4FF8-9471-33D26B9088FB}" type="sibTrans" cxnId="{F0719EBA-C09D-4579-8E8F-2DB52A4B4923}">
      <dgm:prSet/>
      <dgm:spPr/>
      <dgm:t>
        <a:bodyPr/>
        <a:lstStyle/>
        <a:p>
          <a:endParaRPr lang="en-GB"/>
        </a:p>
      </dgm:t>
    </dgm:pt>
    <dgm:pt modelId="{F6EF58E0-C181-4EFD-BB03-80DAF1EEF4F5}">
      <dgm:prSet phldrT="[Текст]"/>
      <dgm:spPr/>
      <dgm:t>
        <a:bodyPr/>
        <a:lstStyle/>
        <a:p>
          <a:r>
            <a:rPr lang="en-GB" dirty="0"/>
            <a:t> </a:t>
          </a:r>
          <a:r>
            <a:rPr lang="ru-RU" dirty="0"/>
            <a:t>Сопоставьте желания вашего клиента с архетипом, который лучше всего вызывает такие желания </a:t>
          </a:r>
          <a:endParaRPr lang="en-GB" dirty="0"/>
        </a:p>
      </dgm:t>
    </dgm:pt>
    <dgm:pt modelId="{985D6956-CAFD-4028-B13F-10F10DAF870D}" type="parTrans" cxnId="{220C5595-7FD8-4ED7-B513-A75EC36543F6}">
      <dgm:prSet/>
      <dgm:spPr/>
      <dgm:t>
        <a:bodyPr/>
        <a:lstStyle/>
        <a:p>
          <a:endParaRPr lang="en-GB"/>
        </a:p>
      </dgm:t>
    </dgm:pt>
    <dgm:pt modelId="{EB1AFD5A-69EE-4790-9C88-73F217FFEE34}" type="sibTrans" cxnId="{220C5595-7FD8-4ED7-B513-A75EC36543F6}">
      <dgm:prSet/>
      <dgm:spPr/>
      <dgm:t>
        <a:bodyPr/>
        <a:lstStyle/>
        <a:p>
          <a:endParaRPr lang="en-GB"/>
        </a:p>
      </dgm:t>
    </dgm:pt>
    <dgm:pt modelId="{C2D3B3AC-D462-4136-A7AA-CB6EDC7997F4}">
      <dgm:prSet phldrT="[Текст]"/>
      <dgm:spPr/>
      <dgm:t>
        <a:bodyPr/>
        <a:lstStyle/>
        <a:p>
          <a:r>
            <a:rPr lang="ru-RU" dirty="0"/>
            <a:t>Шаг </a:t>
          </a:r>
          <a:r>
            <a:rPr lang="en-US" dirty="0"/>
            <a:t>3</a:t>
          </a:r>
          <a:endParaRPr lang="en-GB" dirty="0"/>
        </a:p>
      </dgm:t>
    </dgm:pt>
    <dgm:pt modelId="{9A3D8121-92C5-4334-94D3-553BCE3566C1}" type="parTrans" cxnId="{7C34297A-7A4A-41F1-B9B7-39572204457C}">
      <dgm:prSet/>
      <dgm:spPr/>
      <dgm:t>
        <a:bodyPr/>
        <a:lstStyle/>
        <a:p>
          <a:endParaRPr lang="en-GB"/>
        </a:p>
      </dgm:t>
    </dgm:pt>
    <dgm:pt modelId="{86A445DB-03D0-4277-A8D3-158303F0F049}" type="sibTrans" cxnId="{7C34297A-7A4A-41F1-B9B7-39572204457C}">
      <dgm:prSet/>
      <dgm:spPr/>
      <dgm:t>
        <a:bodyPr/>
        <a:lstStyle/>
        <a:p>
          <a:endParaRPr lang="en-GB"/>
        </a:p>
      </dgm:t>
    </dgm:pt>
    <dgm:pt modelId="{4FB834CF-76A8-4953-ABB6-CC1DC68B7C5B}">
      <dgm:prSet phldrT="[Текст]"/>
      <dgm:spPr/>
      <dgm:t>
        <a:bodyPr/>
        <a:lstStyle/>
        <a:p>
          <a:r>
            <a:rPr lang="ru-RU" b="1" dirty="0"/>
            <a:t>Примените соответствующую комбинацию архетипов </a:t>
          </a:r>
          <a:endParaRPr lang="en-GB" b="1" dirty="0"/>
        </a:p>
      </dgm:t>
    </dgm:pt>
    <dgm:pt modelId="{E5842EA6-A5F7-4242-8981-04894113AC97}" type="parTrans" cxnId="{421FE90E-4BFE-4BA9-A528-EFE7675547B5}">
      <dgm:prSet/>
      <dgm:spPr/>
      <dgm:t>
        <a:bodyPr/>
        <a:lstStyle/>
        <a:p>
          <a:endParaRPr lang="en-GB"/>
        </a:p>
      </dgm:t>
    </dgm:pt>
    <dgm:pt modelId="{6E8E45C3-D42B-483F-A861-F7349B3622CF}" type="sibTrans" cxnId="{421FE90E-4BFE-4BA9-A528-EFE7675547B5}">
      <dgm:prSet/>
      <dgm:spPr/>
      <dgm:t>
        <a:bodyPr/>
        <a:lstStyle/>
        <a:p>
          <a:endParaRPr lang="en-GB"/>
        </a:p>
      </dgm:t>
    </dgm:pt>
    <dgm:pt modelId="{1CD67A42-2946-4965-A65C-7E20397893DC}">
      <dgm:prSet phldrT="[Текст]"/>
      <dgm:spPr/>
      <dgm:t>
        <a:bodyPr/>
        <a:lstStyle/>
        <a:p>
          <a:r>
            <a:rPr lang="ru-RU" dirty="0"/>
            <a:t>Ваш основной архетип должен представлять минимум </a:t>
          </a:r>
          <a:r>
            <a:rPr lang="en-GB" dirty="0"/>
            <a:t>70% </a:t>
          </a:r>
          <a:r>
            <a:rPr lang="ru-RU" dirty="0"/>
            <a:t>общей «личности» вашего бренда</a:t>
          </a:r>
          <a:r>
            <a:rPr lang="en-GB" dirty="0"/>
            <a:t>, </a:t>
          </a:r>
          <a:r>
            <a:rPr lang="ru-RU" dirty="0"/>
            <a:t>оставив </a:t>
          </a:r>
          <a:r>
            <a:rPr lang="en-GB" dirty="0"/>
            <a:t>30%</a:t>
          </a:r>
          <a:r>
            <a:rPr lang="ru-RU" dirty="0"/>
            <a:t> на дифференциацию </a:t>
          </a:r>
          <a:r>
            <a:rPr lang="en-GB" dirty="0"/>
            <a:t> </a:t>
          </a:r>
        </a:p>
      </dgm:t>
    </dgm:pt>
    <dgm:pt modelId="{8CECE2B7-522E-4EAB-A8A6-47AE37449CDF}" type="parTrans" cxnId="{094AEAA9-C076-4E33-A240-829F25852A27}">
      <dgm:prSet/>
      <dgm:spPr/>
      <dgm:t>
        <a:bodyPr/>
        <a:lstStyle/>
        <a:p>
          <a:endParaRPr lang="en-GB"/>
        </a:p>
      </dgm:t>
    </dgm:pt>
    <dgm:pt modelId="{0353F7A2-5591-455E-8C72-D141C533C62A}" type="sibTrans" cxnId="{094AEAA9-C076-4E33-A240-829F25852A27}">
      <dgm:prSet/>
      <dgm:spPr/>
      <dgm:t>
        <a:bodyPr/>
        <a:lstStyle/>
        <a:p>
          <a:endParaRPr lang="en-GB"/>
        </a:p>
      </dgm:t>
    </dgm:pt>
    <dgm:pt modelId="{B6A720B8-8BC9-43F8-820B-EDD9593AC1FF}">
      <dgm:prSet/>
      <dgm:spPr/>
      <dgm:t>
        <a:bodyPr/>
        <a:lstStyle/>
        <a:p>
          <a:r>
            <a:rPr lang="ru-RU" dirty="0"/>
            <a:t>Шаг </a:t>
          </a:r>
          <a:r>
            <a:rPr lang="en-US" dirty="0"/>
            <a:t>4</a:t>
          </a:r>
          <a:endParaRPr lang="en-GB" dirty="0"/>
        </a:p>
      </dgm:t>
    </dgm:pt>
    <dgm:pt modelId="{34669102-E60E-4088-AA8A-7A9A3A696109}" type="parTrans" cxnId="{251BFA66-DF43-483F-AA99-2D9223979320}">
      <dgm:prSet/>
      <dgm:spPr/>
      <dgm:t>
        <a:bodyPr/>
        <a:lstStyle/>
        <a:p>
          <a:endParaRPr lang="en-GB"/>
        </a:p>
      </dgm:t>
    </dgm:pt>
    <dgm:pt modelId="{B6C29F5A-CD78-4966-986D-9040ABC56655}" type="sibTrans" cxnId="{251BFA66-DF43-483F-AA99-2D9223979320}">
      <dgm:prSet/>
      <dgm:spPr/>
      <dgm:t>
        <a:bodyPr/>
        <a:lstStyle/>
        <a:p>
          <a:endParaRPr lang="en-GB"/>
        </a:p>
      </dgm:t>
    </dgm:pt>
    <dgm:pt modelId="{A1FFEEE1-3B19-4AB3-BCBB-88C49C672999}">
      <dgm:prSet/>
      <dgm:spPr/>
      <dgm:t>
        <a:bodyPr/>
        <a:lstStyle/>
        <a:p>
          <a:r>
            <a:rPr lang="ru-RU" b="1" dirty="0"/>
            <a:t>Очертите убеждения и взгляды на жизнь , связанные с вашим брендом </a:t>
          </a:r>
          <a:endParaRPr lang="en-GB" dirty="0"/>
        </a:p>
      </dgm:t>
    </dgm:pt>
    <dgm:pt modelId="{3BC9A17F-F1C7-49FC-AC54-1450483EC611}" type="parTrans" cxnId="{6532D912-431D-475F-A6C2-D7E43CB58CD2}">
      <dgm:prSet/>
      <dgm:spPr/>
      <dgm:t>
        <a:bodyPr/>
        <a:lstStyle/>
        <a:p>
          <a:endParaRPr lang="en-GB"/>
        </a:p>
      </dgm:t>
    </dgm:pt>
    <dgm:pt modelId="{E88A3F46-A8AC-45B5-A413-93FD25D6BA5A}" type="sibTrans" cxnId="{6532D912-431D-475F-A6C2-D7E43CB58CD2}">
      <dgm:prSet/>
      <dgm:spPr/>
      <dgm:t>
        <a:bodyPr/>
        <a:lstStyle/>
        <a:p>
          <a:endParaRPr lang="en-GB"/>
        </a:p>
      </dgm:t>
    </dgm:pt>
    <dgm:pt modelId="{CCE251F8-BC87-45AC-BBE2-566344B8FCE1}">
      <dgm:prSet/>
      <dgm:spPr/>
      <dgm:t>
        <a:bodyPr/>
        <a:lstStyle/>
        <a:p>
          <a:r>
            <a:rPr lang="ru-RU" dirty="0"/>
            <a:t>Помня о вашей комбинации архетипов </a:t>
          </a:r>
          <a:r>
            <a:rPr lang="en-GB" dirty="0"/>
            <a:t>(</a:t>
          </a:r>
          <a:r>
            <a:rPr lang="ru-RU" dirty="0"/>
            <a:t>то есть о вашей целевой аудитории)</a:t>
          </a:r>
          <a:r>
            <a:rPr lang="en-GB" dirty="0"/>
            <a:t>, </a:t>
          </a:r>
          <a:r>
            <a:rPr lang="ru-RU" dirty="0"/>
            <a:t>ответьте на ряд вопросов так, как бы ответила на них ваша аудитория </a:t>
          </a:r>
          <a:endParaRPr lang="en-GB" dirty="0"/>
        </a:p>
      </dgm:t>
    </dgm:pt>
    <dgm:pt modelId="{91CE9516-5463-47C0-BF50-FBCCD6695363}" type="parTrans" cxnId="{B8F52DB5-A23D-41A6-A4FE-823A6CD06DCB}">
      <dgm:prSet/>
      <dgm:spPr/>
      <dgm:t>
        <a:bodyPr/>
        <a:lstStyle/>
        <a:p>
          <a:endParaRPr lang="en-GB"/>
        </a:p>
      </dgm:t>
    </dgm:pt>
    <dgm:pt modelId="{EBE82678-1BBB-4A57-81A5-6944D909CAC3}" type="sibTrans" cxnId="{B8F52DB5-A23D-41A6-A4FE-823A6CD06DCB}">
      <dgm:prSet/>
      <dgm:spPr/>
      <dgm:t>
        <a:bodyPr/>
        <a:lstStyle/>
        <a:p>
          <a:endParaRPr lang="en-GB"/>
        </a:p>
      </dgm:t>
    </dgm:pt>
    <dgm:pt modelId="{A7A778A4-4DBD-4C1B-B412-6B812C0DAB84}" type="pres">
      <dgm:prSet presAssocID="{AB5F118A-AAFE-46AD-BD84-CFCB977091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D8F622E-6D90-4256-A719-85C6E4420467}" type="pres">
      <dgm:prSet presAssocID="{697ACDD0-ACDF-433B-B026-45A01CF0E8A1}" presName="composite" presStyleCnt="0"/>
      <dgm:spPr/>
    </dgm:pt>
    <dgm:pt modelId="{2F2C3E38-6D85-476C-9F7F-6D4F0DA2551A}" type="pres">
      <dgm:prSet presAssocID="{697ACDD0-ACDF-433B-B026-45A01CF0E8A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62FF2F-EEBB-4A13-B409-96058ADFC0E0}" type="pres">
      <dgm:prSet presAssocID="{697ACDD0-ACDF-433B-B026-45A01CF0E8A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B36D1A-BC01-4FF9-A2DB-EF36507BCA2B}" type="pres">
      <dgm:prSet presAssocID="{55C67A22-1189-49AB-83F9-54FB26C51A19}" presName="sp" presStyleCnt="0"/>
      <dgm:spPr/>
    </dgm:pt>
    <dgm:pt modelId="{E72EDEBF-DBD9-4A2B-BBA7-E21B8D5CC425}" type="pres">
      <dgm:prSet presAssocID="{0029F726-C2FB-475B-929C-17D64CB8D95E}" presName="composite" presStyleCnt="0"/>
      <dgm:spPr/>
    </dgm:pt>
    <dgm:pt modelId="{35903035-86EE-4E1D-A0E6-BE16F05D57C6}" type="pres">
      <dgm:prSet presAssocID="{0029F726-C2FB-475B-929C-17D64CB8D95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298D5D-9201-47C3-AE44-ADAC966EC206}" type="pres">
      <dgm:prSet presAssocID="{0029F726-C2FB-475B-929C-17D64CB8D95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194F99-65DE-4340-BAB2-AC1C13AEAAE7}" type="pres">
      <dgm:prSet presAssocID="{C994EDB1-8765-4872-A25A-F19D82A40E5E}" presName="sp" presStyleCnt="0"/>
      <dgm:spPr/>
    </dgm:pt>
    <dgm:pt modelId="{9757263B-E40E-4F51-A6CC-A8E51552D2F3}" type="pres">
      <dgm:prSet presAssocID="{C2D3B3AC-D462-4136-A7AA-CB6EDC7997F4}" presName="composite" presStyleCnt="0"/>
      <dgm:spPr/>
    </dgm:pt>
    <dgm:pt modelId="{8685D07D-B7BD-4E57-9B08-2B7E1AFD7BF7}" type="pres">
      <dgm:prSet presAssocID="{C2D3B3AC-D462-4136-A7AA-CB6EDC7997F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27E217-A3A9-4192-9765-7E2E6C8807FE}" type="pres">
      <dgm:prSet presAssocID="{C2D3B3AC-D462-4136-A7AA-CB6EDC7997F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F4C4D9-0D51-4399-A994-35B0B21819AE}" type="pres">
      <dgm:prSet presAssocID="{86A445DB-03D0-4277-A8D3-158303F0F049}" presName="sp" presStyleCnt="0"/>
      <dgm:spPr/>
    </dgm:pt>
    <dgm:pt modelId="{715C9CDE-9A19-44FA-855C-79F84BD4F324}" type="pres">
      <dgm:prSet presAssocID="{B6A720B8-8BC9-43F8-820B-EDD9593AC1FF}" presName="composite" presStyleCnt="0"/>
      <dgm:spPr/>
    </dgm:pt>
    <dgm:pt modelId="{9B8E1E39-40EC-4180-9C0B-3E423491566F}" type="pres">
      <dgm:prSet presAssocID="{B6A720B8-8BC9-43F8-820B-EDD9593AC1F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F69C1C-2838-4AAE-99F0-8861267DB6EB}" type="pres">
      <dgm:prSet presAssocID="{B6A720B8-8BC9-43F8-820B-EDD9593AC1F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47FC3D8-02C5-47F6-9DC4-13597FF24EBB}" srcId="{697ACDD0-ACDF-433B-B026-45A01CF0E8A1}" destId="{17ED5B33-2892-4201-BA95-129D9ED5829C}" srcOrd="1" destOrd="0" parTransId="{B5B72617-CDA6-4D78-8C26-822F88B8B270}" sibTransId="{FCAA3AEA-8E82-4431-90F7-70201B256792}"/>
    <dgm:cxn modelId="{DD49C848-B26C-4811-996C-C3F61FD6C168}" type="presOf" srcId="{AB5F118A-AAFE-46AD-BD84-CFCB9770912F}" destId="{A7A778A4-4DBD-4C1B-B412-6B812C0DAB84}" srcOrd="0" destOrd="0" presId="urn:microsoft.com/office/officeart/2005/8/layout/chevron2"/>
    <dgm:cxn modelId="{A8237A2B-0FDD-4585-93F9-F4C5A490C326}" srcId="{AB5F118A-AAFE-46AD-BD84-CFCB9770912F}" destId="{697ACDD0-ACDF-433B-B026-45A01CF0E8A1}" srcOrd="0" destOrd="0" parTransId="{13CAA203-0188-49A5-9A15-950EDEC64B8C}" sibTransId="{55C67A22-1189-49AB-83F9-54FB26C51A19}"/>
    <dgm:cxn modelId="{7C34297A-7A4A-41F1-B9B7-39572204457C}" srcId="{AB5F118A-AAFE-46AD-BD84-CFCB9770912F}" destId="{C2D3B3AC-D462-4136-A7AA-CB6EDC7997F4}" srcOrd="2" destOrd="0" parTransId="{9A3D8121-92C5-4334-94D3-553BCE3566C1}" sibTransId="{86A445DB-03D0-4277-A8D3-158303F0F049}"/>
    <dgm:cxn modelId="{DDE9E6C6-6C27-48F0-8F91-CA086D761FFF}" type="presOf" srcId="{1CD67A42-2946-4965-A65C-7E20397893DC}" destId="{EC27E217-A3A9-4192-9765-7E2E6C8807FE}" srcOrd="0" destOrd="1" presId="urn:microsoft.com/office/officeart/2005/8/layout/chevron2"/>
    <dgm:cxn modelId="{806190A1-F5F7-4956-9A17-4D179864A5E1}" type="presOf" srcId="{466EF91D-0B65-43D4-A33F-9D0DA064DFBC}" destId="{9462FF2F-EEBB-4A13-B409-96058ADFC0E0}" srcOrd="0" destOrd="0" presId="urn:microsoft.com/office/officeart/2005/8/layout/chevron2"/>
    <dgm:cxn modelId="{B6BB15BE-9FBE-46FC-AFFA-D7E8AC73A33E}" type="presOf" srcId="{17ED5B33-2892-4201-BA95-129D9ED5829C}" destId="{9462FF2F-EEBB-4A13-B409-96058ADFC0E0}" srcOrd="0" destOrd="1" presId="urn:microsoft.com/office/officeart/2005/8/layout/chevron2"/>
    <dgm:cxn modelId="{F0719EBA-C09D-4579-8E8F-2DB52A4B4923}" srcId="{0029F726-C2FB-475B-929C-17D64CB8D95E}" destId="{49650232-D0F5-4057-BE86-F3B8C78EE6DD}" srcOrd="0" destOrd="0" parTransId="{9A4017C5-4C72-4E3C-BD65-A01FF1037A3D}" sibTransId="{3E2D62E5-6D15-4FF8-9471-33D26B9088FB}"/>
    <dgm:cxn modelId="{7DC141D0-927A-4210-9F40-8C6813E81FC2}" type="presOf" srcId="{49650232-D0F5-4057-BE86-F3B8C78EE6DD}" destId="{B8298D5D-9201-47C3-AE44-ADAC966EC206}" srcOrd="0" destOrd="0" presId="urn:microsoft.com/office/officeart/2005/8/layout/chevron2"/>
    <dgm:cxn modelId="{094AEAA9-C076-4E33-A240-829F25852A27}" srcId="{C2D3B3AC-D462-4136-A7AA-CB6EDC7997F4}" destId="{1CD67A42-2946-4965-A65C-7E20397893DC}" srcOrd="1" destOrd="0" parTransId="{8CECE2B7-522E-4EAB-A8A6-47AE37449CDF}" sibTransId="{0353F7A2-5591-455E-8C72-D141C533C62A}"/>
    <dgm:cxn modelId="{251BFA66-DF43-483F-AA99-2D9223979320}" srcId="{AB5F118A-AAFE-46AD-BD84-CFCB9770912F}" destId="{B6A720B8-8BC9-43F8-820B-EDD9593AC1FF}" srcOrd="3" destOrd="0" parTransId="{34669102-E60E-4088-AA8A-7A9A3A696109}" sibTransId="{B6C29F5A-CD78-4966-986D-9040ABC56655}"/>
    <dgm:cxn modelId="{B8F52DB5-A23D-41A6-A4FE-823A6CD06DCB}" srcId="{B6A720B8-8BC9-43F8-820B-EDD9593AC1FF}" destId="{CCE251F8-BC87-45AC-BBE2-566344B8FCE1}" srcOrd="1" destOrd="0" parTransId="{91CE9516-5463-47C0-BF50-FBCCD6695363}" sibTransId="{EBE82678-1BBB-4A57-81A5-6944D909CAC3}"/>
    <dgm:cxn modelId="{8177BA0A-3527-433D-AE06-A2E1133A0C0B}" type="presOf" srcId="{0029F726-C2FB-475B-929C-17D64CB8D95E}" destId="{35903035-86EE-4E1D-A0E6-BE16F05D57C6}" srcOrd="0" destOrd="0" presId="urn:microsoft.com/office/officeart/2005/8/layout/chevron2"/>
    <dgm:cxn modelId="{BFF02E5A-2B01-4010-865D-B2FF52C0E962}" type="presOf" srcId="{CCE251F8-BC87-45AC-BBE2-566344B8FCE1}" destId="{F8F69C1C-2838-4AAE-99F0-8861267DB6EB}" srcOrd="0" destOrd="1" presId="urn:microsoft.com/office/officeart/2005/8/layout/chevron2"/>
    <dgm:cxn modelId="{421FE90E-4BFE-4BA9-A528-EFE7675547B5}" srcId="{C2D3B3AC-D462-4136-A7AA-CB6EDC7997F4}" destId="{4FB834CF-76A8-4953-ABB6-CC1DC68B7C5B}" srcOrd="0" destOrd="0" parTransId="{E5842EA6-A5F7-4242-8981-04894113AC97}" sibTransId="{6E8E45C3-D42B-483F-A861-F7349B3622CF}"/>
    <dgm:cxn modelId="{BDB4DC98-167E-4342-9DBE-BF392EDBC995}" type="presOf" srcId="{F6EF58E0-C181-4EFD-BB03-80DAF1EEF4F5}" destId="{B8298D5D-9201-47C3-AE44-ADAC966EC206}" srcOrd="0" destOrd="1" presId="urn:microsoft.com/office/officeart/2005/8/layout/chevron2"/>
    <dgm:cxn modelId="{14F75A29-C900-4854-91D4-A60ABBE65A20}" type="presOf" srcId="{4FB834CF-76A8-4953-ABB6-CC1DC68B7C5B}" destId="{EC27E217-A3A9-4192-9765-7E2E6C8807FE}" srcOrd="0" destOrd="0" presId="urn:microsoft.com/office/officeart/2005/8/layout/chevron2"/>
    <dgm:cxn modelId="{832A4180-EAA6-4362-A33D-09A62A08989B}" type="presOf" srcId="{A1FFEEE1-3B19-4AB3-BCBB-88C49C672999}" destId="{F8F69C1C-2838-4AAE-99F0-8861267DB6EB}" srcOrd="0" destOrd="0" presId="urn:microsoft.com/office/officeart/2005/8/layout/chevron2"/>
    <dgm:cxn modelId="{67DC0ADD-B5DF-4BAB-A479-6046C9C6DC5D}" type="presOf" srcId="{C2D3B3AC-D462-4136-A7AA-CB6EDC7997F4}" destId="{8685D07D-B7BD-4E57-9B08-2B7E1AFD7BF7}" srcOrd="0" destOrd="0" presId="urn:microsoft.com/office/officeart/2005/8/layout/chevron2"/>
    <dgm:cxn modelId="{6532D912-431D-475F-A6C2-D7E43CB58CD2}" srcId="{B6A720B8-8BC9-43F8-820B-EDD9593AC1FF}" destId="{A1FFEEE1-3B19-4AB3-BCBB-88C49C672999}" srcOrd="0" destOrd="0" parTransId="{3BC9A17F-F1C7-49FC-AC54-1450483EC611}" sibTransId="{E88A3F46-A8AC-45B5-A413-93FD25D6BA5A}"/>
    <dgm:cxn modelId="{8FA442A4-BD36-48D6-A306-6A47FC3EE119}" srcId="{697ACDD0-ACDF-433B-B026-45A01CF0E8A1}" destId="{466EF91D-0B65-43D4-A33F-9D0DA064DFBC}" srcOrd="0" destOrd="0" parTransId="{29C33E09-053E-4E68-AE60-8CA23E66CC16}" sibTransId="{42EC54A7-92A8-4C72-BFCD-3A3FFDB72FAF}"/>
    <dgm:cxn modelId="{84D2FAB6-D082-4586-B7CE-14044650494C}" type="presOf" srcId="{B6A720B8-8BC9-43F8-820B-EDD9593AC1FF}" destId="{9B8E1E39-40EC-4180-9C0B-3E423491566F}" srcOrd="0" destOrd="0" presId="urn:microsoft.com/office/officeart/2005/8/layout/chevron2"/>
    <dgm:cxn modelId="{220C5595-7FD8-4ED7-B513-A75EC36543F6}" srcId="{0029F726-C2FB-475B-929C-17D64CB8D95E}" destId="{F6EF58E0-C181-4EFD-BB03-80DAF1EEF4F5}" srcOrd="1" destOrd="0" parTransId="{985D6956-CAFD-4028-B13F-10F10DAF870D}" sibTransId="{EB1AFD5A-69EE-4790-9C88-73F217FFEE34}"/>
    <dgm:cxn modelId="{5727629E-4A6F-48A3-91C0-F5C47D90BD70}" type="presOf" srcId="{697ACDD0-ACDF-433B-B026-45A01CF0E8A1}" destId="{2F2C3E38-6D85-476C-9F7F-6D4F0DA2551A}" srcOrd="0" destOrd="0" presId="urn:microsoft.com/office/officeart/2005/8/layout/chevron2"/>
    <dgm:cxn modelId="{9408F7F7-6B0F-4CB0-AB85-F1BA17CD1392}" srcId="{AB5F118A-AAFE-46AD-BD84-CFCB9770912F}" destId="{0029F726-C2FB-475B-929C-17D64CB8D95E}" srcOrd="1" destOrd="0" parTransId="{FAC73059-4B24-4FC2-BEDF-D23715FE4325}" sibTransId="{C994EDB1-8765-4872-A25A-F19D82A40E5E}"/>
    <dgm:cxn modelId="{E4E0A766-3326-4681-B8E5-B6F371270DC0}" type="presParOf" srcId="{A7A778A4-4DBD-4C1B-B412-6B812C0DAB84}" destId="{7D8F622E-6D90-4256-A719-85C6E4420467}" srcOrd="0" destOrd="0" presId="urn:microsoft.com/office/officeart/2005/8/layout/chevron2"/>
    <dgm:cxn modelId="{67BB4902-ABDF-472A-9973-7414C9A94E99}" type="presParOf" srcId="{7D8F622E-6D90-4256-A719-85C6E4420467}" destId="{2F2C3E38-6D85-476C-9F7F-6D4F0DA2551A}" srcOrd="0" destOrd="0" presId="urn:microsoft.com/office/officeart/2005/8/layout/chevron2"/>
    <dgm:cxn modelId="{27894E3E-3771-47B8-82C4-1470795471A5}" type="presParOf" srcId="{7D8F622E-6D90-4256-A719-85C6E4420467}" destId="{9462FF2F-EEBB-4A13-B409-96058ADFC0E0}" srcOrd="1" destOrd="0" presId="urn:microsoft.com/office/officeart/2005/8/layout/chevron2"/>
    <dgm:cxn modelId="{07B5D2C9-99BC-472C-AA32-7DDA42616E3D}" type="presParOf" srcId="{A7A778A4-4DBD-4C1B-B412-6B812C0DAB84}" destId="{2EB36D1A-BC01-4FF9-A2DB-EF36507BCA2B}" srcOrd="1" destOrd="0" presId="urn:microsoft.com/office/officeart/2005/8/layout/chevron2"/>
    <dgm:cxn modelId="{ADB453F5-61A4-47C7-845B-9907705179FD}" type="presParOf" srcId="{A7A778A4-4DBD-4C1B-B412-6B812C0DAB84}" destId="{E72EDEBF-DBD9-4A2B-BBA7-E21B8D5CC425}" srcOrd="2" destOrd="0" presId="urn:microsoft.com/office/officeart/2005/8/layout/chevron2"/>
    <dgm:cxn modelId="{F7A86325-C667-47E1-9B2A-9BC571DFE59B}" type="presParOf" srcId="{E72EDEBF-DBD9-4A2B-BBA7-E21B8D5CC425}" destId="{35903035-86EE-4E1D-A0E6-BE16F05D57C6}" srcOrd="0" destOrd="0" presId="urn:microsoft.com/office/officeart/2005/8/layout/chevron2"/>
    <dgm:cxn modelId="{0897952F-3C98-4CE2-800D-B8E76089D5EF}" type="presParOf" srcId="{E72EDEBF-DBD9-4A2B-BBA7-E21B8D5CC425}" destId="{B8298D5D-9201-47C3-AE44-ADAC966EC206}" srcOrd="1" destOrd="0" presId="urn:microsoft.com/office/officeart/2005/8/layout/chevron2"/>
    <dgm:cxn modelId="{3818D00E-A508-4AA0-BA43-E729951348A1}" type="presParOf" srcId="{A7A778A4-4DBD-4C1B-B412-6B812C0DAB84}" destId="{47194F99-65DE-4340-BAB2-AC1C13AEAAE7}" srcOrd="3" destOrd="0" presId="urn:microsoft.com/office/officeart/2005/8/layout/chevron2"/>
    <dgm:cxn modelId="{3F27F06E-FBE8-4418-9266-EA244CD387DA}" type="presParOf" srcId="{A7A778A4-4DBD-4C1B-B412-6B812C0DAB84}" destId="{9757263B-E40E-4F51-A6CC-A8E51552D2F3}" srcOrd="4" destOrd="0" presId="urn:microsoft.com/office/officeart/2005/8/layout/chevron2"/>
    <dgm:cxn modelId="{E65B4E10-0B2F-4635-B2B1-21704065818A}" type="presParOf" srcId="{9757263B-E40E-4F51-A6CC-A8E51552D2F3}" destId="{8685D07D-B7BD-4E57-9B08-2B7E1AFD7BF7}" srcOrd="0" destOrd="0" presId="urn:microsoft.com/office/officeart/2005/8/layout/chevron2"/>
    <dgm:cxn modelId="{2FE0289C-31F8-4179-982C-FD60F5255092}" type="presParOf" srcId="{9757263B-E40E-4F51-A6CC-A8E51552D2F3}" destId="{EC27E217-A3A9-4192-9765-7E2E6C8807FE}" srcOrd="1" destOrd="0" presId="urn:microsoft.com/office/officeart/2005/8/layout/chevron2"/>
    <dgm:cxn modelId="{9D3250AC-EAC5-457D-BD06-896A1EAB76AC}" type="presParOf" srcId="{A7A778A4-4DBD-4C1B-B412-6B812C0DAB84}" destId="{EBF4C4D9-0D51-4399-A994-35B0B21819AE}" srcOrd="5" destOrd="0" presId="urn:microsoft.com/office/officeart/2005/8/layout/chevron2"/>
    <dgm:cxn modelId="{19911161-E914-41A4-9011-51D1DEC768FC}" type="presParOf" srcId="{A7A778A4-4DBD-4C1B-B412-6B812C0DAB84}" destId="{715C9CDE-9A19-44FA-855C-79F84BD4F324}" srcOrd="6" destOrd="0" presId="urn:microsoft.com/office/officeart/2005/8/layout/chevron2"/>
    <dgm:cxn modelId="{FCAFC231-7325-4EDD-936C-9F74114A1B18}" type="presParOf" srcId="{715C9CDE-9A19-44FA-855C-79F84BD4F324}" destId="{9B8E1E39-40EC-4180-9C0B-3E423491566F}" srcOrd="0" destOrd="0" presId="urn:microsoft.com/office/officeart/2005/8/layout/chevron2"/>
    <dgm:cxn modelId="{FE704445-F157-495C-8160-91A69EE20637}" type="presParOf" srcId="{715C9CDE-9A19-44FA-855C-79F84BD4F324}" destId="{F8F69C1C-2838-4AAE-99F0-8861267DB6E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802599-5B18-4C61-9F89-F7167662DC5E}">
      <dsp:nvSpPr>
        <dsp:cNvPr id="0" name=""/>
        <dsp:cNvSpPr/>
      </dsp:nvSpPr>
      <dsp:spPr>
        <a:xfrm>
          <a:off x="2610114" y="0"/>
          <a:ext cx="1044045" cy="834143"/>
        </a:xfrm>
        <a:prstGeom prst="trapezoid">
          <a:avLst>
            <a:gd name="adj" fmla="val 62582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Лояльность </a:t>
          </a:r>
          <a:endParaRPr lang="en-GB" sz="1600" b="1" kern="1200" dirty="0"/>
        </a:p>
      </dsp:txBody>
      <dsp:txXfrm>
        <a:off x="2610114" y="0"/>
        <a:ext cx="1044045" cy="834143"/>
      </dsp:txXfrm>
    </dsp:sp>
    <dsp:sp modelId="{06D92C1C-87C1-4296-8121-E812E542AEB1}">
      <dsp:nvSpPr>
        <dsp:cNvPr id="0" name=""/>
        <dsp:cNvSpPr/>
      </dsp:nvSpPr>
      <dsp:spPr>
        <a:xfrm>
          <a:off x="2088091" y="834143"/>
          <a:ext cx="2088091" cy="834143"/>
        </a:xfrm>
        <a:prstGeom prst="trapezoid">
          <a:avLst>
            <a:gd name="adj" fmla="val 62582"/>
          </a:avLst>
        </a:prstGeom>
        <a:solidFill>
          <a:schemeClr val="accent6">
            <a:shade val="80000"/>
            <a:hueOff val="64256"/>
            <a:satOff val="-2582"/>
            <a:lumOff val="55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Удовлетворенность </a:t>
          </a:r>
          <a:endParaRPr lang="en-GB" sz="1600" b="1" kern="1200" dirty="0"/>
        </a:p>
      </dsp:txBody>
      <dsp:txXfrm>
        <a:off x="2453507" y="834143"/>
        <a:ext cx="1357259" cy="834143"/>
      </dsp:txXfrm>
    </dsp:sp>
    <dsp:sp modelId="{C4F0CDAC-390F-4C9E-A76B-127870A8C99A}">
      <dsp:nvSpPr>
        <dsp:cNvPr id="0" name=""/>
        <dsp:cNvSpPr/>
      </dsp:nvSpPr>
      <dsp:spPr>
        <a:xfrm>
          <a:off x="1562090" y="1668286"/>
          <a:ext cx="3132137" cy="834143"/>
        </a:xfrm>
        <a:prstGeom prst="trapezoid">
          <a:avLst>
            <a:gd name="adj" fmla="val 62582"/>
          </a:avLst>
        </a:prstGeom>
        <a:solidFill>
          <a:schemeClr val="accent6">
            <a:shade val="80000"/>
            <a:hueOff val="128512"/>
            <a:satOff val="-5164"/>
            <a:lumOff val="110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Использование </a:t>
          </a:r>
          <a:endParaRPr lang="en-GB" sz="1600" b="1" kern="1200" dirty="0"/>
        </a:p>
      </dsp:txBody>
      <dsp:txXfrm>
        <a:off x="2110214" y="1668286"/>
        <a:ext cx="2035889" cy="834143"/>
      </dsp:txXfrm>
    </dsp:sp>
    <dsp:sp modelId="{4F5EA256-11D0-4D09-A06E-F978E934E8F2}">
      <dsp:nvSpPr>
        <dsp:cNvPr id="0" name=""/>
        <dsp:cNvSpPr/>
      </dsp:nvSpPr>
      <dsp:spPr>
        <a:xfrm>
          <a:off x="1044045" y="2502429"/>
          <a:ext cx="4176183" cy="834143"/>
        </a:xfrm>
        <a:prstGeom prst="trapezoid">
          <a:avLst>
            <a:gd name="adj" fmla="val 62582"/>
          </a:avLst>
        </a:prstGeom>
        <a:solidFill>
          <a:schemeClr val="accent6">
            <a:shade val="80000"/>
            <a:hueOff val="192768"/>
            <a:satOff val="-7745"/>
            <a:lumOff val="165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Степень рассмотрения </a:t>
          </a:r>
          <a:endParaRPr lang="en-GB" sz="1600" b="1" kern="1200" dirty="0"/>
        </a:p>
      </dsp:txBody>
      <dsp:txXfrm>
        <a:off x="1774877" y="2502429"/>
        <a:ext cx="2714519" cy="834143"/>
      </dsp:txXfrm>
    </dsp:sp>
    <dsp:sp modelId="{F8F38F05-9D18-46EF-BE76-DF5D9C248135}">
      <dsp:nvSpPr>
        <dsp:cNvPr id="0" name=""/>
        <dsp:cNvSpPr/>
      </dsp:nvSpPr>
      <dsp:spPr>
        <a:xfrm>
          <a:off x="522022" y="3336572"/>
          <a:ext cx="5220229" cy="834143"/>
        </a:xfrm>
        <a:prstGeom prst="trapezoid">
          <a:avLst>
            <a:gd name="adj" fmla="val 62582"/>
          </a:avLst>
        </a:prstGeom>
        <a:solidFill>
          <a:schemeClr val="accent6">
            <a:shade val="80000"/>
            <a:hueOff val="257023"/>
            <a:satOff val="-10327"/>
            <a:lumOff val="221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Осведомленность без подсказки </a:t>
          </a:r>
          <a:endParaRPr lang="en-GB" sz="1600" b="1" kern="1200" dirty="0"/>
        </a:p>
      </dsp:txBody>
      <dsp:txXfrm>
        <a:off x="1435563" y="3336572"/>
        <a:ext cx="3393148" cy="834143"/>
      </dsp:txXfrm>
    </dsp:sp>
    <dsp:sp modelId="{3933DEDC-A9EC-440B-9DA9-234AD8DCF5DD}">
      <dsp:nvSpPr>
        <dsp:cNvPr id="0" name=""/>
        <dsp:cNvSpPr/>
      </dsp:nvSpPr>
      <dsp:spPr>
        <a:xfrm>
          <a:off x="0" y="4170715"/>
          <a:ext cx="6264275" cy="834143"/>
        </a:xfrm>
        <a:prstGeom prst="trapezoid">
          <a:avLst>
            <a:gd name="adj" fmla="val 62582"/>
          </a:avLst>
        </a:prstGeom>
        <a:solidFill>
          <a:schemeClr val="accent6">
            <a:shade val="80000"/>
            <a:hueOff val="321279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Осведомленность с </a:t>
          </a:r>
          <a:r>
            <a:rPr lang="ru-RU" sz="1600" b="1" kern="1200" dirty="0"/>
            <a:t>подсказкой </a:t>
          </a:r>
          <a:endParaRPr lang="en-GB" sz="1600" b="1" kern="1200" dirty="0"/>
        </a:p>
      </dsp:txBody>
      <dsp:txXfrm>
        <a:off x="1096248" y="4170715"/>
        <a:ext cx="4071778" cy="83414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2C3E38-6D85-476C-9F7F-6D4F0DA2551A}">
      <dsp:nvSpPr>
        <dsp:cNvPr id="0" name=""/>
        <dsp:cNvSpPr/>
      </dsp:nvSpPr>
      <dsp:spPr>
        <a:xfrm rot="5400000">
          <a:off x="-177058" y="180679"/>
          <a:ext cx="1180393" cy="82627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Шаг </a:t>
          </a:r>
          <a:r>
            <a:rPr lang="en-US" sz="2300" kern="1200" dirty="0"/>
            <a:t>1</a:t>
          </a:r>
          <a:endParaRPr lang="en-GB" sz="2300" kern="1200" dirty="0"/>
        </a:p>
      </dsp:txBody>
      <dsp:txXfrm rot="5400000">
        <a:off x="-177058" y="180679"/>
        <a:ext cx="1180393" cy="826275"/>
      </dsp:txXfrm>
    </dsp:sp>
    <dsp:sp modelId="{9462FF2F-EEBB-4A13-B409-96058ADFC0E0}">
      <dsp:nvSpPr>
        <dsp:cNvPr id="0" name=""/>
        <dsp:cNvSpPr/>
      </dsp:nvSpPr>
      <dsp:spPr>
        <a:xfrm rot="5400000">
          <a:off x="2925109" y="-2095213"/>
          <a:ext cx="767255" cy="49649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/>
            <a:t>Определите реальные желания вашей целевой аудитории </a:t>
          </a:r>
          <a:endParaRPr lang="en-GB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Определите «ЗАЧЕМ?» ваших клиентов </a:t>
          </a:r>
          <a:r>
            <a:rPr lang="en-GB" sz="1100" kern="1200" dirty="0"/>
            <a:t> </a:t>
          </a:r>
          <a:r>
            <a:rPr lang="ru-RU" sz="1100" kern="1200" dirty="0"/>
            <a:t>и согласуйте всё, что вы коммуницируете как бренд, с этими «ЗАЧЕМ?» по существу </a:t>
          </a:r>
          <a:endParaRPr lang="en-GB" sz="1100" kern="1200" dirty="0"/>
        </a:p>
      </dsp:txBody>
      <dsp:txXfrm rot="5400000">
        <a:off x="2925109" y="-2095213"/>
        <a:ext cx="767255" cy="4964923"/>
      </dsp:txXfrm>
    </dsp:sp>
    <dsp:sp modelId="{35903035-86EE-4E1D-A0E6-BE16F05D57C6}">
      <dsp:nvSpPr>
        <dsp:cNvPr id="0" name=""/>
        <dsp:cNvSpPr/>
      </dsp:nvSpPr>
      <dsp:spPr>
        <a:xfrm rot="5400000">
          <a:off x="-177058" y="1213551"/>
          <a:ext cx="1180393" cy="826275"/>
        </a:xfrm>
        <a:prstGeom prst="chevron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Шаг </a:t>
          </a:r>
          <a:r>
            <a:rPr lang="en-US" sz="2300" kern="1200" dirty="0"/>
            <a:t>2</a:t>
          </a:r>
          <a:endParaRPr lang="en-GB" sz="2300" kern="1200" dirty="0"/>
        </a:p>
      </dsp:txBody>
      <dsp:txXfrm rot="5400000">
        <a:off x="-177058" y="1213551"/>
        <a:ext cx="1180393" cy="826275"/>
      </dsp:txXfrm>
    </dsp:sp>
    <dsp:sp modelId="{B8298D5D-9201-47C3-AE44-ADAC966EC206}">
      <dsp:nvSpPr>
        <dsp:cNvPr id="0" name=""/>
        <dsp:cNvSpPr/>
      </dsp:nvSpPr>
      <dsp:spPr>
        <a:xfrm rot="5400000">
          <a:off x="2925109" y="-1062341"/>
          <a:ext cx="767255" cy="49649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/>
            <a:t>Определите позицию вашей личности </a:t>
          </a:r>
          <a:endParaRPr lang="en-GB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/>
            <a:t> </a:t>
          </a:r>
          <a:r>
            <a:rPr lang="ru-RU" sz="1100" kern="1200" dirty="0"/>
            <a:t>Сопоставьте желания вашего клиента с архетипом, который лучше всего вызывает такие желания </a:t>
          </a:r>
          <a:endParaRPr lang="en-GB" sz="1100" kern="1200" dirty="0"/>
        </a:p>
      </dsp:txBody>
      <dsp:txXfrm rot="5400000">
        <a:off x="2925109" y="-1062341"/>
        <a:ext cx="767255" cy="4964923"/>
      </dsp:txXfrm>
    </dsp:sp>
    <dsp:sp modelId="{8685D07D-B7BD-4E57-9B08-2B7E1AFD7BF7}">
      <dsp:nvSpPr>
        <dsp:cNvPr id="0" name=""/>
        <dsp:cNvSpPr/>
      </dsp:nvSpPr>
      <dsp:spPr>
        <a:xfrm rot="5400000">
          <a:off x="-177058" y="2246423"/>
          <a:ext cx="1180393" cy="826275"/>
        </a:xfrm>
        <a:prstGeom prst="chevron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Шаг </a:t>
          </a:r>
          <a:r>
            <a:rPr lang="en-US" sz="2300" kern="1200" dirty="0"/>
            <a:t>3</a:t>
          </a:r>
          <a:endParaRPr lang="en-GB" sz="2300" kern="1200" dirty="0"/>
        </a:p>
      </dsp:txBody>
      <dsp:txXfrm rot="5400000">
        <a:off x="-177058" y="2246423"/>
        <a:ext cx="1180393" cy="826275"/>
      </dsp:txXfrm>
    </dsp:sp>
    <dsp:sp modelId="{EC27E217-A3A9-4192-9765-7E2E6C8807FE}">
      <dsp:nvSpPr>
        <dsp:cNvPr id="0" name=""/>
        <dsp:cNvSpPr/>
      </dsp:nvSpPr>
      <dsp:spPr>
        <a:xfrm rot="5400000">
          <a:off x="2925109" y="-29469"/>
          <a:ext cx="767255" cy="49649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/>
            <a:t>Примените соответствующую комбинацию архетипов </a:t>
          </a:r>
          <a:endParaRPr lang="en-GB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Ваш основной архетип должен представлять минимум </a:t>
          </a:r>
          <a:r>
            <a:rPr lang="en-GB" sz="1100" kern="1200" dirty="0"/>
            <a:t>70% </a:t>
          </a:r>
          <a:r>
            <a:rPr lang="ru-RU" sz="1100" kern="1200" dirty="0"/>
            <a:t>общей «личности» вашего бренда</a:t>
          </a:r>
          <a:r>
            <a:rPr lang="en-GB" sz="1100" kern="1200" dirty="0"/>
            <a:t>, </a:t>
          </a:r>
          <a:r>
            <a:rPr lang="ru-RU" sz="1100" kern="1200" dirty="0"/>
            <a:t>оставив </a:t>
          </a:r>
          <a:r>
            <a:rPr lang="en-GB" sz="1100" kern="1200" dirty="0"/>
            <a:t>30%</a:t>
          </a:r>
          <a:r>
            <a:rPr lang="ru-RU" sz="1100" kern="1200" dirty="0"/>
            <a:t> на дифференциацию </a:t>
          </a:r>
          <a:r>
            <a:rPr lang="en-GB" sz="1100" kern="1200" dirty="0"/>
            <a:t> </a:t>
          </a:r>
        </a:p>
      </dsp:txBody>
      <dsp:txXfrm rot="5400000">
        <a:off x="2925109" y="-29469"/>
        <a:ext cx="767255" cy="4964923"/>
      </dsp:txXfrm>
    </dsp:sp>
    <dsp:sp modelId="{9B8E1E39-40EC-4180-9C0B-3E423491566F}">
      <dsp:nvSpPr>
        <dsp:cNvPr id="0" name=""/>
        <dsp:cNvSpPr/>
      </dsp:nvSpPr>
      <dsp:spPr>
        <a:xfrm rot="5400000">
          <a:off x="-177058" y="3279295"/>
          <a:ext cx="1180393" cy="826275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Шаг </a:t>
          </a:r>
          <a:r>
            <a:rPr lang="en-US" sz="2300" kern="1200" dirty="0"/>
            <a:t>4</a:t>
          </a:r>
          <a:endParaRPr lang="en-GB" sz="2300" kern="1200" dirty="0"/>
        </a:p>
      </dsp:txBody>
      <dsp:txXfrm rot="5400000">
        <a:off x="-177058" y="3279295"/>
        <a:ext cx="1180393" cy="826275"/>
      </dsp:txXfrm>
    </dsp:sp>
    <dsp:sp modelId="{F8F69C1C-2838-4AAE-99F0-8861267DB6EB}">
      <dsp:nvSpPr>
        <dsp:cNvPr id="0" name=""/>
        <dsp:cNvSpPr/>
      </dsp:nvSpPr>
      <dsp:spPr>
        <a:xfrm rot="5400000">
          <a:off x="2925109" y="1003402"/>
          <a:ext cx="767255" cy="49649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/>
            <a:t>Очертите убеждения и взгляды на жизнь , связанные с вашим брендом 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Помня о вашей комбинации архетипов </a:t>
          </a:r>
          <a:r>
            <a:rPr lang="en-GB" sz="1100" kern="1200" dirty="0"/>
            <a:t>(</a:t>
          </a:r>
          <a:r>
            <a:rPr lang="ru-RU" sz="1100" kern="1200" dirty="0"/>
            <a:t>то есть о вашей целевой аудитории)</a:t>
          </a:r>
          <a:r>
            <a:rPr lang="en-GB" sz="1100" kern="1200" dirty="0"/>
            <a:t>, </a:t>
          </a:r>
          <a:r>
            <a:rPr lang="ru-RU" sz="1100" kern="1200" dirty="0"/>
            <a:t>ответьте на ряд вопросов так, как бы ответила на них ваша аудитория </a:t>
          </a:r>
          <a:endParaRPr lang="en-GB" sz="1100" kern="1200" dirty="0"/>
        </a:p>
      </dsp:txBody>
      <dsp:txXfrm rot="5400000">
        <a:off x="2925109" y="1003402"/>
        <a:ext cx="767255" cy="4964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F7865-597B-4ACA-9675-B24BAFA62430}" type="datetimeFigureOut">
              <a:rPr lang="ru-RU" smtClean="0"/>
              <a:pPr/>
              <a:t>15.04.2019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2B265-2C5D-4182-9740-B597B9B3BD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7416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B8302-E9E1-48F6-B9F4-403598733512}" type="datetimeFigureOut">
              <a:rPr lang="ru-RU" smtClean="0"/>
              <a:pPr/>
              <a:t>15.04.2019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D3FB3-0356-4A43-BA38-68B506D187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2412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200" dirty="0"/>
              <a:t>There are four key types of customers in marketing: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en-US" sz="1200" dirty="0"/>
              <a:t>Brand fans (loyal)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en-US" sz="1200" dirty="0"/>
              <a:t>Potential customers 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en-US" sz="1200" dirty="0"/>
              <a:t>Customers changing brand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en-US" sz="1200" dirty="0"/>
              <a:t>Fans of competing bands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3FB3-0356-4A43-BA38-68B506D187A1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3FB3-0356-4A43-BA38-68B506D187A1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3FB3-0356-4A43-BA38-68B506D187A1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3FB3-0356-4A43-BA38-68B506D187A1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Or in 80%</a:t>
            </a:r>
            <a:r>
              <a:rPr lang="en-US" baseline="0" dirty="0"/>
              <a:t>, according to </a:t>
            </a:r>
            <a:r>
              <a:rPr lang="en-GB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Roger Dooley and his ‘Brainfluence: 100 Ways to Persuade and Convince Consumers with Neuromarketing’ book</a:t>
            </a:r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3FB3-0356-4A43-BA38-68B506D187A1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3FB3-0356-4A43-BA38-68B506D187A1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3FB3-0356-4A43-BA38-68B506D187A1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3FB3-0356-4A43-BA38-68B506D187A1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3FB3-0356-4A43-BA38-68B506D187A1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7252" y="2167859"/>
            <a:ext cx="9920748" cy="1371600"/>
          </a:xfrm>
        </p:spPr>
        <p:txBody>
          <a:bodyPr anchor="t">
            <a:normAutofit/>
          </a:bodyPr>
          <a:lstStyle>
            <a:lvl1pPr algn="l">
              <a:defRPr sz="63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7252" y="3952568"/>
            <a:ext cx="9920748" cy="906503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125" y="6249627"/>
            <a:ext cx="1435611" cy="2240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1458" y="6219908"/>
            <a:ext cx="653797" cy="2834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947" y="381902"/>
            <a:ext cx="1664211" cy="466345"/>
          </a:xfrm>
          <a:prstGeom prst="rect">
            <a:avLst/>
          </a:prstGeom>
        </p:spPr>
      </p:pic>
      <p:sp>
        <p:nvSpPr>
          <p:cNvPr id="35" name="Текст 33"/>
          <p:cNvSpPr>
            <a:spLocks noGrp="1"/>
          </p:cNvSpPr>
          <p:nvPr>
            <p:ph type="body" sz="quarter" idx="10" hasCustomPrompt="1"/>
          </p:nvPr>
        </p:nvSpPr>
        <p:spPr>
          <a:xfrm>
            <a:off x="6995160" y="405124"/>
            <a:ext cx="4460804" cy="401898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The Project is funded by</a:t>
            </a:r>
            <a:r>
              <a:rPr lang="ru-RU" dirty="0"/>
              <a:t> </a:t>
            </a:r>
            <a:r>
              <a:rPr lang="en-US" dirty="0"/>
              <a:t>the European Union</a:t>
            </a:r>
            <a:br>
              <a:rPr lang="en-US" dirty="0"/>
            </a:br>
            <a:r>
              <a:rPr lang="en-US" dirty="0"/>
              <a:t>and implemented by the consortium led by GDSI Limited</a:t>
            </a:r>
            <a:endParaRPr lang="ru-RU" dirty="0"/>
          </a:p>
        </p:txBody>
      </p:sp>
      <p:sp>
        <p:nvSpPr>
          <p:cNvPr id="38" name="Текст 33"/>
          <p:cNvSpPr>
            <a:spLocks noGrp="1"/>
          </p:cNvSpPr>
          <p:nvPr>
            <p:ph type="body" sz="quarter" idx="11" hasCustomPrompt="1"/>
          </p:nvPr>
        </p:nvSpPr>
        <p:spPr>
          <a:xfrm>
            <a:off x="6995160" y="6100928"/>
            <a:ext cx="4460804" cy="237960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ru-RU" dirty="0"/>
          </a:p>
        </p:txBody>
      </p:sp>
      <p:sp>
        <p:nvSpPr>
          <p:cNvPr id="39" name="Текст 33"/>
          <p:cNvSpPr>
            <a:spLocks noGrp="1"/>
          </p:cNvSpPr>
          <p:nvPr>
            <p:ph type="body" sz="quarter" idx="12" hasCustomPrompt="1"/>
          </p:nvPr>
        </p:nvSpPr>
        <p:spPr>
          <a:xfrm>
            <a:off x="6995160" y="6316801"/>
            <a:ext cx="4460804" cy="2365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City, Country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568330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31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32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34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1774825" y="2845968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1</a:t>
            </a:r>
            <a:endParaRPr lang="en-US" dirty="0"/>
          </a:p>
        </p:txBody>
      </p:sp>
      <p:sp>
        <p:nvSpPr>
          <p:cNvPr id="35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1774825" y="3060904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61" name="Текст 2"/>
          <p:cNvSpPr>
            <a:spLocks noGrp="1"/>
          </p:cNvSpPr>
          <p:nvPr>
            <p:ph type="body" idx="34" hasCustomPrompt="1"/>
          </p:nvPr>
        </p:nvSpPr>
        <p:spPr>
          <a:xfrm>
            <a:off x="2519050" y="2035830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1</a:t>
            </a:r>
            <a:endParaRPr lang="en-US" dirty="0"/>
          </a:p>
        </p:txBody>
      </p:sp>
      <p:sp>
        <p:nvSpPr>
          <p:cNvPr id="63" name="Текст 2"/>
          <p:cNvSpPr>
            <a:spLocks noGrp="1"/>
          </p:cNvSpPr>
          <p:nvPr>
            <p:ph type="body" idx="35" hasCustomPrompt="1"/>
          </p:nvPr>
        </p:nvSpPr>
        <p:spPr>
          <a:xfrm>
            <a:off x="4980915" y="2845968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2</a:t>
            </a:r>
            <a:endParaRPr lang="en-US" dirty="0"/>
          </a:p>
        </p:txBody>
      </p:sp>
      <p:sp>
        <p:nvSpPr>
          <p:cNvPr id="64" name="Текст 2"/>
          <p:cNvSpPr>
            <a:spLocks noGrp="1"/>
          </p:cNvSpPr>
          <p:nvPr>
            <p:ph type="body" idx="36" hasCustomPrompt="1"/>
          </p:nvPr>
        </p:nvSpPr>
        <p:spPr>
          <a:xfrm>
            <a:off x="4980915" y="3060904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66" name="Текст 2"/>
          <p:cNvSpPr>
            <a:spLocks noGrp="1"/>
          </p:cNvSpPr>
          <p:nvPr>
            <p:ph type="body" idx="37" hasCustomPrompt="1"/>
          </p:nvPr>
        </p:nvSpPr>
        <p:spPr>
          <a:xfrm>
            <a:off x="5725140" y="2035830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2</a:t>
            </a:r>
            <a:endParaRPr lang="en-US" dirty="0"/>
          </a:p>
        </p:txBody>
      </p:sp>
      <p:sp>
        <p:nvSpPr>
          <p:cNvPr id="68" name="Текст 2"/>
          <p:cNvSpPr>
            <a:spLocks noGrp="1"/>
          </p:cNvSpPr>
          <p:nvPr>
            <p:ph type="body" idx="38" hasCustomPrompt="1"/>
          </p:nvPr>
        </p:nvSpPr>
        <p:spPr>
          <a:xfrm>
            <a:off x="8189566" y="2845968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3</a:t>
            </a:r>
            <a:endParaRPr lang="en-US" dirty="0"/>
          </a:p>
        </p:txBody>
      </p:sp>
      <p:sp>
        <p:nvSpPr>
          <p:cNvPr id="69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8189566" y="3060904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71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8933791" y="2035830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3</a:t>
            </a:r>
            <a:endParaRPr lang="en-US" dirty="0"/>
          </a:p>
        </p:txBody>
      </p:sp>
      <p:sp>
        <p:nvSpPr>
          <p:cNvPr id="73" name="Текст 2"/>
          <p:cNvSpPr>
            <a:spLocks noGrp="1"/>
          </p:cNvSpPr>
          <p:nvPr>
            <p:ph type="body" idx="41" hasCustomPrompt="1"/>
          </p:nvPr>
        </p:nvSpPr>
        <p:spPr>
          <a:xfrm>
            <a:off x="1774825" y="4786994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04</a:t>
            </a:r>
          </a:p>
        </p:txBody>
      </p:sp>
      <p:sp>
        <p:nvSpPr>
          <p:cNvPr id="74" name="Текст 2"/>
          <p:cNvSpPr>
            <a:spLocks noGrp="1"/>
          </p:cNvSpPr>
          <p:nvPr>
            <p:ph type="body" idx="42" hasCustomPrompt="1"/>
          </p:nvPr>
        </p:nvSpPr>
        <p:spPr>
          <a:xfrm>
            <a:off x="1774825" y="5001930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76" name="Текст 2"/>
          <p:cNvSpPr>
            <a:spLocks noGrp="1"/>
          </p:cNvSpPr>
          <p:nvPr>
            <p:ph type="body" idx="43" hasCustomPrompt="1"/>
          </p:nvPr>
        </p:nvSpPr>
        <p:spPr>
          <a:xfrm>
            <a:off x="2519050" y="3976856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4</a:t>
            </a:r>
            <a:endParaRPr lang="en-US" dirty="0"/>
          </a:p>
        </p:txBody>
      </p:sp>
      <p:sp>
        <p:nvSpPr>
          <p:cNvPr id="78" name="Текст 2"/>
          <p:cNvSpPr>
            <a:spLocks noGrp="1"/>
          </p:cNvSpPr>
          <p:nvPr>
            <p:ph type="body" idx="44" hasCustomPrompt="1"/>
          </p:nvPr>
        </p:nvSpPr>
        <p:spPr>
          <a:xfrm>
            <a:off x="4980915" y="4786994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5</a:t>
            </a:r>
            <a:endParaRPr lang="en-US" dirty="0"/>
          </a:p>
        </p:txBody>
      </p:sp>
      <p:sp>
        <p:nvSpPr>
          <p:cNvPr id="79" name="Текст 2"/>
          <p:cNvSpPr>
            <a:spLocks noGrp="1"/>
          </p:cNvSpPr>
          <p:nvPr>
            <p:ph type="body" idx="45" hasCustomPrompt="1"/>
          </p:nvPr>
        </p:nvSpPr>
        <p:spPr>
          <a:xfrm>
            <a:off x="4980915" y="5001930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81" name="Текст 2"/>
          <p:cNvSpPr>
            <a:spLocks noGrp="1"/>
          </p:cNvSpPr>
          <p:nvPr>
            <p:ph type="body" idx="46" hasCustomPrompt="1"/>
          </p:nvPr>
        </p:nvSpPr>
        <p:spPr>
          <a:xfrm>
            <a:off x="5725140" y="3976856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5</a:t>
            </a:r>
            <a:endParaRPr lang="en-US" dirty="0"/>
          </a:p>
        </p:txBody>
      </p:sp>
      <p:sp>
        <p:nvSpPr>
          <p:cNvPr id="83" name="Текст 2"/>
          <p:cNvSpPr>
            <a:spLocks noGrp="1"/>
          </p:cNvSpPr>
          <p:nvPr>
            <p:ph type="body" idx="47" hasCustomPrompt="1"/>
          </p:nvPr>
        </p:nvSpPr>
        <p:spPr>
          <a:xfrm>
            <a:off x="8189566" y="4786994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6</a:t>
            </a:r>
            <a:endParaRPr lang="en-US" dirty="0"/>
          </a:p>
        </p:txBody>
      </p:sp>
      <p:sp>
        <p:nvSpPr>
          <p:cNvPr id="84" name="Текст 2"/>
          <p:cNvSpPr>
            <a:spLocks noGrp="1"/>
          </p:cNvSpPr>
          <p:nvPr>
            <p:ph type="body" idx="48" hasCustomPrompt="1"/>
          </p:nvPr>
        </p:nvSpPr>
        <p:spPr>
          <a:xfrm>
            <a:off x="8189566" y="5001930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86" name="Текст 2"/>
          <p:cNvSpPr>
            <a:spLocks noGrp="1"/>
          </p:cNvSpPr>
          <p:nvPr>
            <p:ph type="body" idx="49" hasCustomPrompt="1"/>
          </p:nvPr>
        </p:nvSpPr>
        <p:spPr>
          <a:xfrm>
            <a:off x="8933791" y="3976856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6</a:t>
            </a:r>
            <a:endParaRPr lang="en-US" dirty="0"/>
          </a:p>
        </p:txBody>
      </p:sp>
      <p:sp>
        <p:nvSpPr>
          <p:cNvPr id="87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68179910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6562" userDrawn="1">
          <p15:clr>
            <a:srgbClr val="FBAE40"/>
          </p15:clr>
        </p15:guide>
        <p15:guide id="0" pos="1118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4420829" cy="3814914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3877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550F-051F-46A9-83EC-7F615E1AC42F}" type="datetimeFigureOut">
              <a:rPr lang="ru-RU" smtClean="0"/>
              <a:pPr/>
              <a:t>15.04.2019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FD5F7-8ADA-473C-AA1E-FA86D3429A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662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8632724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8632724" cy="3814914"/>
          </a:xfrm>
        </p:spPr>
        <p:txBody>
          <a:bodyPr numCol="2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18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19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335801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4420829" cy="3814914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43" name="Рисунок 42"/>
          <p:cNvSpPr>
            <a:spLocks noGrp="1"/>
          </p:cNvSpPr>
          <p:nvPr>
            <p:ph type="pic" sz="quarter" idx="16"/>
          </p:nvPr>
        </p:nvSpPr>
        <p:spPr>
          <a:xfrm>
            <a:off x="6604000" y="849789"/>
            <a:ext cx="4833257" cy="4833256"/>
          </a:xfrm>
          <a:prstGeom prst="ellipse">
            <a:avLst/>
          </a:prstGeom>
          <a:solidFill>
            <a:srgbClr val="00B050"/>
          </a:solid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157705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111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Рисунок 8"/>
          <p:cNvSpPr>
            <a:spLocks noGrp="1"/>
          </p:cNvSpPr>
          <p:nvPr>
            <p:ph type="pic" sz="quarter" idx="16"/>
          </p:nvPr>
        </p:nvSpPr>
        <p:spPr>
          <a:xfrm>
            <a:off x="6834188" y="1247776"/>
            <a:ext cx="5357812" cy="4435270"/>
          </a:xfrm>
          <a:solidFill>
            <a:srgbClr val="00B05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4420829" cy="3814914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7990020" y="3260451"/>
            <a:ext cx="3046148" cy="394200"/>
          </a:xfrm>
        </p:spPr>
        <p:txBody>
          <a:bodyPr numCol="1" spcCol="360000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IMAGE</a:t>
            </a:r>
            <a:endParaRPr lang="ru-RU" dirty="0"/>
          </a:p>
        </p:txBody>
      </p:sp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39773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111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4420829" cy="3814914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7400626" y="1495425"/>
            <a:ext cx="3046148" cy="2944978"/>
          </a:xfrm>
        </p:spPr>
        <p:txBody>
          <a:bodyPr numCol="1" spcCol="360000" anchor="ctr">
            <a:noAutofit/>
          </a:bodyPr>
          <a:lstStyle>
            <a:lvl1pPr marL="0" indent="0" algn="l">
              <a:buNone/>
              <a:defRPr sz="3200" b="1" i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Quote</a:t>
            </a:r>
            <a:endParaRPr lang="ru-RU" dirty="0"/>
          </a:p>
        </p:txBody>
      </p:sp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21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7400626" y="4554703"/>
            <a:ext cx="3046148" cy="360197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079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89471" y="1247442"/>
            <a:ext cx="3421159" cy="1076658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1789472" y="2324099"/>
            <a:ext cx="3421158" cy="3358945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18" name="Овал 17"/>
          <p:cNvSpPr/>
          <p:nvPr userDrawn="1"/>
        </p:nvSpPr>
        <p:spPr>
          <a:xfrm>
            <a:off x="6066974" y="-2990118"/>
            <a:ext cx="12838236" cy="12838236"/>
          </a:xfrm>
          <a:prstGeom prst="ellips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6909733" y="1326689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kk-KZ" dirty="0"/>
              <a:t>1</a:t>
            </a:r>
            <a:endParaRPr lang="en-US" dirty="0"/>
          </a:p>
        </p:txBody>
      </p:sp>
      <p:sp>
        <p:nvSpPr>
          <p:cNvPr id="25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909733" y="1541625"/>
            <a:ext cx="3507442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29" name="Текст 2"/>
          <p:cNvSpPr>
            <a:spLocks noGrp="1"/>
          </p:cNvSpPr>
          <p:nvPr>
            <p:ph type="body" idx="34" hasCustomPrompt="1"/>
          </p:nvPr>
        </p:nvSpPr>
        <p:spPr>
          <a:xfrm>
            <a:off x="5974938" y="1247444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1</a:t>
            </a:r>
            <a:endParaRPr lang="en-US" dirty="0"/>
          </a:p>
        </p:txBody>
      </p:sp>
      <p:sp>
        <p:nvSpPr>
          <p:cNvPr id="82" name="Текст 2"/>
          <p:cNvSpPr>
            <a:spLocks noGrp="1"/>
          </p:cNvSpPr>
          <p:nvPr>
            <p:ph type="body" idx="35" hasCustomPrompt="1"/>
          </p:nvPr>
        </p:nvSpPr>
        <p:spPr>
          <a:xfrm>
            <a:off x="6693423" y="2262967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kk-KZ" dirty="0"/>
              <a:t>2</a:t>
            </a:r>
            <a:endParaRPr lang="en-US" dirty="0"/>
          </a:p>
        </p:txBody>
      </p:sp>
      <p:sp>
        <p:nvSpPr>
          <p:cNvPr id="83" name="Текст 2"/>
          <p:cNvSpPr>
            <a:spLocks noGrp="1"/>
          </p:cNvSpPr>
          <p:nvPr>
            <p:ph type="body" idx="36" hasCustomPrompt="1"/>
          </p:nvPr>
        </p:nvSpPr>
        <p:spPr>
          <a:xfrm>
            <a:off x="6693422" y="2477903"/>
            <a:ext cx="3723753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85" name="Текст 2"/>
          <p:cNvSpPr>
            <a:spLocks noGrp="1"/>
          </p:cNvSpPr>
          <p:nvPr>
            <p:ph type="body" idx="37" hasCustomPrompt="1"/>
          </p:nvPr>
        </p:nvSpPr>
        <p:spPr>
          <a:xfrm>
            <a:off x="5758628" y="2183722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2</a:t>
            </a:r>
            <a:endParaRPr lang="en-US" dirty="0"/>
          </a:p>
        </p:txBody>
      </p:sp>
      <p:sp>
        <p:nvSpPr>
          <p:cNvPr id="87" name="Текст 2"/>
          <p:cNvSpPr>
            <a:spLocks noGrp="1"/>
          </p:cNvSpPr>
          <p:nvPr>
            <p:ph type="body" idx="38" hasCustomPrompt="1"/>
          </p:nvPr>
        </p:nvSpPr>
        <p:spPr>
          <a:xfrm>
            <a:off x="6624594" y="3193855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</a:t>
            </a:r>
            <a:r>
              <a:rPr lang="kk-KZ" dirty="0"/>
              <a:t>03</a:t>
            </a:r>
            <a:endParaRPr lang="en-US" dirty="0"/>
          </a:p>
        </p:txBody>
      </p:sp>
      <p:sp>
        <p:nvSpPr>
          <p:cNvPr id="88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6624593" y="3408791"/>
            <a:ext cx="3792580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90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5689799" y="3114610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3</a:t>
            </a:r>
            <a:endParaRPr lang="en-US" dirty="0"/>
          </a:p>
        </p:txBody>
      </p:sp>
      <p:sp>
        <p:nvSpPr>
          <p:cNvPr id="92" name="Текст 2"/>
          <p:cNvSpPr>
            <a:spLocks noGrp="1"/>
          </p:cNvSpPr>
          <p:nvPr>
            <p:ph type="body" idx="41" hasCustomPrompt="1"/>
          </p:nvPr>
        </p:nvSpPr>
        <p:spPr>
          <a:xfrm>
            <a:off x="6693423" y="4137768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04</a:t>
            </a:r>
          </a:p>
        </p:txBody>
      </p:sp>
      <p:sp>
        <p:nvSpPr>
          <p:cNvPr id="93" name="Текст 2"/>
          <p:cNvSpPr>
            <a:spLocks noGrp="1"/>
          </p:cNvSpPr>
          <p:nvPr>
            <p:ph type="body" idx="42" hasCustomPrompt="1"/>
          </p:nvPr>
        </p:nvSpPr>
        <p:spPr>
          <a:xfrm>
            <a:off x="6693423" y="4352704"/>
            <a:ext cx="3723750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95" name="Текст 2"/>
          <p:cNvSpPr>
            <a:spLocks noGrp="1"/>
          </p:cNvSpPr>
          <p:nvPr>
            <p:ph type="body" idx="43" hasCustomPrompt="1"/>
          </p:nvPr>
        </p:nvSpPr>
        <p:spPr>
          <a:xfrm>
            <a:off x="5758628" y="4058523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4</a:t>
            </a:r>
            <a:endParaRPr lang="en-US" dirty="0"/>
          </a:p>
        </p:txBody>
      </p:sp>
      <p:sp>
        <p:nvSpPr>
          <p:cNvPr id="97" name="Текст 2"/>
          <p:cNvSpPr>
            <a:spLocks noGrp="1"/>
          </p:cNvSpPr>
          <p:nvPr>
            <p:ph type="body" idx="44" hasCustomPrompt="1"/>
          </p:nvPr>
        </p:nvSpPr>
        <p:spPr>
          <a:xfrm>
            <a:off x="6929397" y="5069702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kk-KZ" dirty="0"/>
              <a:t>5</a:t>
            </a:r>
            <a:endParaRPr lang="en-US" dirty="0"/>
          </a:p>
        </p:txBody>
      </p:sp>
      <p:sp>
        <p:nvSpPr>
          <p:cNvPr id="98" name="Текст 2"/>
          <p:cNvSpPr>
            <a:spLocks noGrp="1"/>
          </p:cNvSpPr>
          <p:nvPr>
            <p:ph type="body" idx="45" hasCustomPrompt="1"/>
          </p:nvPr>
        </p:nvSpPr>
        <p:spPr>
          <a:xfrm>
            <a:off x="6929396" y="5284638"/>
            <a:ext cx="3487777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100" name="Текст 2"/>
          <p:cNvSpPr>
            <a:spLocks noGrp="1"/>
          </p:cNvSpPr>
          <p:nvPr>
            <p:ph type="body" idx="46" hasCustomPrompt="1"/>
          </p:nvPr>
        </p:nvSpPr>
        <p:spPr>
          <a:xfrm>
            <a:off x="5994602" y="4990457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275060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1118" userDrawn="1">
          <p15:clr>
            <a:srgbClr val="FBAE40"/>
          </p15:clr>
        </p15:guide>
        <p15:guide id="2" pos="656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"/>
          <p:cNvSpPr>
            <a:spLocks noGrp="1"/>
          </p:cNvSpPr>
          <p:nvPr>
            <p:ph type="pic" sz="quarter" idx="19"/>
          </p:nvPr>
        </p:nvSpPr>
        <p:spPr>
          <a:xfrm>
            <a:off x="1982886" y="956914"/>
            <a:ext cx="3869600" cy="3869600"/>
          </a:xfrm>
          <a:prstGeom prst="ellipse">
            <a:avLst/>
          </a:prstGeom>
          <a:solidFill>
            <a:srgbClr val="00B05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206826" y="1914525"/>
            <a:ext cx="3046148" cy="2944978"/>
          </a:xfrm>
        </p:spPr>
        <p:txBody>
          <a:bodyPr numCol="1" spcCol="360000" anchor="ctr">
            <a:noAutofit/>
          </a:bodyPr>
          <a:lstStyle>
            <a:lvl1pPr marL="0" indent="0" algn="l">
              <a:buNone/>
              <a:defRPr sz="3200" b="1" i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Quote</a:t>
            </a:r>
            <a:endParaRPr lang="ru-RU" dirty="0"/>
          </a:p>
        </p:txBody>
      </p:sp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21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3794451" y="4973804"/>
            <a:ext cx="1569651" cy="317500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3794451" y="5268729"/>
            <a:ext cx="1569651" cy="281171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Credits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98504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3879179" y="2554826"/>
            <a:ext cx="4420829" cy="561693"/>
          </a:xfrm>
        </p:spPr>
        <p:txBody>
          <a:bodyPr anchor="t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3879178" y="4592281"/>
            <a:ext cx="4420829" cy="989369"/>
          </a:xfrm>
        </p:spPr>
        <p:txBody>
          <a:bodyPr numCol="1" spcCol="36000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4933075" y="1413389"/>
            <a:ext cx="2313038" cy="513119"/>
          </a:xfrm>
        </p:spPr>
        <p:txBody>
          <a:bodyPr numCol="1" spcCol="360000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199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4876685" y="4490681"/>
            <a:ext cx="2425816" cy="989369"/>
          </a:xfrm>
        </p:spPr>
        <p:txBody>
          <a:bodyPr numCol="1" spcCol="36000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31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32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34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8968774" y="1720197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04</a:t>
            </a:r>
          </a:p>
        </p:txBody>
      </p:sp>
      <p:sp>
        <p:nvSpPr>
          <p:cNvPr id="35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8968774" y="1935133"/>
            <a:ext cx="2230168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3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9372634" y="3112915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05</a:t>
            </a:r>
          </a:p>
        </p:txBody>
      </p:sp>
      <p:sp>
        <p:nvSpPr>
          <p:cNvPr id="39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9372634" y="3327851"/>
            <a:ext cx="2230168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41" name="Текст 2"/>
          <p:cNvSpPr>
            <a:spLocks noGrp="1"/>
          </p:cNvSpPr>
          <p:nvPr>
            <p:ph type="body" idx="21" hasCustomPrompt="1"/>
          </p:nvPr>
        </p:nvSpPr>
        <p:spPr>
          <a:xfrm>
            <a:off x="8968774" y="4560679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06</a:t>
            </a:r>
          </a:p>
        </p:txBody>
      </p:sp>
      <p:sp>
        <p:nvSpPr>
          <p:cNvPr id="42" name="Текст 2"/>
          <p:cNvSpPr>
            <a:spLocks noGrp="1"/>
          </p:cNvSpPr>
          <p:nvPr>
            <p:ph type="body" idx="22" hasCustomPrompt="1"/>
          </p:nvPr>
        </p:nvSpPr>
        <p:spPr>
          <a:xfrm>
            <a:off x="8968774" y="4775615"/>
            <a:ext cx="2230168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44" name="Текст 2"/>
          <p:cNvSpPr>
            <a:spLocks noGrp="1"/>
          </p:cNvSpPr>
          <p:nvPr>
            <p:ph type="body" idx="23" hasCustomPrompt="1"/>
          </p:nvPr>
        </p:nvSpPr>
        <p:spPr>
          <a:xfrm>
            <a:off x="1035665" y="1720197"/>
            <a:ext cx="2230168" cy="235934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01</a:t>
            </a:r>
          </a:p>
        </p:txBody>
      </p:sp>
      <p:sp>
        <p:nvSpPr>
          <p:cNvPr id="45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1035665" y="1935133"/>
            <a:ext cx="2230168" cy="356666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47" name="Текст 2"/>
          <p:cNvSpPr>
            <a:spLocks noGrp="1"/>
          </p:cNvSpPr>
          <p:nvPr>
            <p:ph type="body" idx="25" hasCustomPrompt="1"/>
          </p:nvPr>
        </p:nvSpPr>
        <p:spPr>
          <a:xfrm>
            <a:off x="601325" y="3112915"/>
            <a:ext cx="2230168" cy="235934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02</a:t>
            </a:r>
          </a:p>
        </p:txBody>
      </p:sp>
      <p:sp>
        <p:nvSpPr>
          <p:cNvPr id="48" name="Текст 2"/>
          <p:cNvSpPr>
            <a:spLocks noGrp="1"/>
          </p:cNvSpPr>
          <p:nvPr>
            <p:ph type="body" idx="26" hasCustomPrompt="1"/>
          </p:nvPr>
        </p:nvSpPr>
        <p:spPr>
          <a:xfrm>
            <a:off x="601325" y="3327851"/>
            <a:ext cx="2230168" cy="356666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50" name="Текст 2"/>
          <p:cNvSpPr>
            <a:spLocks noGrp="1"/>
          </p:cNvSpPr>
          <p:nvPr>
            <p:ph type="body" idx="27" hasCustomPrompt="1"/>
          </p:nvPr>
        </p:nvSpPr>
        <p:spPr>
          <a:xfrm>
            <a:off x="1035665" y="4560679"/>
            <a:ext cx="2230168" cy="235934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03</a:t>
            </a:r>
          </a:p>
        </p:txBody>
      </p:sp>
      <p:sp>
        <p:nvSpPr>
          <p:cNvPr id="51" name="Текст 2"/>
          <p:cNvSpPr>
            <a:spLocks noGrp="1"/>
          </p:cNvSpPr>
          <p:nvPr>
            <p:ph type="body" idx="28" hasCustomPrompt="1"/>
          </p:nvPr>
        </p:nvSpPr>
        <p:spPr>
          <a:xfrm>
            <a:off x="1035665" y="4775615"/>
            <a:ext cx="2230168" cy="356666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55" name="Текст 2"/>
          <p:cNvSpPr>
            <a:spLocks noGrp="1"/>
          </p:cNvSpPr>
          <p:nvPr>
            <p:ph type="body" idx="29" hasCustomPrompt="1"/>
          </p:nvPr>
        </p:nvSpPr>
        <p:spPr>
          <a:xfrm>
            <a:off x="3416301" y="1643998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6" name="Текст 2"/>
          <p:cNvSpPr>
            <a:spLocks noGrp="1"/>
          </p:cNvSpPr>
          <p:nvPr>
            <p:ph type="body" idx="30" hasCustomPrompt="1"/>
          </p:nvPr>
        </p:nvSpPr>
        <p:spPr>
          <a:xfrm>
            <a:off x="2994640" y="3059855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2</a:t>
            </a:r>
            <a:endParaRPr lang="en-US" dirty="0"/>
          </a:p>
        </p:txBody>
      </p:sp>
      <p:sp>
        <p:nvSpPr>
          <p:cNvPr id="57" name="Текст 2"/>
          <p:cNvSpPr>
            <a:spLocks noGrp="1"/>
          </p:cNvSpPr>
          <p:nvPr>
            <p:ph type="body" idx="31" hasCustomPrompt="1"/>
          </p:nvPr>
        </p:nvSpPr>
        <p:spPr>
          <a:xfrm>
            <a:off x="3416301" y="4474627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3</a:t>
            </a:r>
            <a:endParaRPr lang="en-US" dirty="0"/>
          </a:p>
        </p:txBody>
      </p:sp>
      <p:sp>
        <p:nvSpPr>
          <p:cNvPr id="59" name="Текст 2"/>
          <p:cNvSpPr>
            <a:spLocks noGrp="1"/>
          </p:cNvSpPr>
          <p:nvPr>
            <p:ph type="body" idx="32" hasCustomPrompt="1"/>
          </p:nvPr>
        </p:nvSpPr>
        <p:spPr>
          <a:xfrm>
            <a:off x="8033980" y="4474627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6</a:t>
            </a:r>
            <a:endParaRPr lang="en-US" dirty="0"/>
          </a:p>
        </p:txBody>
      </p:sp>
      <p:sp>
        <p:nvSpPr>
          <p:cNvPr id="60" name="Текст 2"/>
          <p:cNvSpPr>
            <a:spLocks noGrp="1"/>
          </p:cNvSpPr>
          <p:nvPr>
            <p:ph type="body" idx="33" hasCustomPrompt="1"/>
          </p:nvPr>
        </p:nvSpPr>
        <p:spPr>
          <a:xfrm>
            <a:off x="8455639" y="3059855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5</a:t>
            </a:r>
            <a:endParaRPr lang="en-US" dirty="0"/>
          </a:p>
        </p:txBody>
      </p:sp>
      <p:sp>
        <p:nvSpPr>
          <p:cNvPr id="61" name="Текст 2"/>
          <p:cNvSpPr>
            <a:spLocks noGrp="1"/>
          </p:cNvSpPr>
          <p:nvPr>
            <p:ph type="body" idx="34" hasCustomPrompt="1"/>
          </p:nvPr>
        </p:nvSpPr>
        <p:spPr>
          <a:xfrm>
            <a:off x="8033979" y="1640952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717560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46629"/>
            <a:ext cx="10515600" cy="544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97096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3" r:id="rId4"/>
    <p:sldLayoutId id="2147483660" r:id="rId5"/>
    <p:sldLayoutId id="2147483664" r:id="rId6"/>
    <p:sldLayoutId id="2147483661" r:id="rId7"/>
    <p:sldLayoutId id="2147483654" r:id="rId8"/>
    <p:sldLayoutId id="2147483655" r:id="rId9"/>
    <p:sldLayoutId id="2147483662" r:id="rId10"/>
    <p:sldLayoutId id="2147483656" r:id="rId11"/>
    <p:sldLayoutId id="21474836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isionone.co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pandfire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WZ8Cs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hyperlink" Target="https://visionone.co.uk/" TargetMode="External"/><Relationship Id="rId4" Type="http://schemas.openxmlformats.org/officeDocument/2006/relationships/hyperlink" Target="https://bit.ly/2ImNWXj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elearning.eapcivilsociety.eu/wp-content/uploads/2019/04/Audience_Persona_template_RUS.DOCX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Iryna.Velska@EaPCivilSociety.eu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8Ox5LhIJSB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visionone.co.uk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iredimpact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Целевая аудитория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Модуль №</a:t>
            </a:r>
            <a:r>
              <a:rPr lang="en-US" dirty="0"/>
              <a:t>2: </a:t>
            </a:r>
            <a:r>
              <a:rPr lang="ru-RU" dirty="0"/>
              <a:t>Информационные технологии для эффективных коммуникаций </a:t>
            </a:r>
            <a:r>
              <a:rPr lang="en-GB" dirty="0"/>
              <a:t/>
            </a:r>
            <a:br>
              <a:rPr lang="en-GB" dirty="0"/>
            </a:br>
            <a:r>
              <a:rPr lang="ru-RU" dirty="0"/>
              <a:t>Учебный курс </a:t>
            </a:r>
            <a:r>
              <a:rPr lang="ru-RU" i="1" dirty="0"/>
              <a:t>«Цифровые компетенции для организаций гражданского общества и активистов»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Проект финансируется Европейски</a:t>
            </a:r>
            <a:r>
              <a:rPr lang="en-GB" dirty="0"/>
              <a:t>v</a:t>
            </a:r>
            <a:r>
              <a:rPr lang="ru-RU" dirty="0"/>
              <a:t> Союзом и реализуется консорциумом во главе с </a:t>
            </a:r>
            <a:r>
              <a:rPr lang="en-GB" dirty="0"/>
              <a:t>GDSI Limited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16 </a:t>
            </a:r>
            <a:r>
              <a:rPr lang="ru-RU" dirty="0"/>
              <a:t>Апреля </a:t>
            </a:r>
            <a:r>
              <a:rPr lang="en-US" dirty="0"/>
              <a:t>2019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Вебинар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76300" y="3871913"/>
            <a:ext cx="400050" cy="0"/>
          </a:xfrm>
          <a:prstGeom prst="line">
            <a:avLst/>
          </a:prstGeom>
          <a:ln w="158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76300" y="2138363"/>
            <a:ext cx="654844" cy="0"/>
          </a:xfrm>
          <a:prstGeom prst="line">
            <a:avLst/>
          </a:prstGeom>
          <a:ln w="158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9725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5611454" cy="561693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Персона целевой аудитории</a:t>
            </a:r>
            <a:r>
              <a:rPr lang="en-US" sz="2400" dirty="0" smtClean="0"/>
              <a:t>:</a:t>
            </a:r>
            <a:r>
              <a:rPr lang="ru-RU" sz="2400" dirty="0" smtClean="0"/>
              <a:t> пример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4420829" cy="42183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Анна П</a:t>
            </a:r>
            <a:r>
              <a:rPr lang="en-US" dirty="0" smtClean="0"/>
              <a:t>. </a:t>
            </a:r>
            <a:r>
              <a:rPr lang="ru-RU" dirty="0" smtClean="0"/>
              <a:t>– бухгалтер в издательстве средних размеров</a:t>
            </a:r>
            <a:r>
              <a:rPr lang="en-US" dirty="0" smtClean="0"/>
              <a:t>,</a:t>
            </a:r>
            <a:r>
              <a:rPr lang="ru-RU" dirty="0" smtClean="0"/>
              <a:t> получила диплом бакалавра по бухгалтерскому учету в местном колледже</a:t>
            </a:r>
            <a:r>
              <a:rPr lang="en-US" dirty="0" smtClean="0"/>
              <a:t>. </a:t>
            </a:r>
            <a:r>
              <a:rPr lang="ru-RU" dirty="0" smtClean="0"/>
              <a:t>Ей </a:t>
            </a:r>
            <a:r>
              <a:rPr lang="en-US" dirty="0" smtClean="0"/>
              <a:t>35</a:t>
            </a:r>
            <a:r>
              <a:rPr lang="ru-RU" dirty="0" smtClean="0"/>
              <a:t> лет</a:t>
            </a:r>
            <a:r>
              <a:rPr lang="en-US" dirty="0" smtClean="0"/>
              <a:t>, </a:t>
            </a:r>
            <a:r>
              <a:rPr lang="ru-RU" dirty="0" smtClean="0"/>
              <a:t>она замужем 10 лет, и у нее двое детей </a:t>
            </a:r>
            <a:r>
              <a:rPr lang="en-US" dirty="0" smtClean="0"/>
              <a:t>– </a:t>
            </a:r>
            <a:r>
              <a:rPr lang="ru-RU" dirty="0" smtClean="0"/>
              <a:t>сын </a:t>
            </a:r>
            <a:r>
              <a:rPr lang="en-US" dirty="0" smtClean="0"/>
              <a:t>(9</a:t>
            </a:r>
            <a:r>
              <a:rPr lang="ru-RU" dirty="0" smtClean="0"/>
              <a:t> лет</a:t>
            </a:r>
            <a:r>
              <a:rPr lang="en-US" dirty="0" smtClean="0"/>
              <a:t>)</a:t>
            </a:r>
            <a:r>
              <a:rPr lang="ru-RU" dirty="0" smtClean="0"/>
              <a:t> и дочь </a:t>
            </a:r>
            <a:r>
              <a:rPr lang="en-US" dirty="0" smtClean="0"/>
              <a:t>(6</a:t>
            </a:r>
            <a:r>
              <a:rPr lang="ru-RU" dirty="0" smtClean="0"/>
              <a:t> лет</a:t>
            </a:r>
            <a:r>
              <a:rPr lang="en-US" dirty="0" smtClean="0"/>
              <a:t>). </a:t>
            </a:r>
            <a:r>
              <a:rPr lang="ru-RU" dirty="0" smtClean="0"/>
              <a:t>Двойной семейный доход – </a:t>
            </a:r>
            <a:r>
              <a:rPr lang="en-US" dirty="0" smtClean="0"/>
              <a:t>1200</a:t>
            </a:r>
            <a:r>
              <a:rPr lang="ru-RU" dirty="0" smtClean="0"/>
              <a:t> евро</a:t>
            </a:r>
            <a:r>
              <a:rPr lang="en-US" dirty="0" smtClean="0"/>
              <a:t> </a:t>
            </a:r>
            <a:r>
              <a:rPr lang="ru-RU" dirty="0" smtClean="0"/>
              <a:t>в месяц</a:t>
            </a:r>
            <a:r>
              <a:rPr lang="en-US" dirty="0" smtClean="0"/>
              <a:t>, </a:t>
            </a:r>
            <a:r>
              <a:rPr lang="ru-RU" dirty="0" smtClean="0"/>
              <a:t>но она зарабатывает больше мужа</a:t>
            </a:r>
            <a:r>
              <a:rPr lang="en-US" dirty="0" smtClean="0"/>
              <a:t>. </a:t>
            </a:r>
            <a:r>
              <a:rPr lang="ru-RU" dirty="0" smtClean="0"/>
              <a:t>Семья владеет трёхкомнатной квартирой в Тбилиси</a:t>
            </a:r>
            <a:r>
              <a:rPr lang="en-US" dirty="0" smtClean="0"/>
              <a:t>. </a:t>
            </a:r>
          </a:p>
          <a:p>
            <a:r>
              <a:rPr lang="ru-RU" dirty="0" smtClean="0"/>
              <a:t>Муж Анны очень консервативный</a:t>
            </a:r>
            <a:r>
              <a:rPr lang="en-US" dirty="0" smtClean="0"/>
              <a:t>, </a:t>
            </a:r>
            <a:r>
              <a:rPr lang="ru-RU" dirty="0" smtClean="0"/>
              <a:t>поэтому она работающая мама</a:t>
            </a:r>
            <a:r>
              <a:rPr lang="en-US" dirty="0" smtClean="0"/>
              <a:t>, </a:t>
            </a:r>
            <a:r>
              <a:rPr lang="ru-RU" dirty="0" smtClean="0"/>
              <a:t>которая также ухаживает за детьми и занимается хозяйством</a:t>
            </a:r>
            <a:r>
              <a:rPr lang="en-US" dirty="0" smtClean="0"/>
              <a:t>. </a:t>
            </a:r>
            <a:r>
              <a:rPr lang="ru-RU" dirty="0" smtClean="0"/>
              <a:t>Раньше она увлекалась живописью, но её семья настояла на том, чтобы она получила «серьёзную профессию»</a:t>
            </a:r>
            <a:r>
              <a:rPr lang="en-US" dirty="0" smtClean="0"/>
              <a:t>.</a:t>
            </a:r>
          </a:p>
          <a:p>
            <a:r>
              <a:rPr lang="ru-RU" dirty="0" smtClean="0"/>
              <a:t>Анна хочет, чтобы у её детей был выбор, которого у неё не было, но больше обеспокоена будущим своей дочери</a:t>
            </a:r>
            <a:r>
              <a:rPr lang="en-US" dirty="0" smtClean="0"/>
              <a:t>. </a:t>
            </a:r>
            <a:r>
              <a:rPr lang="ru-RU" dirty="0" smtClean="0"/>
              <a:t>Она хочет, чтобы сын больше уважал женщин</a:t>
            </a:r>
            <a:r>
              <a:rPr lang="en-US" dirty="0" smtClean="0"/>
              <a:t>.</a:t>
            </a:r>
          </a:p>
          <a:p>
            <a:r>
              <a:rPr lang="ru-RU" dirty="0" smtClean="0"/>
              <a:t>Муж не поддерживает её, и у неё нет времени и сил бороться с ним</a:t>
            </a:r>
            <a:r>
              <a:rPr lang="en-US" dirty="0" smtClean="0"/>
              <a:t>.</a:t>
            </a:r>
            <a:r>
              <a:rPr lang="ru-RU" dirty="0" smtClean="0"/>
              <a:t> Её дети слишком маленькие, чтобы думать об этом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(</a:t>
            </a:r>
            <a:r>
              <a:rPr lang="ru-RU" i="1" dirty="0" smtClean="0"/>
              <a:t>продолжите и предложите организацию для оказания помощи</a:t>
            </a:r>
            <a:r>
              <a:rPr lang="en-US" i="1" dirty="0" smtClean="0"/>
              <a:t>)</a:t>
            </a:r>
            <a:endParaRPr lang="ru-RU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smtClean="0"/>
              <a:t>Вебинар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smtClean="0"/>
              <a:t>Целевая аудитория </a:t>
            </a:r>
            <a:endParaRPr lang="ru-RU" dirty="0"/>
          </a:p>
        </p:txBody>
      </p:sp>
      <p:pic>
        <p:nvPicPr>
          <p:cNvPr id="14" name="Рисунок 13" descr="woman-1314209.jpg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/>
          <a:srcRect t="16764" b="16764"/>
          <a:stretch>
            <a:fillRect/>
          </a:stretch>
        </p:blipFill>
        <p:spPr/>
      </p:pic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8996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651500" y="775214"/>
            <a:ext cx="5223600" cy="5223600"/>
          </a:xfrm>
          <a:prstGeom prst="ellipse">
            <a:avLst/>
          </a:prstGeom>
          <a:gradFill>
            <a:gsLst>
              <a:gs pos="0">
                <a:srgbClr val="A24AB1">
                  <a:alpha val="61000"/>
                </a:srgbClr>
              </a:gs>
              <a:gs pos="100000">
                <a:srgbClr val="5B12A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943600" y="4934611"/>
            <a:ext cx="1384301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6498633" y="1512853"/>
            <a:ext cx="430866" cy="3265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9121" y="4608047"/>
            <a:ext cx="430866" cy="326564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5"/>
          </p:nvPr>
        </p:nvSpPr>
        <p:spPr>
          <a:xfrm>
            <a:off x="6474753" y="1811286"/>
            <a:ext cx="3908725" cy="2944978"/>
          </a:xfrm>
        </p:spPr>
        <p:txBody>
          <a:bodyPr/>
          <a:lstStyle/>
          <a:p>
            <a:r>
              <a:rPr lang="ru-RU" dirty="0"/>
              <a:t>Решения на </a:t>
            </a:r>
            <a:r>
              <a:rPr lang="en-US" dirty="0"/>
              <a:t>100%</a:t>
            </a:r>
            <a:r>
              <a:rPr lang="ru-RU" dirty="0"/>
              <a:t> принимаются на эмоциональном уровне</a:t>
            </a:r>
            <a:r>
              <a:rPr lang="en-US" dirty="0"/>
              <a:t>. </a:t>
            </a:r>
            <a:r>
              <a:rPr lang="ru-RU" dirty="0"/>
              <a:t>Люди «покупают» опыт и эмоции, а не </a:t>
            </a:r>
            <a:r>
              <a:rPr lang="ru-RU" dirty="0" smtClean="0"/>
              <a:t>вещи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/>
              <a:t>Вебинар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/>
              <a:t>Целевая аудитория 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89471" y="1247442"/>
            <a:ext cx="3906479" cy="107665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300" b="1" dirty="0">
                <a:ea typeface="+mj-ea"/>
                <a:cs typeface="+mj-cs"/>
              </a:rPr>
              <a:t>Целевая аудитория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: 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высший уровень </a:t>
            </a:r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>
            <a:off x="1789471" y="2324100"/>
            <a:ext cx="3794205" cy="3505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Текст 2"/>
          <p:cNvSpPr>
            <a:spLocks noGrp="1"/>
          </p:cNvSpPr>
          <p:nvPr>
            <p:ph type="body" idx="4294967295"/>
          </p:nvPr>
        </p:nvSpPr>
        <p:spPr>
          <a:xfrm>
            <a:off x="1789471" y="2438399"/>
            <a:ext cx="3735029" cy="351134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 dirty="0"/>
              <a:t>Маркетинговые формулы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ru-RU" sz="2000" i="1" dirty="0"/>
              <a:t>Мы </a:t>
            </a:r>
            <a:r>
              <a:rPr lang="en-US" sz="2000" i="1" dirty="0"/>
              <a:t>[</a:t>
            </a:r>
            <a:r>
              <a:rPr lang="ru-RU" sz="2000" i="1" dirty="0"/>
              <a:t>название</a:t>
            </a:r>
            <a:r>
              <a:rPr lang="en-US" sz="2000" i="1" dirty="0"/>
              <a:t>] </a:t>
            </a:r>
            <a:r>
              <a:rPr lang="ru-RU" sz="2000" i="1" dirty="0"/>
              <a:t>обещаем</a:t>
            </a:r>
            <a:r>
              <a:rPr lang="en-US" sz="2000" i="1" dirty="0"/>
              <a:t>/</a:t>
            </a:r>
            <a:r>
              <a:rPr lang="ru-RU" sz="2000" i="1" dirty="0"/>
              <a:t>гарантируем, что вы испытаете/ощутите </a:t>
            </a:r>
            <a:r>
              <a:rPr lang="en-US" sz="2000" i="1" dirty="0"/>
              <a:t>[</a:t>
            </a:r>
            <a:r>
              <a:rPr lang="ru-RU" sz="2000" i="1" dirty="0"/>
              <a:t>эмоции</a:t>
            </a:r>
            <a:r>
              <a:rPr lang="en-US" sz="2000" i="1" dirty="0"/>
              <a:t>/</a:t>
            </a:r>
            <a:r>
              <a:rPr lang="ru-RU" sz="2000" i="1" dirty="0"/>
              <a:t>выгоды</a:t>
            </a:r>
            <a:r>
              <a:rPr lang="en-US" sz="2000" i="1" dirty="0"/>
              <a:t>]</a:t>
            </a:r>
            <a:r>
              <a:rPr lang="ru-RU" sz="2000" i="1" dirty="0"/>
              <a:t>,</a:t>
            </a:r>
            <a:r>
              <a:rPr lang="en-US" sz="2000" i="1" dirty="0"/>
              <a:t> </a:t>
            </a:r>
            <a:r>
              <a:rPr lang="ru-RU" sz="2000" i="1" dirty="0"/>
              <a:t>используя </a:t>
            </a:r>
            <a:r>
              <a:rPr lang="en-US" sz="2000" i="1" dirty="0"/>
              <a:t>[</a:t>
            </a:r>
            <a:r>
              <a:rPr lang="ru-RU" sz="2000" i="1" dirty="0"/>
              <a:t>продукт</a:t>
            </a:r>
            <a:r>
              <a:rPr lang="en-US" sz="2000" i="1" dirty="0"/>
              <a:t>]</a:t>
            </a:r>
            <a:r>
              <a:rPr lang="ru-RU" sz="2000" i="1" dirty="0"/>
              <a:t> в связи с его </a:t>
            </a:r>
            <a:r>
              <a:rPr lang="en-US" sz="2000" i="1" dirty="0"/>
              <a:t>[</a:t>
            </a:r>
            <a:r>
              <a:rPr lang="ru-RU" sz="2000" i="1" dirty="0"/>
              <a:t>характеристика</a:t>
            </a:r>
            <a:r>
              <a:rPr lang="en-US" sz="2000" i="1" dirty="0"/>
              <a:t>]</a:t>
            </a:r>
          </a:p>
          <a:p>
            <a:pPr marL="0" indent="0">
              <a:buNone/>
            </a:pPr>
            <a:r>
              <a:rPr lang="ru-RU" sz="2000" dirty="0"/>
              <a:t>Или </a:t>
            </a:r>
            <a:endParaRPr lang="en-US" sz="2000" dirty="0"/>
          </a:p>
          <a:p>
            <a:pPr marL="0" indent="0">
              <a:buNone/>
            </a:pPr>
            <a:r>
              <a:rPr lang="ru-RU" sz="2000" i="1" dirty="0"/>
              <a:t>Для </a:t>
            </a:r>
            <a:r>
              <a:rPr lang="en-US" sz="2000" i="1" dirty="0"/>
              <a:t>[</a:t>
            </a:r>
            <a:r>
              <a:rPr lang="ru-RU" sz="2000" i="1" dirty="0"/>
              <a:t>целевая аудитория</a:t>
            </a:r>
            <a:r>
              <a:rPr lang="en-US" sz="2000" i="1" dirty="0"/>
              <a:t>] [</a:t>
            </a:r>
            <a:r>
              <a:rPr lang="ru-RU" sz="2000" i="1" dirty="0"/>
              <a:t>продукт</a:t>
            </a:r>
            <a:r>
              <a:rPr lang="en-US" sz="2000" i="1" dirty="0"/>
              <a:t>] </a:t>
            </a:r>
            <a:r>
              <a:rPr lang="ru-RU" sz="2000" i="1" dirty="0"/>
              <a:t>является</a:t>
            </a:r>
            <a:r>
              <a:rPr lang="en-US" sz="2000" i="1" dirty="0"/>
              <a:t> [</a:t>
            </a:r>
            <a:r>
              <a:rPr lang="ru-RU" sz="2000" i="1" dirty="0"/>
              <a:t>категория, система отсчёта</a:t>
            </a:r>
            <a:r>
              <a:rPr lang="en-US" sz="2000" i="1" dirty="0"/>
              <a:t>]</a:t>
            </a:r>
            <a:r>
              <a:rPr lang="ru-RU" sz="2000" i="1" dirty="0"/>
              <a:t>, что </a:t>
            </a:r>
            <a:r>
              <a:rPr lang="en-US" sz="2000" i="1" dirty="0"/>
              <a:t>[</a:t>
            </a:r>
            <a:r>
              <a:rPr lang="ru-RU" sz="2000" i="1" dirty="0"/>
              <a:t>рациональные </a:t>
            </a:r>
            <a:r>
              <a:rPr lang="en-US" sz="2000" i="1" dirty="0"/>
              <a:t>/</a:t>
            </a:r>
            <a:r>
              <a:rPr lang="ru-RU" sz="2000" i="1" dirty="0"/>
              <a:t>эмоциональные выгоды </a:t>
            </a:r>
            <a:r>
              <a:rPr lang="en-US" sz="2000" i="1" dirty="0"/>
              <a:t>/ </a:t>
            </a:r>
            <a:r>
              <a:rPr lang="ru-RU" sz="2000" i="1" dirty="0"/>
              <a:t>обещание</a:t>
            </a:r>
            <a:r>
              <a:rPr lang="en-US" sz="2000" i="1" dirty="0"/>
              <a:t>]. </a:t>
            </a:r>
            <a:r>
              <a:rPr lang="ru-RU" sz="2000" i="1" dirty="0"/>
              <a:t>Это потому, что </a:t>
            </a:r>
            <a:r>
              <a:rPr lang="en-US" sz="2000" i="1" dirty="0"/>
              <a:t>[</a:t>
            </a:r>
            <a:r>
              <a:rPr lang="ru-RU" sz="2000" i="1" dirty="0"/>
              <a:t>причина поверить</a:t>
            </a:r>
            <a:r>
              <a:rPr lang="en-US" sz="2000" i="1" dirty="0"/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xmlns="" val="1578634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Два </a:t>
            </a:r>
            <a:r>
              <a:rPr lang="ru-RU" sz="2800" dirty="0" smtClean="0"/>
              <a:t>типа выгоды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0" y="1830031"/>
            <a:ext cx="2753955" cy="444694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000" b="1" dirty="0"/>
              <a:t>Функциональные выгоды</a:t>
            </a:r>
            <a:r>
              <a:rPr lang="en-GB" sz="2000" dirty="0"/>
              <a:t>: </a:t>
            </a:r>
            <a:r>
              <a:rPr lang="ru-RU" sz="2000" dirty="0"/>
              <a:t>Это прямое решение, которое бренд/продукт может предложить для решения проблемы или проблемного вопроса  целевой аудитории</a:t>
            </a:r>
            <a:r>
              <a:rPr lang="en-GB" sz="2000" dirty="0"/>
              <a:t>.</a:t>
            </a:r>
          </a:p>
          <a:p>
            <a:pPr algn="l"/>
            <a:r>
              <a:rPr lang="ru-RU" sz="2000" b="1" dirty="0"/>
              <a:t>Эмоциональные выгоды</a:t>
            </a:r>
            <a:r>
              <a:rPr lang="en-GB" sz="2000" dirty="0"/>
              <a:t>:  </a:t>
            </a:r>
            <a:br>
              <a:rPr lang="en-GB" sz="2000" dirty="0"/>
            </a:br>
            <a:r>
              <a:rPr lang="ru-RU" sz="2000" dirty="0"/>
              <a:t>Люди покупают что-либо, потому что думают, что они будут чувствовать себя лучше, если будут иметь/делать это</a:t>
            </a:r>
            <a:r>
              <a:rPr lang="en-GB" sz="2000" dirty="0"/>
              <a:t>.</a:t>
            </a:r>
          </a:p>
          <a:p>
            <a:pPr algn="r"/>
            <a:r>
              <a:rPr lang="ru-RU" dirty="0"/>
              <a:t>Источник</a:t>
            </a:r>
            <a:r>
              <a:rPr lang="en-GB" dirty="0"/>
              <a:t>: </a:t>
            </a:r>
            <a:r>
              <a:rPr lang="en-GB" dirty="0">
                <a:hlinkClick r:id="rId3"/>
              </a:rPr>
              <a:t>https://visionone.co.uk/</a:t>
            </a:r>
            <a:endParaRPr lang="en-GB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/>
              <a:t>Вебинар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/>
              <a:t>Целевая аудитория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3457778-8ED3-4427-9ACA-50165C10A9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2629" y="1907715"/>
            <a:ext cx="73152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8996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Что такое архетипы</a:t>
            </a:r>
            <a:r>
              <a:rPr lang="en-US" sz="2800" dirty="0" smtClean="0"/>
              <a:t>?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7306904" cy="4132620"/>
          </a:xfrm>
        </p:spPr>
        <p:txBody>
          <a:bodyPr>
            <a:normAutofit/>
          </a:bodyPr>
          <a:lstStyle/>
          <a:p>
            <a:r>
              <a:rPr lang="ru-RU" dirty="0" smtClean="0"/>
              <a:t>Швейцарский психоаналитик Карл Юнг ввел понятие «архетип» в </a:t>
            </a:r>
            <a:r>
              <a:rPr lang="en-US" dirty="0" smtClean="0"/>
              <a:t>1919</a:t>
            </a:r>
            <a:r>
              <a:rPr lang="ru-RU" dirty="0" smtClean="0"/>
              <a:t> году</a:t>
            </a:r>
            <a:r>
              <a:rPr lang="en-US" dirty="0" smtClean="0"/>
              <a:t>.  </a:t>
            </a:r>
          </a:p>
          <a:p>
            <a:r>
              <a:rPr lang="ru-RU" b="1" dirty="0" smtClean="0"/>
              <a:t>Архетип</a:t>
            </a:r>
            <a:r>
              <a:rPr lang="ru-RU" dirty="0" smtClean="0"/>
              <a:t> – это первичный мысленный образ, унаследованный от древнейших предков людей и, предположительно, являющийся структурным элементом коллективного бессознательного</a:t>
            </a:r>
            <a:r>
              <a:rPr lang="en-GB" dirty="0" smtClean="0"/>
              <a:t>. </a:t>
            </a:r>
            <a:r>
              <a:rPr lang="ru-RU" dirty="0" smtClean="0"/>
              <a:t>Согласно Юнгу, существует </a:t>
            </a:r>
            <a:r>
              <a:rPr lang="en-US" dirty="0" smtClean="0"/>
              <a:t>12</a:t>
            </a:r>
            <a:r>
              <a:rPr lang="ru-RU" dirty="0" smtClean="0"/>
              <a:t> различных архетипов</a:t>
            </a:r>
            <a:r>
              <a:rPr lang="en-GB" dirty="0" smtClean="0"/>
              <a:t>.</a:t>
            </a:r>
          </a:p>
          <a:p>
            <a:r>
              <a:rPr lang="ru-RU" dirty="0" smtClean="0"/>
              <a:t>В </a:t>
            </a:r>
            <a:r>
              <a:rPr lang="en-US" dirty="0" smtClean="0"/>
              <a:t>2001</a:t>
            </a:r>
            <a:r>
              <a:rPr lang="ru-RU" dirty="0" smtClean="0"/>
              <a:t> году Маргарет Марк применила архетипы в маркетинге и </a:t>
            </a:r>
            <a:r>
              <a:rPr lang="ru-RU" dirty="0" err="1" smtClean="0"/>
              <a:t>брендинге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прочитайте её книгу </a:t>
            </a:r>
            <a:r>
              <a:rPr lang="ru-RU" i="1" dirty="0" smtClean="0"/>
              <a:t>«Герой и бунтарь»</a:t>
            </a:r>
            <a:r>
              <a:rPr lang="en-US" dirty="0" smtClean="0"/>
              <a:t>). </a:t>
            </a:r>
            <a:endParaRPr lang="en-GB" dirty="0" smtClean="0"/>
          </a:p>
          <a:p>
            <a:r>
              <a:rPr lang="ru-RU" dirty="0" smtClean="0"/>
              <a:t>Сила </a:t>
            </a:r>
            <a:r>
              <a:rPr lang="ru-RU" b="1" dirty="0" err="1" smtClean="0"/>
              <a:t>идентифицирования</a:t>
            </a:r>
            <a:r>
              <a:rPr lang="ru-RU" b="1" dirty="0" smtClean="0"/>
              <a:t> бренда при помощи архетипа </a:t>
            </a:r>
            <a:r>
              <a:rPr lang="ru-RU" dirty="0" smtClean="0"/>
              <a:t>заключается в том, что он уже существует глубоко в нашем подсознании </a:t>
            </a:r>
            <a:r>
              <a:rPr lang="en-GB" dirty="0" smtClean="0"/>
              <a:t>—</a:t>
            </a:r>
            <a:r>
              <a:rPr lang="ru-RU" dirty="0" smtClean="0"/>
              <a:t> его не нужно создавать</a:t>
            </a:r>
            <a:r>
              <a:rPr lang="en-GB" dirty="0" smtClean="0"/>
              <a:t>.</a:t>
            </a:r>
          </a:p>
          <a:p>
            <a:r>
              <a:rPr lang="ru-RU" dirty="0" smtClean="0"/>
              <a:t>В случае низкого уровня взаимодействия с целевой аудиторией (например, </a:t>
            </a:r>
            <a:r>
              <a:rPr lang="ru-RU" dirty="0" err="1" smtClean="0"/>
              <a:t>веб-сайт</a:t>
            </a:r>
            <a:r>
              <a:rPr lang="ru-RU" dirty="0" smtClean="0"/>
              <a:t>), когда у вас есть всего лишь несколько секунд, чтобы произвести впечатление</a:t>
            </a:r>
            <a:r>
              <a:rPr lang="en-GB" dirty="0" smtClean="0"/>
              <a:t>, </a:t>
            </a:r>
            <a:r>
              <a:rPr lang="ru-RU" b="1" dirty="0" smtClean="0"/>
              <a:t>архетипы требуют менее осознанной обработки информации</a:t>
            </a:r>
            <a:r>
              <a:rPr lang="en-GB" dirty="0" smtClean="0"/>
              <a:t>. </a:t>
            </a:r>
            <a:r>
              <a:rPr lang="ru-RU" dirty="0" smtClean="0"/>
              <a:t>Это наподобие формулировки: «Вы знаете эту вещь, которая вам нравится и которой вы уже доверяете</a:t>
            </a:r>
            <a:r>
              <a:rPr lang="en-GB" dirty="0" smtClean="0"/>
              <a:t>? </a:t>
            </a:r>
            <a:r>
              <a:rPr lang="ru-RU" dirty="0" smtClean="0"/>
              <a:t>Это нечто подобное». </a:t>
            </a:r>
            <a:endParaRPr lang="en-GB" dirty="0" smtClean="0"/>
          </a:p>
          <a:p>
            <a:r>
              <a:rPr lang="ru-RU" dirty="0" smtClean="0"/>
              <a:t>Сегодня это обязательное условие для всех брендов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GB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smtClean="0"/>
              <a:t>Вебинар 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smtClean="0"/>
              <a:t>Целевая аудитория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8513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69" y="1830031"/>
            <a:ext cx="3306405" cy="444694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2100" dirty="0"/>
              <a:t>Бренд вашей некоммерческой организации имеет свою индивидуальность («личность»), которая будет определять, как люди будут устанавливать контакт с вами, захотят ли они взаимодействовать с вами, реагировать на ваши призывы к действиям или поддерживать вас</a:t>
            </a:r>
            <a:r>
              <a:rPr lang="en-GB" sz="2100" dirty="0"/>
              <a:t>. </a:t>
            </a:r>
            <a:r>
              <a:rPr lang="ru-RU" sz="2100" dirty="0"/>
              <a:t>Ваш </a:t>
            </a:r>
            <a:r>
              <a:rPr lang="ru-RU" sz="2100" b="1" dirty="0"/>
              <a:t>архетип определяет вашу позицию, послание и даже иллюстративные материалы</a:t>
            </a:r>
            <a:r>
              <a:rPr lang="en-GB" sz="2100" dirty="0"/>
              <a:t>.</a:t>
            </a:r>
          </a:p>
          <a:p>
            <a:pPr algn="l"/>
            <a:r>
              <a:rPr lang="ru-RU" sz="2100" dirty="0"/>
              <a:t>Ваш бренд </a:t>
            </a:r>
            <a:r>
              <a:rPr lang="ru-RU" sz="2100" b="1" dirty="0"/>
              <a:t>может совмещать </a:t>
            </a:r>
            <a:r>
              <a:rPr lang="ru-RU" sz="2100" dirty="0"/>
              <a:t>до</a:t>
            </a:r>
            <a:r>
              <a:rPr lang="ru-RU" sz="2100" b="1" dirty="0"/>
              <a:t> </a:t>
            </a:r>
            <a:r>
              <a:rPr lang="ru-RU" sz="2100" dirty="0"/>
              <a:t>трёх архетипов</a:t>
            </a:r>
            <a:r>
              <a:rPr lang="en-US" sz="2100" dirty="0"/>
              <a:t>, </a:t>
            </a:r>
            <a:r>
              <a:rPr lang="ru-RU" sz="2100" dirty="0"/>
              <a:t>но всегда существует </a:t>
            </a:r>
            <a:r>
              <a:rPr lang="ru-RU" sz="2100" b="1" dirty="0"/>
              <a:t>основной архетип</a:t>
            </a:r>
            <a:r>
              <a:rPr lang="en-US" sz="2100" dirty="0"/>
              <a:t>.</a:t>
            </a:r>
            <a:endParaRPr lang="en-GB" sz="2100" dirty="0"/>
          </a:p>
          <a:p>
            <a:pPr algn="r"/>
            <a:r>
              <a:rPr lang="ru-RU" dirty="0"/>
              <a:t>Источник изображения</a:t>
            </a:r>
            <a:r>
              <a:rPr lang="en-GB" dirty="0"/>
              <a:t>: </a:t>
            </a:r>
            <a:r>
              <a:rPr lang="en-GB" dirty="0">
                <a:hlinkClick r:id="rId3"/>
              </a:rPr>
              <a:t>https://mapandfire.com/</a:t>
            </a:r>
            <a:endParaRPr lang="en-GB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/>
              <a:t>Вебинар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/>
              <a:t>Целевая аудитория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Колесо архетипов </a:t>
            </a:r>
          </a:p>
        </p:txBody>
      </p:sp>
      <p:pic>
        <p:nvPicPr>
          <p:cNvPr id="11" name="Picture 3" descr="C:\Users\IrenWell\Documents\GDSI\EaP\Implementation\Other\IT course\Module 2\12-archetypes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400754" y="66754"/>
            <a:ext cx="6791246" cy="6791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8996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69" y="1830031"/>
            <a:ext cx="3763606" cy="444694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1800" dirty="0"/>
              <a:t>Каждый архетип характеризуют</a:t>
            </a:r>
            <a:r>
              <a:rPr lang="en-US" sz="1800" dirty="0"/>
              <a:t>: </a:t>
            </a:r>
          </a:p>
          <a:p>
            <a:pPr marL="180975" indent="-180975"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dirty="0"/>
              <a:t>Основное желание </a:t>
            </a:r>
            <a:endParaRPr lang="en-US" sz="1800" dirty="0"/>
          </a:p>
          <a:p>
            <a:pPr marL="180975" indent="-180975"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dirty="0"/>
              <a:t>Цель </a:t>
            </a:r>
            <a:endParaRPr lang="en-US" sz="1800" dirty="0"/>
          </a:p>
          <a:p>
            <a:pPr marL="180975" indent="-180975"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dirty="0"/>
              <a:t>Стратегия </a:t>
            </a:r>
            <a:endParaRPr lang="en-US" sz="1800" dirty="0"/>
          </a:p>
          <a:p>
            <a:pPr marL="180975" indent="-180975"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dirty="0"/>
              <a:t>Основные свойства </a:t>
            </a:r>
            <a:endParaRPr lang="en-US" sz="1800" dirty="0"/>
          </a:p>
          <a:p>
            <a:pPr marL="180975" indent="-180975"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dirty="0"/>
              <a:t>Наибольший страх </a:t>
            </a:r>
            <a:endParaRPr lang="en-US" sz="1800" dirty="0"/>
          </a:p>
          <a:p>
            <a:pPr algn="l"/>
            <a:r>
              <a:rPr lang="ru-RU" sz="1800" dirty="0"/>
              <a:t>Исследуйте архетипы </a:t>
            </a:r>
            <a:r>
              <a:rPr lang="en-US" sz="1800" dirty="0"/>
              <a:t>(</a:t>
            </a:r>
            <a:r>
              <a:rPr lang="ru-RU" sz="1800" dirty="0"/>
              <a:t>например, здесь </a:t>
            </a:r>
            <a:r>
              <a:rPr lang="en-US" sz="1800" dirty="0">
                <a:hlinkClick r:id="rId3"/>
              </a:rPr>
              <a:t>https://bit.ly/2WZ8CsF</a:t>
            </a:r>
            <a:r>
              <a:rPr lang="en-US" sz="1800" dirty="0"/>
              <a:t>) </a:t>
            </a:r>
            <a:r>
              <a:rPr lang="ru-RU" sz="1800" dirty="0"/>
              <a:t>или пройдите тест, чтобы определить архетип вашей организации </a:t>
            </a:r>
            <a:r>
              <a:rPr lang="en-US" sz="1800" dirty="0"/>
              <a:t>(</a:t>
            </a:r>
            <a:r>
              <a:rPr lang="en-US" sz="1800" dirty="0">
                <a:hlinkClick r:id="rId4"/>
              </a:rPr>
              <a:t>https://bit.ly/2ImNWXj</a:t>
            </a:r>
            <a:r>
              <a:rPr lang="en-US" sz="1800" dirty="0"/>
              <a:t>). </a:t>
            </a:r>
          </a:p>
          <a:p>
            <a:pPr algn="l"/>
            <a:r>
              <a:rPr lang="ru-RU" sz="1800" b="1" dirty="0"/>
              <a:t>Спойлер</a:t>
            </a:r>
            <a:r>
              <a:rPr lang="en-US" sz="1800" dirty="0"/>
              <a:t>: </a:t>
            </a:r>
            <a:r>
              <a:rPr lang="ru-RU" sz="1800" dirty="0"/>
              <a:t>большинство некоммерческих организаций принадлежат к </a:t>
            </a:r>
            <a:r>
              <a:rPr lang="en-US" sz="1800" dirty="0"/>
              <a:t>3</a:t>
            </a:r>
            <a:r>
              <a:rPr lang="ru-RU" sz="1800" dirty="0"/>
              <a:t> архетипам </a:t>
            </a:r>
            <a:r>
              <a:rPr lang="en-US" sz="1800" dirty="0"/>
              <a:t>– </a:t>
            </a:r>
            <a:r>
              <a:rPr lang="ru-RU" sz="1800" dirty="0"/>
              <a:t>«Ребёнок» </a:t>
            </a:r>
            <a:r>
              <a:rPr lang="en-US" sz="1800" dirty="0"/>
              <a:t>(</a:t>
            </a:r>
            <a:r>
              <a:rPr lang="ru-RU" sz="1800" dirty="0"/>
              <a:t>Красный Крест</a:t>
            </a:r>
            <a:r>
              <a:rPr lang="en-US" sz="1800" dirty="0"/>
              <a:t>), </a:t>
            </a:r>
            <a:r>
              <a:rPr lang="ru-RU" sz="1800" dirty="0"/>
              <a:t>«Заботливый» </a:t>
            </a:r>
            <a:r>
              <a:rPr lang="en-US" sz="1800" dirty="0"/>
              <a:t>(</a:t>
            </a:r>
            <a:r>
              <a:rPr lang="ru-RU" sz="1800" dirty="0"/>
              <a:t>Всемирный фонд природы</a:t>
            </a:r>
            <a:r>
              <a:rPr lang="en-GB" sz="1800" dirty="0"/>
              <a:t>) </a:t>
            </a:r>
            <a:r>
              <a:rPr lang="ru-RU" sz="1800" dirty="0"/>
              <a:t>или «Мыслитель» </a:t>
            </a:r>
            <a:r>
              <a:rPr lang="en-GB" sz="1800" dirty="0"/>
              <a:t>(</a:t>
            </a:r>
            <a:r>
              <a:rPr lang="ru-RU" sz="1800" dirty="0"/>
              <a:t>Гарвардский университет</a:t>
            </a:r>
            <a:r>
              <a:rPr lang="en-GB" sz="1800" dirty="0"/>
              <a:t>).</a:t>
            </a:r>
          </a:p>
          <a:p>
            <a:pPr algn="r"/>
            <a:r>
              <a:rPr lang="ru-RU" dirty="0"/>
              <a:t>Источник</a:t>
            </a:r>
            <a:r>
              <a:rPr lang="en-GB" dirty="0"/>
              <a:t>: </a:t>
            </a:r>
            <a:r>
              <a:rPr lang="en-GB" dirty="0">
                <a:hlinkClick r:id="rId5"/>
              </a:rPr>
              <a:t>https://visionone.co.uk/</a:t>
            </a:r>
            <a:endParaRPr lang="en-GB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/>
              <a:t>Вебинар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/>
              <a:t>Целевая аудитория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Бренды и архетипы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7326845-706F-4A69-8DEE-307BF300C4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6498" y="255909"/>
            <a:ext cx="6581434" cy="658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8996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Что вам нужно с этим делать</a:t>
            </a:r>
            <a:r>
              <a:rPr lang="en-GB" sz="2800" dirty="0"/>
              <a:t>?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249" y="1733550"/>
            <a:ext cx="3276601" cy="3949495"/>
          </a:xfrm>
          <a:solidFill>
            <a:srgbClr val="F4AF3D"/>
          </a:solidFill>
        </p:spPr>
        <p:txBody>
          <a:bodyPr numCol="1">
            <a:normAutofit fontScale="77500" lnSpcReduction="20000"/>
          </a:bodyPr>
          <a:lstStyle/>
          <a:p>
            <a:pPr algn="l"/>
            <a:r>
              <a:rPr lang="ru-RU" sz="1800" b="1" dirty="0"/>
              <a:t>Некоторые вопросы  по Шагу 4 </a:t>
            </a:r>
            <a:endParaRPr lang="en-US" sz="1800" b="1" dirty="0"/>
          </a:p>
          <a:p>
            <a:pPr marL="266700" indent="-266700" algn="l">
              <a:buFont typeface="+mj-lt"/>
              <a:buAutoNum type="arabicPeriod"/>
            </a:pPr>
            <a:r>
              <a:rPr lang="ru-RU" dirty="0"/>
              <a:t>Что вам нравится и почему? </a:t>
            </a:r>
            <a:endParaRPr lang="en-GB" dirty="0"/>
          </a:p>
          <a:p>
            <a:pPr marL="266700" indent="-266700" algn="l">
              <a:buFont typeface="+mj-lt"/>
              <a:buAutoNum type="arabicPeriod"/>
            </a:pPr>
            <a:r>
              <a:rPr lang="ru-RU" dirty="0"/>
              <a:t>Что вам не нравится </a:t>
            </a:r>
            <a:r>
              <a:rPr lang="en-GB" dirty="0"/>
              <a:t>/</a:t>
            </a:r>
            <a:r>
              <a:rPr lang="ru-RU" dirty="0"/>
              <a:t> вы не выносите и почему ?</a:t>
            </a:r>
            <a:endParaRPr lang="en-GB" dirty="0"/>
          </a:p>
          <a:p>
            <a:pPr marL="266700" indent="-266700" algn="l">
              <a:buFont typeface="+mj-lt"/>
              <a:buAutoNum type="arabicPeriod"/>
            </a:pPr>
            <a:r>
              <a:rPr lang="ru-RU" dirty="0"/>
              <a:t>В чем вы приносите наибольшую пользу для вашей целевой аудитории </a:t>
            </a:r>
            <a:r>
              <a:rPr lang="en-GB" dirty="0"/>
              <a:t>?</a:t>
            </a:r>
          </a:p>
          <a:p>
            <a:pPr marL="266700" indent="-266700" algn="l">
              <a:buFont typeface="+mj-lt"/>
              <a:buAutoNum type="arabicPeriod"/>
            </a:pPr>
            <a:r>
              <a:rPr lang="ru-RU" dirty="0"/>
              <a:t>Какую одну вещь вы хотели бы изменить в отношении вашей отрасли  прежде всего и почему </a:t>
            </a:r>
            <a:r>
              <a:rPr lang="en-GB" dirty="0"/>
              <a:t>?</a:t>
            </a:r>
          </a:p>
          <a:p>
            <a:pPr marL="266700" indent="-266700" algn="l">
              <a:buFont typeface="+mj-lt"/>
              <a:buAutoNum type="arabicPeriod"/>
            </a:pPr>
            <a:r>
              <a:rPr lang="ru-RU" dirty="0"/>
              <a:t>Почему ваш рынок  - это отличное место, где стоит находится ?</a:t>
            </a:r>
            <a:endParaRPr lang="en-GB" dirty="0"/>
          </a:p>
          <a:p>
            <a:pPr marL="266700" indent="-266700" algn="l">
              <a:buFont typeface="+mj-lt"/>
              <a:buAutoNum type="arabicPeriod"/>
            </a:pPr>
            <a:r>
              <a:rPr lang="ru-RU" dirty="0"/>
              <a:t>Какие положительные и отрицательные моменты, по вашему мнению, вызвало использование социальных сетей в нашем обществе?</a:t>
            </a:r>
            <a:endParaRPr lang="en-GB" dirty="0"/>
          </a:p>
          <a:p>
            <a:pPr marL="266700" indent="-266700" algn="l">
              <a:buFont typeface="+mj-lt"/>
              <a:buAutoNum type="arabicPeriod"/>
            </a:pPr>
            <a:r>
              <a:rPr lang="ru-RU" dirty="0"/>
              <a:t>Какова цель вашего существования ?</a:t>
            </a:r>
            <a:endParaRPr lang="en-GB" dirty="0"/>
          </a:p>
          <a:p>
            <a:pPr marL="266700" indent="-266700" algn="l">
              <a:buFont typeface="+mj-lt"/>
              <a:buAutoNum type="arabicPeriod"/>
            </a:pPr>
            <a:r>
              <a:rPr lang="ru-RU" dirty="0"/>
              <a:t>Что для вас является важным  в том, как вы  осуществляете деятельность</a:t>
            </a:r>
            <a:r>
              <a:rPr lang="en-GB" dirty="0"/>
              <a:t>?</a:t>
            </a:r>
          </a:p>
          <a:p>
            <a:pPr marL="266700" indent="-266700" algn="l">
              <a:buFont typeface="+mj-lt"/>
              <a:buAutoNum type="arabicPeriod"/>
            </a:pPr>
            <a:r>
              <a:rPr lang="ru-RU" dirty="0"/>
              <a:t>От  чего необходимо защитить  вашу целевую аудиторию ?</a:t>
            </a:r>
            <a:endParaRPr lang="en-GB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/>
              <a:t>Вебинар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/>
              <a:t>Целевая аудитория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Схема 10"/>
          <p:cNvGraphicFramePr/>
          <p:nvPr/>
        </p:nvGraphicFramePr>
        <p:xfrm>
          <a:off x="1905001" y="1781175"/>
          <a:ext cx="5791199" cy="4286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448996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Домашнее задание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Я знаю, вы это ждали </a:t>
            </a:r>
            <a:r>
              <a:rPr lang="en-US" dirty="0">
                <a:sym typeface="Wingdings" pitchFamily="2" charset="2"/>
              </a:rPr>
              <a:t>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/>
              <a:t>Вебинар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889569" y="1344332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889569" y="2515907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889569" y="4555485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68025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92709" y="908230"/>
            <a:ext cx="4420829" cy="561693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Персона вашей целевой аудитории 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89471" y="1868130"/>
            <a:ext cx="3969303" cy="430893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Для очного семинара №</a:t>
            </a:r>
            <a:r>
              <a:rPr lang="en-US" dirty="0"/>
              <a:t>2</a:t>
            </a:r>
            <a:r>
              <a:rPr lang="ru-RU" dirty="0"/>
              <a:t> вам необходимо </a:t>
            </a:r>
            <a:r>
              <a:rPr lang="ru-RU" b="1" dirty="0"/>
              <a:t>подготовить</a:t>
            </a:r>
            <a:r>
              <a:rPr lang="en-US" b="1" dirty="0"/>
              <a:t>, </a:t>
            </a:r>
            <a:r>
              <a:rPr lang="ru-RU" b="1" dirty="0"/>
              <a:t>распечатать и принести с собой </a:t>
            </a:r>
            <a:r>
              <a:rPr lang="ru-RU" dirty="0"/>
              <a:t>упрощенную версию персоны целевой аудитории вашей организации </a:t>
            </a:r>
            <a:r>
              <a:rPr lang="en-US" dirty="0"/>
              <a:t>(</a:t>
            </a:r>
            <a:r>
              <a:rPr lang="ru-RU" dirty="0"/>
              <a:t>только одну</a:t>
            </a:r>
            <a:r>
              <a:rPr lang="en-US" dirty="0"/>
              <a:t>).</a:t>
            </a:r>
          </a:p>
          <a:p>
            <a:r>
              <a:rPr lang="ru-RU" b="1" dirty="0"/>
              <a:t>Характерные особенности, которые необходимо описать </a:t>
            </a:r>
            <a:r>
              <a:rPr lang="en-US" b="1" dirty="0"/>
              <a:t>+ </a:t>
            </a:r>
            <a:r>
              <a:rPr lang="ru-RU" b="1" dirty="0"/>
              <a:t>фото</a:t>
            </a:r>
            <a:r>
              <a:rPr lang="en-US" dirty="0"/>
              <a:t>:</a:t>
            </a:r>
          </a:p>
          <a:p>
            <a:pPr marL="174625" indent="-174625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/>
              <a:t>Пол </a:t>
            </a:r>
            <a:endParaRPr lang="en-US" dirty="0"/>
          </a:p>
          <a:p>
            <a:pPr marL="174625" indent="-174625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/>
              <a:t>Возраст </a:t>
            </a:r>
          </a:p>
          <a:p>
            <a:pPr marL="174625" indent="-174625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/>
              <a:t>Образование и вид деятельности </a:t>
            </a:r>
            <a:r>
              <a:rPr lang="en-US" dirty="0"/>
              <a:t>(</a:t>
            </a:r>
            <a:r>
              <a:rPr lang="ru-RU" dirty="0"/>
              <a:t>работа или обучение</a:t>
            </a:r>
            <a:r>
              <a:rPr lang="en-US" dirty="0"/>
              <a:t>)</a:t>
            </a:r>
          </a:p>
          <a:p>
            <a:pPr marL="174625" indent="-174625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/>
              <a:t>Семейное положение</a:t>
            </a:r>
            <a:endParaRPr lang="en-GB" dirty="0"/>
          </a:p>
          <a:p>
            <a:pPr marL="174625" indent="-174625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/>
              <a:t>Доход </a:t>
            </a:r>
            <a:r>
              <a:rPr lang="en-GB" dirty="0"/>
              <a:t> </a:t>
            </a:r>
          </a:p>
          <a:p>
            <a:pPr marL="174625" indent="-174625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/>
              <a:t>Место проживания </a:t>
            </a:r>
            <a:endParaRPr lang="en-GB" dirty="0"/>
          </a:p>
          <a:p>
            <a:pPr marL="174625" indent="-174625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/>
              <a:t>Основной язык и национальность </a:t>
            </a:r>
            <a:r>
              <a:rPr lang="en-GB" dirty="0"/>
              <a:t>(</a:t>
            </a:r>
            <a:r>
              <a:rPr lang="ru-RU" dirty="0"/>
              <a:t>при необходимости</a:t>
            </a:r>
            <a:r>
              <a:rPr lang="en-GB" dirty="0"/>
              <a:t>)</a:t>
            </a:r>
          </a:p>
          <a:p>
            <a:pPr marL="174625" indent="-174625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/>
              <a:t>Идентификационная информация</a:t>
            </a:r>
            <a:r>
              <a:rPr lang="en-GB" dirty="0"/>
              <a:t>, </a:t>
            </a:r>
            <a:r>
              <a:rPr lang="ru-RU" dirty="0"/>
              <a:t>например, основные интересы/хобби </a:t>
            </a:r>
            <a:endParaRPr lang="en-GB" dirty="0"/>
          </a:p>
          <a:p>
            <a:r>
              <a:rPr lang="ru-RU" dirty="0"/>
              <a:t>Чтобы облегчить задачу, воспользуйтесь шаблоном</a:t>
            </a:r>
            <a:r>
              <a:rPr lang="en-US" dirty="0"/>
              <a:t>: </a:t>
            </a:r>
            <a:r>
              <a:rPr lang="ru-RU" dirty="0">
                <a:hlinkClick r:id="rId2"/>
              </a:rPr>
              <a:t>ссылка</a:t>
            </a:r>
            <a:endParaRPr lang="en-US" dirty="0"/>
          </a:p>
          <a:p>
            <a:r>
              <a:rPr lang="ru-RU" dirty="0"/>
              <a:t>Заполните </a:t>
            </a:r>
            <a:r>
              <a:rPr lang="ru-RU" dirty="0" smtClean="0"/>
              <a:t>один блок, </a:t>
            </a:r>
            <a:r>
              <a:rPr lang="ru-RU" dirty="0"/>
              <a:t>скопируйте контент и вставьте его в другие три </a:t>
            </a:r>
            <a:r>
              <a:rPr lang="ru-RU" dirty="0" smtClean="0"/>
              <a:t>блока </a:t>
            </a:r>
            <a:r>
              <a:rPr lang="en-US" i="1" dirty="0" smtClean="0"/>
              <a:t>(</a:t>
            </a:r>
            <a:r>
              <a:rPr lang="ru-RU" i="1" dirty="0"/>
              <a:t>смотрите здесь</a:t>
            </a:r>
            <a:r>
              <a:rPr lang="en-US" i="1" dirty="0"/>
              <a:t>).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/>
              <a:t>Вебинар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/>
              <a:t>Домашнее задание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6385863" y="4913543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0990387" y="2770814"/>
            <a:ext cx="577800" cy="577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7195271" y="4688386"/>
            <a:ext cx="750455" cy="75045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3E4C192-8897-4364-95D2-C7B9FCEDBD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4815" y="1935138"/>
            <a:ext cx="6405709" cy="341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1255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70" y="1247442"/>
            <a:ext cx="8707079" cy="56169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cs typeface="Segoe UI" pitchFamily="34" charset="0"/>
              </a:rPr>
              <a:t>Спасибо за внимание и до скорой встречи</a:t>
            </a:r>
            <a:r>
              <a:rPr lang="en-US" dirty="0">
                <a:cs typeface="Segoe UI" pitchFamily="34" charset="0"/>
              </a:rPr>
              <a:t>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46671" y="1868131"/>
            <a:ext cx="4033813" cy="3814914"/>
          </a:xfrm>
        </p:spPr>
        <p:txBody>
          <a:bodyPr/>
          <a:lstStyle/>
          <a:p>
            <a:pPr algn="l"/>
            <a:r>
              <a:rPr lang="ru-RU" b="1" dirty="0">
                <a:latin typeface="+mn-lt"/>
                <a:cs typeface="Segoe UI" pitchFamily="34" charset="0"/>
              </a:rPr>
              <a:t>Региональный офис проекта</a:t>
            </a:r>
            <a:r>
              <a:rPr lang="en-US" b="1" dirty="0">
                <a:latin typeface="+mn-lt"/>
                <a:cs typeface="Segoe UI" pitchFamily="34" charset="0"/>
              </a:rPr>
              <a:t>:</a:t>
            </a:r>
          </a:p>
          <a:p>
            <a:pPr algn="l">
              <a:spcAft>
                <a:spcPts val="600"/>
              </a:spcAft>
              <a:defRPr/>
            </a:pPr>
            <a:r>
              <a:rPr lang="ru-RU" dirty="0">
                <a:cs typeface="Segoe UI" pitchFamily="34" charset="0"/>
              </a:rPr>
              <a:t>Пр-т Григоренко, </a:t>
            </a:r>
            <a:r>
              <a:rPr lang="nn-NO" dirty="0">
                <a:cs typeface="Segoe UI" pitchFamily="34" charset="0"/>
              </a:rPr>
              <a:t>23 </a:t>
            </a:r>
            <a:r>
              <a:rPr lang="ru-RU" dirty="0">
                <a:cs typeface="Segoe UI" pitchFamily="34" charset="0"/>
              </a:rPr>
              <a:t>, офис </a:t>
            </a:r>
            <a:r>
              <a:rPr lang="nn-NO" dirty="0">
                <a:cs typeface="Segoe UI" pitchFamily="34" charset="0"/>
              </a:rPr>
              <a:t>2505</a:t>
            </a:r>
            <a:r>
              <a:rPr lang="en-US" dirty="0">
                <a:cs typeface="Segoe UI" pitchFamily="34" charset="0"/>
              </a:rPr>
              <a:t>,</a:t>
            </a:r>
            <a:br>
              <a:rPr lang="en-US" dirty="0">
                <a:cs typeface="Segoe UI" pitchFamily="34" charset="0"/>
              </a:rPr>
            </a:br>
            <a:r>
              <a:rPr lang="ru-RU" dirty="0">
                <a:cs typeface="Segoe UI" pitchFamily="34" charset="0"/>
              </a:rPr>
              <a:t>Киев </a:t>
            </a:r>
            <a:r>
              <a:rPr lang="en-US" dirty="0">
                <a:cs typeface="Segoe UI" pitchFamily="34" charset="0"/>
              </a:rPr>
              <a:t>02068</a:t>
            </a:r>
            <a:r>
              <a:rPr lang="ru-RU" dirty="0">
                <a:cs typeface="Segoe UI" pitchFamily="34" charset="0"/>
              </a:rPr>
              <a:t>, Украина </a:t>
            </a:r>
            <a:endParaRPr lang="en-US" dirty="0">
              <a:cs typeface="Segoe UI" pitchFamily="34" charset="0"/>
            </a:endParaRPr>
          </a:p>
          <a:p>
            <a:pPr algn="l">
              <a:spcAft>
                <a:spcPts val="600"/>
              </a:spcAft>
              <a:defRPr/>
            </a:pPr>
            <a:r>
              <a:rPr lang="en-US" dirty="0">
                <a:cs typeface="Segoe UI" pitchFamily="34" charset="0"/>
              </a:rPr>
              <a:t>+380 63 376 55 46</a:t>
            </a:r>
          </a:p>
          <a:p>
            <a:pPr algn="l">
              <a:spcAft>
                <a:spcPts val="600"/>
              </a:spcAft>
              <a:defRPr/>
            </a:pPr>
            <a:r>
              <a:rPr lang="en-US" dirty="0">
                <a:cs typeface="Segoe UI" pitchFamily="34" charset="0"/>
              </a:rPr>
              <a:t>welcome@EaPCivilSociety.eu</a:t>
            </a:r>
          </a:p>
          <a:p>
            <a:pPr algn="l">
              <a:spcAft>
                <a:spcPts val="600"/>
              </a:spcAft>
              <a:defRPr/>
            </a:pPr>
            <a:r>
              <a:rPr lang="en-US" dirty="0">
                <a:cs typeface="Segoe UI" pitchFamily="34" charset="0"/>
              </a:rPr>
              <a:t>www.EaPCivilSociety.eu</a:t>
            </a:r>
          </a:p>
          <a:p>
            <a:pPr algn="l">
              <a:spcAft>
                <a:spcPts val="600"/>
              </a:spcAft>
              <a:defRPr/>
            </a:pPr>
            <a:r>
              <a:rPr lang="ru-RU" b="1" dirty="0">
                <a:cs typeface="Segoe UI" pitchFamily="34" charset="0"/>
              </a:rPr>
              <a:t>Эл. почта тренера</a:t>
            </a:r>
            <a:r>
              <a:rPr lang="en-US" b="1" dirty="0">
                <a:cs typeface="Segoe UI" pitchFamily="34" charset="0"/>
              </a:rPr>
              <a:t>: </a:t>
            </a:r>
            <a:r>
              <a:rPr lang="en-US" dirty="0">
                <a:cs typeface="Segoe UI" pitchFamily="34" charset="0"/>
                <a:hlinkClick r:id="rId2"/>
              </a:rPr>
              <a:t>Iryna.Velska@EaPCivilSociety.eu</a:t>
            </a:r>
            <a:r>
              <a:rPr lang="en-US" dirty="0">
                <a:cs typeface="Segoe UI" pitchFamily="34" charset="0"/>
              </a:rPr>
              <a:t>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/>
              <a:t>Контактная информация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 2"/>
          <p:cNvSpPr txBox="1">
            <a:spLocks/>
          </p:cNvSpPr>
          <p:nvPr/>
        </p:nvSpPr>
        <p:spPr>
          <a:xfrm>
            <a:off x="6842735" y="1868131"/>
            <a:ext cx="4033813" cy="3814914"/>
          </a:xfrm>
          <a:prstGeom prst="rect">
            <a:avLst/>
          </a:prstGeom>
        </p:spPr>
        <p:txBody>
          <a:bodyPr vert="horz" lIns="91440" tIns="45720" rIns="91440" bIns="45720" numCol="1" spcCol="360000" rtlCol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>
                <a:cs typeface="Segoe UI" pitchFamily="34" charset="0"/>
              </a:rPr>
              <a:t>Офис </a:t>
            </a:r>
            <a:r>
              <a:rPr lang="en-US" b="1" dirty="0">
                <a:cs typeface="Segoe UI" pitchFamily="34" charset="0"/>
              </a:rPr>
              <a:t>GDSI:</a:t>
            </a:r>
            <a:endParaRPr lang="en-US" b="1" dirty="0">
              <a:latin typeface="+mn-lt"/>
              <a:cs typeface="Segoe UI" pitchFamily="34" charset="0"/>
            </a:endParaRPr>
          </a:p>
          <a:p>
            <a:pPr algn="l">
              <a:spcAft>
                <a:spcPts val="600"/>
              </a:spcAft>
              <a:defRPr/>
            </a:pPr>
            <a:r>
              <a:rPr lang="en-US" dirty="0">
                <a:cs typeface="Segoe UI" pitchFamily="34" charset="0"/>
              </a:rPr>
              <a:t>Block 15, Galway Technology Park</a:t>
            </a:r>
            <a:br>
              <a:rPr lang="en-US" dirty="0">
                <a:cs typeface="Segoe UI" pitchFamily="34" charset="0"/>
              </a:rPr>
            </a:br>
            <a:r>
              <a:rPr lang="en-US" dirty="0">
                <a:cs typeface="Segoe UI" pitchFamily="34" charset="0"/>
              </a:rPr>
              <a:t>Parkmore, Galway, Ireland</a:t>
            </a:r>
          </a:p>
          <a:p>
            <a:pPr algn="l">
              <a:spcAft>
                <a:spcPts val="600"/>
              </a:spcAft>
              <a:defRPr/>
            </a:pPr>
            <a:r>
              <a:rPr lang="en-GB" dirty="0"/>
              <a:t>+353 91 761000 </a:t>
            </a:r>
          </a:p>
          <a:p>
            <a:pPr>
              <a:spcAft>
                <a:spcPts val="600"/>
              </a:spcAft>
              <a:defRPr/>
            </a:pPr>
            <a:r>
              <a:rPr lang="en-US" dirty="0">
                <a:cs typeface="Segoe UI" pitchFamily="34" charset="0"/>
              </a:rPr>
              <a:t>consulting@gdsi.ie</a:t>
            </a:r>
          </a:p>
          <a:p>
            <a:pPr>
              <a:defRPr/>
            </a:pPr>
            <a:r>
              <a:rPr lang="en-US" dirty="0">
                <a:cs typeface="Segoe UI" pitchFamily="34" charset="0"/>
              </a:rPr>
              <a:t>www.gdsi.ie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1603" y="3728071"/>
            <a:ext cx="234018" cy="2510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9033" y="2252974"/>
            <a:ext cx="258395" cy="2340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3171" y="3315166"/>
            <a:ext cx="251082" cy="2340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9092" y="2897499"/>
            <a:ext cx="265707" cy="2340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7117" y="3728071"/>
            <a:ext cx="234018" cy="2510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4547" y="2252974"/>
            <a:ext cx="258395" cy="2340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685" y="3315166"/>
            <a:ext cx="251082" cy="2340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4606" y="2897499"/>
            <a:ext cx="265707" cy="234018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789470" y="5219367"/>
            <a:ext cx="9168582" cy="5616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9F2EB2"/>
                </a:solidFill>
                <a:effectLst/>
                <a:uLnTx/>
                <a:uFillTx/>
                <a:latin typeface="+mn-lt"/>
                <a:ea typeface="+mj-ea"/>
                <a:cs typeface="Segoe UI" pitchFamily="34" charset="0"/>
              </a:rPr>
              <a:t>И еще – не стесняйтесь задавать</a:t>
            </a:r>
            <a:r>
              <a:rPr kumimoji="0" lang="ru-RU" sz="3600" b="1" i="0" u="none" strike="noStrike" kern="1200" cap="none" spc="0" normalizeH="0" noProof="0" dirty="0">
                <a:ln>
                  <a:noFill/>
                </a:ln>
                <a:solidFill>
                  <a:srgbClr val="9F2EB2"/>
                </a:solidFill>
                <a:effectLst/>
                <a:uLnTx/>
                <a:uFillTx/>
                <a:latin typeface="+mn-lt"/>
                <a:ea typeface="+mj-ea"/>
                <a:cs typeface="Segoe UI" pitchFamily="34" charset="0"/>
              </a:rPr>
              <a:t> вопросы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9F2EB2"/>
                </a:solidFill>
                <a:effectLst/>
                <a:uLnTx/>
                <a:uFillTx/>
                <a:latin typeface="+mn-lt"/>
                <a:ea typeface="+mj-ea"/>
                <a:cs typeface="Segoe UI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9F2EB2"/>
                </a:solidFill>
                <a:effectLst/>
                <a:uLnTx/>
                <a:uFillTx/>
                <a:latin typeface="+mn-lt"/>
                <a:ea typeface="+mj-ea"/>
                <a:cs typeface="Segoe UI" pitchFamily="34" charset="0"/>
                <a:sym typeface="Wingdings" pitchFamily="2" charset="2"/>
              </a:rPr>
              <a:t>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F2EB2"/>
              </a:solidFill>
              <a:effectLst/>
              <a:uLnTx/>
              <a:uFillTx/>
              <a:latin typeface="+mn-lt"/>
              <a:ea typeface="+mj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2186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0896" y="937879"/>
            <a:ext cx="8632724" cy="561693"/>
          </a:xfrm>
        </p:spPr>
        <p:txBody>
          <a:bodyPr>
            <a:normAutofit fontScale="90000"/>
          </a:bodyPr>
          <a:lstStyle/>
          <a:p>
            <a:r>
              <a:rPr lang="ru-RU" dirty="0"/>
              <a:t>Почему мы </a:t>
            </a:r>
            <a:r>
              <a:rPr lang="en-US" dirty="0"/>
              <a:t>(</a:t>
            </a:r>
            <a:r>
              <a:rPr lang="ru-RU" dirty="0"/>
              <a:t>гражданское общество</a:t>
            </a:r>
            <a:r>
              <a:rPr lang="en-US" dirty="0"/>
              <a:t>)</a:t>
            </a:r>
            <a:r>
              <a:rPr lang="ru-RU" dirty="0"/>
              <a:t> должны быть внимательными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2753953" cy="3656369"/>
          </a:xfrm>
        </p:spPr>
        <p:txBody>
          <a:bodyPr numCol="1">
            <a:normAutofit fontScale="92500" lnSpcReduction="20000"/>
          </a:bodyPr>
          <a:lstStyle/>
          <a:p>
            <a:pPr algn="l"/>
            <a:r>
              <a:rPr lang="ru-RU" sz="1800" dirty="0"/>
              <a:t>Нам </a:t>
            </a:r>
            <a:r>
              <a:rPr lang="en-GB" sz="1800" dirty="0"/>
              <a:t>–</a:t>
            </a:r>
            <a:r>
              <a:rPr lang="ru-RU" sz="1800" dirty="0"/>
              <a:t> гражданскому обществу или некоммерческим</a:t>
            </a:r>
            <a:r>
              <a:rPr lang="en-GB" sz="1800" dirty="0"/>
              <a:t> </a:t>
            </a:r>
            <a:r>
              <a:rPr lang="ru-RU" sz="1800" dirty="0"/>
              <a:t>организациям </a:t>
            </a:r>
            <a:r>
              <a:rPr lang="en-GB" sz="1800" dirty="0"/>
              <a:t>– </a:t>
            </a:r>
            <a:r>
              <a:rPr lang="ru-RU" sz="1800" dirty="0"/>
              <a:t> может не нравится сравнение с </a:t>
            </a:r>
            <a:r>
              <a:rPr lang="ru-RU" sz="1800" dirty="0" smtClean="0"/>
              <a:t>бизнесом. </a:t>
            </a:r>
            <a:r>
              <a:rPr lang="ru-RU" sz="1800" dirty="0"/>
              <a:t>Но </a:t>
            </a:r>
            <a:r>
              <a:rPr lang="ru-RU" sz="1800" dirty="0" smtClean="0"/>
              <a:t>порой с </a:t>
            </a:r>
            <a:r>
              <a:rPr lang="ru-RU" sz="1800" dirty="0"/>
              <a:t>этим ничего не поделаешь</a:t>
            </a:r>
            <a:r>
              <a:rPr lang="en-GB" sz="1800" dirty="0"/>
              <a:t>. </a:t>
            </a:r>
          </a:p>
          <a:p>
            <a:pPr algn="l"/>
            <a:r>
              <a:rPr lang="ru-RU" sz="1800" dirty="0"/>
              <a:t>Если говорить о целевой</a:t>
            </a:r>
            <a:r>
              <a:rPr lang="en-GB" sz="1800" dirty="0"/>
              <a:t> </a:t>
            </a:r>
            <a:r>
              <a:rPr lang="ru-RU" sz="1800" dirty="0"/>
              <a:t>аудитории, </a:t>
            </a:r>
            <a:r>
              <a:rPr lang="ru-RU" sz="1800" dirty="0" smtClean="0"/>
              <a:t>мы играем по тем же правилам, что и бизнес</a:t>
            </a:r>
            <a:r>
              <a:rPr lang="en-GB" sz="1800" dirty="0" smtClean="0"/>
              <a:t>.</a:t>
            </a:r>
            <a:endParaRPr lang="en-GB" sz="1800" dirty="0"/>
          </a:p>
          <a:p>
            <a:pPr algn="l"/>
            <a:r>
              <a:rPr lang="ru-RU" sz="1800" dirty="0"/>
              <a:t>И велика вероятность того, что </a:t>
            </a:r>
            <a:r>
              <a:rPr lang="ru-RU" sz="1800" b="1" dirty="0"/>
              <a:t>мы можем не охватить нашу целевую аудиторию. Или сделать это слишком поздно</a:t>
            </a:r>
            <a:r>
              <a:rPr lang="en-GB" sz="1800" b="1" dirty="0"/>
              <a:t>...</a:t>
            </a:r>
            <a:endParaRPr lang="ru-RU" sz="1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/>
              <a:t>Вебинар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/>
              <a:t>Целевая аудитория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799" y="1910358"/>
            <a:ext cx="6519333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4800600" y="5676900"/>
            <a:ext cx="4320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hlinkClick r:id="rId2"/>
              </a:rPr>
              <a:t>https://www.youtube.com/watch?v=8Ox5LhIJSBE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="" val="2271239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0896" y="1237917"/>
            <a:ext cx="8632724" cy="561693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ru-RU" dirty="0"/>
              <a:t>С кем вы конкурируете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2753953" cy="4389794"/>
          </a:xfrm>
        </p:spPr>
        <p:txBody>
          <a:bodyPr numCol="1">
            <a:normAutofit fontScale="92500"/>
          </a:bodyPr>
          <a:lstStyle/>
          <a:p>
            <a:pPr algn="l"/>
            <a:r>
              <a:rPr lang="ru-RU" sz="2400" dirty="0"/>
              <a:t>В борьбе </a:t>
            </a:r>
            <a:r>
              <a:rPr lang="ru-RU" sz="2400" b="1" dirty="0"/>
              <a:t>за внимание и время одних и тех же пользователей </a:t>
            </a:r>
            <a:r>
              <a:rPr lang="ru-RU" sz="2400" dirty="0"/>
              <a:t>вы конкурируете с такими гигантскими корпорациями, как</a:t>
            </a:r>
            <a:endParaRPr lang="en-GB" sz="2400" dirty="0"/>
          </a:p>
          <a:p>
            <a:pPr algn="l"/>
            <a:r>
              <a:rPr lang="en-GB" sz="2400" b="1" dirty="0">
                <a:solidFill>
                  <a:srgbClr val="FF0000"/>
                </a:solidFill>
              </a:rPr>
              <a:t>Google, Facebook, Mail.Ru, Instagram…</a:t>
            </a:r>
          </a:p>
          <a:p>
            <a:pPr algn="l"/>
            <a:r>
              <a:rPr lang="ru-RU" sz="2400" dirty="0" smtClean="0"/>
              <a:t>Можете </a:t>
            </a:r>
            <a:r>
              <a:rPr lang="ru-RU" sz="2400" dirty="0"/>
              <a:t>смело продолжить перечень </a:t>
            </a:r>
            <a:r>
              <a:rPr lang="en-GB" sz="2400" dirty="0">
                <a:sym typeface="Wingdings" pitchFamily="2" charset="2"/>
              </a:rPr>
              <a:t></a:t>
            </a:r>
            <a:endParaRPr lang="en-GB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/>
              <a:t>Вебинар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/>
              <a:t>Целевая аудитория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4972053" y="1952626"/>
            <a:ext cx="4562474" cy="45624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Выноска 1 14"/>
          <p:cNvSpPr/>
          <p:nvPr/>
        </p:nvSpPr>
        <p:spPr>
          <a:xfrm>
            <a:off x="9829800" y="5419726"/>
            <a:ext cx="2076450" cy="571500"/>
          </a:xfrm>
          <a:prstGeom prst="borderCallout1">
            <a:avLst>
              <a:gd name="adj1" fmla="val 49988"/>
              <a:gd name="adj2" fmla="val -198"/>
              <a:gd name="adj3" fmla="val 50024"/>
              <a:gd name="adj4" fmla="val -4753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Все онлайн-платформы?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>
            <a:spLocks noChangeAspect="1"/>
          </p:cNvSpPr>
          <p:nvPr/>
        </p:nvSpPr>
        <p:spPr>
          <a:xfrm>
            <a:off x="6072190" y="2224088"/>
            <a:ext cx="2362200" cy="2362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Выноска 1 17"/>
          <p:cNvSpPr/>
          <p:nvPr/>
        </p:nvSpPr>
        <p:spPr>
          <a:xfrm>
            <a:off x="9829800" y="4581526"/>
            <a:ext cx="2076450" cy="571500"/>
          </a:xfrm>
          <a:prstGeom prst="borderCallout1">
            <a:avLst>
              <a:gd name="adj1" fmla="val 49988"/>
              <a:gd name="adj2" fmla="val -198"/>
              <a:gd name="adj3" fmla="val -108976"/>
              <a:gd name="adj4" fmla="val -9561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Другие онлайн-платформы в вашей стране?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6953253" y="2457451"/>
            <a:ext cx="600075" cy="600075"/>
          </a:xfrm>
          <a:prstGeom prst="ellipse">
            <a:avLst/>
          </a:prstGeom>
          <a:solidFill>
            <a:srgbClr val="9F2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Выноска 1 20"/>
          <p:cNvSpPr/>
          <p:nvPr/>
        </p:nvSpPr>
        <p:spPr>
          <a:xfrm>
            <a:off x="9829800" y="3790951"/>
            <a:ext cx="2076450" cy="571500"/>
          </a:xfrm>
          <a:prstGeom prst="borderCallout1">
            <a:avLst>
              <a:gd name="adj1" fmla="val 49988"/>
              <a:gd name="adj2" fmla="val -198"/>
              <a:gd name="adj3" fmla="val -151643"/>
              <a:gd name="adj4" fmla="val -120198"/>
            </a:avLst>
          </a:prstGeom>
          <a:noFill/>
          <a:ln>
            <a:solidFill>
              <a:srgbClr val="A24A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Другие </a:t>
            </a:r>
            <a:r>
              <a:rPr lang="ru-RU" sz="1400" dirty="0" err="1" smtClean="0">
                <a:solidFill>
                  <a:schemeClr val="tx1"/>
                </a:solidFill>
              </a:rPr>
              <a:t>онлайн-ресурсы</a:t>
            </a:r>
            <a:r>
              <a:rPr lang="ru-RU" sz="1400" dirty="0" smtClean="0">
                <a:solidFill>
                  <a:schemeClr val="tx1"/>
                </a:solidFill>
              </a:rPr>
              <a:t> гражданского общества </a:t>
            </a:r>
            <a:r>
              <a:rPr lang="ru-RU" sz="1400" dirty="0">
                <a:solidFill>
                  <a:schemeClr val="tx1"/>
                </a:solidFill>
              </a:rPr>
              <a:t>в вашей стране</a:t>
            </a:r>
            <a:r>
              <a:rPr lang="en-GB" sz="1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2" name="Овал 21"/>
          <p:cNvSpPr>
            <a:spLocks noChangeAspect="1"/>
          </p:cNvSpPr>
          <p:nvPr/>
        </p:nvSpPr>
        <p:spPr>
          <a:xfrm>
            <a:off x="7086604" y="2514602"/>
            <a:ext cx="333372" cy="333372"/>
          </a:xfrm>
          <a:prstGeom prst="ellipse">
            <a:avLst/>
          </a:prstGeom>
          <a:solidFill>
            <a:srgbClr val="5B1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Выноска 1 22"/>
          <p:cNvSpPr/>
          <p:nvPr/>
        </p:nvSpPr>
        <p:spPr>
          <a:xfrm>
            <a:off x="9829800" y="3057526"/>
            <a:ext cx="2076450" cy="571500"/>
          </a:xfrm>
          <a:prstGeom prst="borderCallout1">
            <a:avLst>
              <a:gd name="adj1" fmla="val 49988"/>
              <a:gd name="adj2" fmla="val -198"/>
              <a:gd name="adj3" fmla="val -53643"/>
              <a:gd name="adj4" fmla="val -120198"/>
            </a:avLst>
          </a:prstGeom>
          <a:noFill/>
          <a:ln>
            <a:solidFill>
              <a:srgbClr val="5B1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Другие </a:t>
            </a:r>
            <a:r>
              <a:rPr lang="ru-RU" sz="1400" dirty="0" err="1" smtClean="0">
                <a:solidFill>
                  <a:schemeClr val="tx1"/>
                </a:solidFill>
              </a:rPr>
              <a:t>онлайн-ресурсы</a:t>
            </a:r>
            <a:r>
              <a:rPr lang="ru-RU" sz="1400" dirty="0" smtClean="0">
                <a:solidFill>
                  <a:schemeClr val="tx1"/>
                </a:solidFill>
              </a:rPr>
              <a:t> гражданского общества  </a:t>
            </a:r>
            <a:r>
              <a:rPr lang="ru-RU" sz="1400" dirty="0">
                <a:solidFill>
                  <a:schemeClr val="tx1"/>
                </a:solidFill>
              </a:rPr>
              <a:t>в вашем городе</a:t>
            </a:r>
            <a:r>
              <a:rPr lang="en-GB" sz="1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Овал 23"/>
          <p:cNvSpPr>
            <a:spLocks noChangeAspect="1"/>
          </p:cNvSpPr>
          <p:nvPr/>
        </p:nvSpPr>
        <p:spPr>
          <a:xfrm>
            <a:off x="7191378" y="2590801"/>
            <a:ext cx="123824" cy="1238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Выноска 1 24"/>
          <p:cNvSpPr/>
          <p:nvPr/>
        </p:nvSpPr>
        <p:spPr>
          <a:xfrm>
            <a:off x="9829800" y="2371726"/>
            <a:ext cx="2076450" cy="571500"/>
          </a:xfrm>
          <a:prstGeom prst="borderCallout1">
            <a:avLst>
              <a:gd name="adj1" fmla="val 49988"/>
              <a:gd name="adj2" fmla="val -198"/>
              <a:gd name="adj3" fmla="val 50357"/>
              <a:gd name="adj4" fmla="val -12313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Вы 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1239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7470775" y="46679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Думайте как бизнес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5649554" cy="3814914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Наша неизменная задача – </a:t>
            </a:r>
            <a:r>
              <a:rPr lang="ru-RU" sz="2000" b="1" dirty="0" smtClean="0"/>
              <a:t>убедить общество в том, что наши идеи имеют ценность </a:t>
            </a:r>
            <a:r>
              <a:rPr lang="en-GB" sz="2000" dirty="0" smtClean="0"/>
              <a:t>– </a:t>
            </a:r>
            <a:r>
              <a:rPr lang="ru-RU" sz="2000" dirty="0" smtClean="0"/>
              <a:t>когда мы подаем заявки на </a:t>
            </a:r>
            <a:r>
              <a:rPr lang="ru-RU" sz="2000" dirty="0" err="1" smtClean="0"/>
              <a:t>грантовое</a:t>
            </a:r>
            <a:r>
              <a:rPr lang="ru-RU" sz="2000" dirty="0" smtClean="0"/>
              <a:t> финансирование, обращаемся с просьбой о добровольных пожертвованиях, приглашаем на лекции или привлекаем волонтёров</a:t>
            </a:r>
            <a:r>
              <a:rPr lang="en-GB" sz="2000" dirty="0" smtClean="0"/>
              <a:t>.</a:t>
            </a:r>
          </a:p>
          <a:p>
            <a:r>
              <a:rPr lang="ru-RU" sz="2000" dirty="0" smtClean="0"/>
              <a:t>Люди не будут тратить своё время или деньги на то, во что они не верят</a:t>
            </a:r>
            <a:r>
              <a:rPr lang="en-GB" sz="2000" dirty="0" smtClean="0"/>
              <a:t>.</a:t>
            </a:r>
          </a:p>
          <a:p>
            <a:r>
              <a:rPr lang="ru-RU" sz="2000" dirty="0" smtClean="0"/>
              <a:t>Итак, как вы можете заставить их поверить</a:t>
            </a:r>
            <a:r>
              <a:rPr lang="en-GB" sz="2000" dirty="0" smtClean="0"/>
              <a:t>?</a:t>
            </a:r>
            <a:r>
              <a:rPr lang="ru-RU" sz="2000" dirty="0" smtClean="0"/>
              <a:t> </a:t>
            </a:r>
            <a:endParaRPr lang="en-GB" sz="2000" dirty="0" smtClean="0"/>
          </a:p>
          <a:p>
            <a:r>
              <a:rPr lang="ru-RU" sz="2000" b="1" dirty="0" smtClean="0"/>
              <a:t>Шаг </a:t>
            </a:r>
            <a:r>
              <a:rPr lang="en-US" sz="2000" b="1" dirty="0" smtClean="0"/>
              <a:t>1 </a:t>
            </a:r>
            <a:r>
              <a:rPr lang="ru-RU" sz="2000" b="1" dirty="0" smtClean="0"/>
              <a:t>– поймите, с кем вы общаетесь</a:t>
            </a:r>
            <a:r>
              <a:rPr lang="en-US" sz="2000" dirty="0" smtClean="0"/>
              <a:t>:</a:t>
            </a:r>
            <a:r>
              <a:rPr lang="ru-RU" sz="2000" dirty="0" smtClean="0"/>
              <a:t> наиболее </a:t>
            </a:r>
            <a:r>
              <a:rPr lang="ru-RU" sz="2000" dirty="0" smtClean="0"/>
              <a:t>успешны организации, которые  ориентируются на рынке и хорошо </a:t>
            </a:r>
            <a:r>
              <a:rPr lang="ru-RU" sz="2000" dirty="0" smtClean="0"/>
              <a:t>понимают свою целевую </a:t>
            </a:r>
            <a:r>
              <a:rPr lang="ru-RU" sz="2000" dirty="0" smtClean="0"/>
              <a:t>аудиторию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smtClean="0"/>
              <a:t>Вебинар 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smtClean="0"/>
              <a:t>Целевая аудитория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851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7470775" y="46679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834" y="833105"/>
            <a:ext cx="6249629" cy="5616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Группа </a:t>
            </a:r>
            <a:r>
              <a:rPr lang="ru-RU" dirty="0" smtClean="0"/>
              <a:t>поддержки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71575" y="1368069"/>
            <a:ext cx="4900613" cy="3814914"/>
          </a:xfrm>
        </p:spPr>
        <p:txBody>
          <a:bodyPr>
            <a:noAutofit/>
          </a:bodyPr>
          <a:lstStyle/>
          <a:p>
            <a:pPr algn="l"/>
            <a:r>
              <a:rPr lang="ru-RU" sz="1800" dirty="0"/>
              <a:t>Существует группа людей, которые с большей долей вероятности поддержат вас, и это единственные люди, с которыми вы должны попытаться установить связь</a:t>
            </a:r>
            <a:r>
              <a:rPr lang="en-GB" sz="1800" dirty="0"/>
              <a:t>.</a:t>
            </a:r>
          </a:p>
          <a:p>
            <a:pPr algn="l"/>
            <a:r>
              <a:rPr lang="ru-RU" sz="1800" i="1" dirty="0"/>
              <a:t>Пример</a:t>
            </a:r>
            <a:r>
              <a:rPr lang="en-US" sz="1800" i="1" dirty="0"/>
              <a:t>: </a:t>
            </a:r>
            <a:r>
              <a:rPr lang="ru-RU" sz="1800" i="1" dirty="0"/>
              <a:t>кампания по сбору средств  </a:t>
            </a:r>
            <a:endParaRPr lang="en-US" sz="1800" i="1" dirty="0"/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r>
              <a:rPr lang="ru-RU" sz="1800" i="1" dirty="0"/>
              <a:t>Лица, регулярно делающие пожертвования </a:t>
            </a:r>
            <a:r>
              <a:rPr lang="en-US" sz="1800" i="1" dirty="0"/>
              <a:t>(</a:t>
            </a:r>
            <a:r>
              <a:rPr lang="ru-RU" sz="1800" i="1" dirty="0"/>
              <a:t>лояльная аудитория – ваша </a:t>
            </a:r>
            <a:r>
              <a:rPr lang="ru-RU" sz="1800" i="1" dirty="0" err="1" smtClean="0"/>
              <a:t>посфтоянная</a:t>
            </a:r>
            <a:r>
              <a:rPr lang="ru-RU" sz="1800" i="1" dirty="0" smtClean="0"/>
              <a:t> целевая </a:t>
            </a:r>
            <a:r>
              <a:rPr lang="ru-RU" sz="1800" i="1" dirty="0"/>
              <a:t>аудитория</a:t>
            </a:r>
            <a:r>
              <a:rPr lang="en-US" sz="1800" i="1" dirty="0"/>
              <a:t>)</a:t>
            </a:r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r>
              <a:rPr lang="ru-RU" sz="1800" i="1" dirty="0"/>
              <a:t>Лица, сделавшие пожертвование один раз или подписавшиеся на ваши новости </a:t>
            </a:r>
            <a:r>
              <a:rPr lang="en-US" sz="1800" i="1" dirty="0"/>
              <a:t>(</a:t>
            </a:r>
            <a:r>
              <a:rPr lang="ru-RU" sz="1800" i="1" dirty="0"/>
              <a:t>ваша ЦА №</a:t>
            </a:r>
            <a:r>
              <a:rPr lang="en-US" sz="1800" i="1" dirty="0"/>
              <a:t>1)</a:t>
            </a:r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r>
              <a:rPr lang="ru-RU" sz="1800" i="1" dirty="0"/>
              <a:t>Лица, сделавшие пожертвование или поддержавшие другие некоммерческие организации</a:t>
            </a:r>
            <a:r>
              <a:rPr lang="en-US" sz="1800" i="1" dirty="0"/>
              <a:t> (</a:t>
            </a:r>
            <a:r>
              <a:rPr lang="ru-RU" sz="1800" i="1" dirty="0"/>
              <a:t>ваша ЦА №</a:t>
            </a:r>
            <a:r>
              <a:rPr lang="en-US" sz="1800" i="1" dirty="0"/>
              <a:t>2)</a:t>
            </a:r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r>
              <a:rPr lang="ru-RU" sz="1800" i="1" dirty="0"/>
              <a:t>Лица, которые никогда не поддерживали какую-либо некоммерческую организацию </a:t>
            </a:r>
            <a:r>
              <a:rPr lang="en-US" sz="1800" i="1" dirty="0"/>
              <a:t>(</a:t>
            </a:r>
            <a:r>
              <a:rPr lang="ru-RU" sz="1800" i="1" dirty="0"/>
              <a:t>«холодный трафик»</a:t>
            </a:r>
            <a:r>
              <a:rPr lang="en-US" sz="1800" i="1" dirty="0"/>
              <a:t>)</a:t>
            </a:r>
            <a:endParaRPr lang="en-GB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/>
              <a:t>Вебинар 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/>
              <a:t>Целевая аудитория </a:t>
            </a:r>
          </a:p>
        </p:txBody>
      </p:sp>
      <p:graphicFrame>
        <p:nvGraphicFramePr>
          <p:cNvPr id="26" name="Схема 25"/>
          <p:cNvGraphicFramePr/>
          <p:nvPr/>
        </p:nvGraphicFramePr>
        <p:xfrm>
          <a:off x="5514974" y="719666"/>
          <a:ext cx="6264275" cy="5004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Текст 5"/>
          <p:cNvSpPr>
            <a:spLocks noGrp="1"/>
          </p:cNvSpPr>
          <p:nvPr>
            <p:ph type="body" idx="16"/>
          </p:nvPr>
        </p:nvSpPr>
        <p:spPr>
          <a:xfrm>
            <a:off x="5518475" y="5792954"/>
            <a:ext cx="3425499" cy="3175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Пирамида бренда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b="0" dirty="0">
                <a:solidFill>
                  <a:schemeClr val="tx1"/>
                </a:solidFill>
              </a:rPr>
              <a:t>На основании 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  <a:hlinkClick r:id="rId8"/>
              </a:rPr>
              <a:t>https://visionone.co.uk/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endParaRPr lang="ru-RU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513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889" y="961692"/>
            <a:ext cx="4181930" cy="1076658"/>
          </a:xfrm>
        </p:spPr>
        <p:txBody>
          <a:bodyPr>
            <a:normAutofit fontScale="90000"/>
          </a:bodyPr>
          <a:lstStyle/>
          <a:p>
            <a:r>
              <a:rPr lang="ru-RU" dirty="0"/>
              <a:t>Целевая аудитория</a:t>
            </a:r>
            <a:r>
              <a:rPr lang="en-US" dirty="0"/>
              <a:t>: </a:t>
            </a:r>
            <a:r>
              <a:rPr lang="ru-RU" dirty="0"/>
              <a:t>упрощенная версия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6571" y="1924050"/>
            <a:ext cx="4078740" cy="3358945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Сосредоточьтесь </a:t>
            </a:r>
            <a:r>
              <a:rPr lang="ru-RU" sz="2000" dirty="0" smtClean="0"/>
              <a:t>на </a:t>
            </a:r>
            <a:r>
              <a:rPr lang="ru-RU" sz="2000" dirty="0"/>
              <a:t>своей целевой </a:t>
            </a:r>
            <a:r>
              <a:rPr lang="ru-RU" sz="2000" dirty="0" smtClean="0"/>
              <a:t>аудитории, а </a:t>
            </a:r>
            <a:r>
              <a:rPr lang="ru-RU" sz="2000" b="1" dirty="0" smtClean="0"/>
              <a:t>не </a:t>
            </a:r>
            <a:r>
              <a:rPr lang="ru-RU" sz="2000" b="1" dirty="0"/>
              <a:t>на всех подряд</a:t>
            </a:r>
            <a:r>
              <a:rPr lang="en-GB" sz="2000" b="1" dirty="0"/>
              <a:t>! </a:t>
            </a:r>
          </a:p>
          <a:p>
            <a:pPr algn="l"/>
            <a:r>
              <a:rPr lang="ru-RU" sz="2000" dirty="0"/>
              <a:t>Установить приоритеты при выборе вашей целевой аудитории легко</a:t>
            </a:r>
            <a:r>
              <a:rPr lang="en-GB" sz="2000" dirty="0"/>
              <a:t>: </a:t>
            </a:r>
          </a:p>
          <a:p>
            <a:pPr marL="273050" indent="-273050" algn="l">
              <a:buFont typeface="+mj-lt"/>
              <a:buAutoNum type="arabicPeriod"/>
            </a:pPr>
            <a:r>
              <a:rPr lang="ru-RU" sz="2000" b="1" dirty="0"/>
              <a:t>Какая цель №1 у вашей организации</a:t>
            </a:r>
            <a:r>
              <a:rPr lang="en-GB" sz="2000" b="1" dirty="0"/>
              <a:t>?</a:t>
            </a:r>
          </a:p>
          <a:p>
            <a:pPr marL="273050" indent="-273050" algn="l">
              <a:buFont typeface="+mj-lt"/>
              <a:buAutoNum type="arabicPeriod"/>
            </a:pPr>
            <a:r>
              <a:rPr lang="ru-RU" sz="2000" b="1" dirty="0"/>
              <a:t>Чье участие необходимо для достижения вашей цели</a:t>
            </a:r>
            <a:r>
              <a:rPr lang="en-GB" sz="2000" b="1" dirty="0"/>
              <a:t>?</a:t>
            </a:r>
          </a:p>
          <a:p>
            <a:pPr algn="l"/>
            <a:r>
              <a:rPr lang="ru-RU" sz="2000" dirty="0" smtClean="0"/>
              <a:t>Эти люди имеют </a:t>
            </a:r>
            <a:r>
              <a:rPr lang="ru-RU" sz="2000" dirty="0"/>
              <a:t>наибольшее </a:t>
            </a:r>
            <a:r>
              <a:rPr lang="ru-RU" sz="2000" dirty="0" smtClean="0"/>
              <a:t>значение и на них </a:t>
            </a:r>
            <a:r>
              <a:rPr lang="ru-RU" sz="2000" dirty="0"/>
              <a:t>вы </a:t>
            </a:r>
            <a:r>
              <a:rPr lang="ru-RU" sz="2000" dirty="0" smtClean="0"/>
              <a:t>должны сконцентрироваться </a:t>
            </a:r>
            <a:r>
              <a:rPr lang="ru-RU" sz="2000" dirty="0"/>
              <a:t>при достижении вашей цели</a:t>
            </a:r>
            <a:r>
              <a:rPr lang="en-GB" sz="2000" dirty="0"/>
              <a:t>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/>
              <a:t>Вебинар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/>
              <a:t>Целевая аудитория 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idx="16"/>
          </p:nvPr>
        </p:nvSpPr>
        <p:spPr>
          <a:xfrm>
            <a:off x="6938308" y="1283827"/>
            <a:ext cx="2948642" cy="287798"/>
          </a:xfrm>
        </p:spPr>
        <p:txBody>
          <a:bodyPr/>
          <a:lstStyle/>
          <a:p>
            <a:r>
              <a:rPr lang="ru-RU" dirty="0"/>
              <a:t>Географические параметры </a:t>
            </a:r>
            <a:endParaRPr lang="en-GB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8"/>
          </p:nvPr>
        </p:nvSpPr>
        <p:spPr>
          <a:xfrm>
            <a:off x="6909733" y="1545787"/>
            <a:ext cx="3507442" cy="264044"/>
          </a:xfrm>
        </p:spPr>
        <p:txBody>
          <a:bodyPr/>
          <a:lstStyle/>
          <a:p>
            <a:r>
              <a:rPr lang="ru-RU" sz="1400" dirty="0" smtClean="0"/>
              <a:t>Включая регион, </a:t>
            </a:r>
            <a:r>
              <a:rPr lang="ru-RU" sz="1400" dirty="0"/>
              <a:t>не только </a:t>
            </a:r>
            <a:r>
              <a:rPr lang="ru-RU" sz="1400" dirty="0" smtClean="0"/>
              <a:t>страну </a:t>
            </a:r>
            <a:endParaRPr lang="en-GB" sz="14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34"/>
          </p:nvPr>
        </p:nvSpPr>
        <p:spPr>
          <a:prstGeom prst="ellipse">
            <a:avLst/>
          </a:prstGeom>
          <a:solidFill>
            <a:srgbClr val="9F2EB2"/>
          </a:solidFill>
        </p:spPr>
        <p:txBody>
          <a:bodyPr lIns="0" tIns="0" rIns="0" bIns="0"/>
          <a:lstStyle/>
          <a:p>
            <a:r>
              <a:rPr lang="en-US" dirty="0"/>
              <a:t>01</a:t>
            </a:r>
            <a:endParaRPr lang="en-GB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35"/>
          </p:nvPr>
        </p:nvSpPr>
        <p:spPr>
          <a:xfrm>
            <a:off x="6679136" y="2199128"/>
            <a:ext cx="4150790" cy="286897"/>
          </a:xfrm>
        </p:spPr>
        <p:txBody>
          <a:bodyPr/>
          <a:lstStyle/>
          <a:p>
            <a:r>
              <a:rPr lang="ru-RU" dirty="0"/>
              <a:t>Социально-демографические параметры </a:t>
            </a:r>
            <a:endParaRPr lang="en-GB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36"/>
          </p:nvPr>
        </p:nvSpPr>
        <p:spPr>
          <a:xfrm>
            <a:off x="6764860" y="2511342"/>
            <a:ext cx="3723753" cy="356666"/>
          </a:xfrm>
        </p:spPr>
        <p:txBody>
          <a:bodyPr/>
          <a:lstStyle/>
          <a:p>
            <a:r>
              <a:rPr lang="ru-RU" sz="1400" dirty="0"/>
              <a:t>Возраст</a:t>
            </a:r>
            <a:r>
              <a:rPr lang="en-US" sz="1400" dirty="0"/>
              <a:t>, </a:t>
            </a:r>
            <a:r>
              <a:rPr lang="ru-RU" sz="1400" dirty="0"/>
              <a:t>пол</a:t>
            </a:r>
            <a:r>
              <a:rPr lang="en-US" sz="1400" dirty="0"/>
              <a:t>, </a:t>
            </a:r>
            <a:r>
              <a:rPr lang="ru-RU" sz="1400" dirty="0"/>
              <a:t>уровень доходов</a:t>
            </a:r>
            <a:r>
              <a:rPr lang="en-US" sz="1400" dirty="0"/>
              <a:t>,</a:t>
            </a:r>
            <a:r>
              <a:rPr lang="ru-RU" sz="1400" dirty="0"/>
              <a:t> семейное положение</a:t>
            </a:r>
            <a:r>
              <a:rPr lang="en-US" sz="1400" dirty="0"/>
              <a:t>, </a:t>
            </a:r>
            <a:r>
              <a:rPr lang="ru-RU" sz="1400" dirty="0"/>
              <a:t>дети</a:t>
            </a:r>
            <a:r>
              <a:rPr lang="en-US" sz="1400" dirty="0"/>
              <a:t>,</a:t>
            </a:r>
            <a:r>
              <a:rPr lang="ru-RU" sz="1400" dirty="0"/>
              <a:t> образование</a:t>
            </a:r>
            <a:r>
              <a:rPr lang="en-US" sz="1400" dirty="0"/>
              <a:t>, </a:t>
            </a:r>
            <a:r>
              <a:rPr lang="ru-RU" sz="1400" dirty="0"/>
              <a:t>должность</a:t>
            </a:r>
            <a:r>
              <a:rPr lang="en-US" sz="1400" dirty="0"/>
              <a:t>, </a:t>
            </a:r>
            <a:r>
              <a:rPr lang="ru-RU" sz="1400" dirty="0"/>
              <a:t>религиозные убеждения…</a:t>
            </a:r>
            <a:endParaRPr lang="en-GB" sz="1400" dirty="0"/>
          </a:p>
        </p:txBody>
      </p:sp>
      <p:sp>
        <p:nvSpPr>
          <p:cNvPr id="16" name="Текст 15"/>
          <p:cNvSpPr>
            <a:spLocks noGrp="1"/>
          </p:cNvSpPr>
          <p:nvPr>
            <p:ph type="body" idx="37"/>
          </p:nvPr>
        </p:nvSpPr>
        <p:spPr>
          <a:xfrm>
            <a:off x="5758628" y="2319909"/>
            <a:ext cx="741719" cy="739375"/>
          </a:xfrm>
          <a:prstGeom prst="ellipse">
            <a:avLst/>
          </a:prstGeom>
          <a:solidFill>
            <a:srgbClr val="9F2EB2"/>
          </a:solidFill>
        </p:spPr>
        <p:txBody>
          <a:bodyPr lIns="0" tIns="0" rIns="0" bIns="0"/>
          <a:lstStyle/>
          <a:p>
            <a:r>
              <a:rPr lang="en-US" dirty="0"/>
              <a:t>02</a:t>
            </a:r>
            <a:endParaRPr lang="en-GB" dirty="0"/>
          </a:p>
        </p:txBody>
      </p:sp>
      <p:sp>
        <p:nvSpPr>
          <p:cNvPr id="17" name="Текст 16"/>
          <p:cNvSpPr>
            <a:spLocks noGrp="1"/>
          </p:cNvSpPr>
          <p:nvPr>
            <p:ph type="body" idx="38"/>
          </p:nvPr>
        </p:nvSpPr>
        <p:spPr>
          <a:xfrm>
            <a:off x="6667457" y="3364393"/>
            <a:ext cx="2976606" cy="350357"/>
          </a:xfrm>
        </p:spPr>
        <p:txBody>
          <a:bodyPr/>
          <a:lstStyle/>
          <a:p>
            <a:r>
              <a:rPr lang="ru-RU" dirty="0"/>
              <a:t>Психографические параметры </a:t>
            </a:r>
            <a:endParaRPr lang="en-GB" dirty="0"/>
          </a:p>
        </p:txBody>
      </p:sp>
      <p:sp>
        <p:nvSpPr>
          <p:cNvPr id="18" name="Текст 17"/>
          <p:cNvSpPr>
            <a:spLocks noGrp="1"/>
          </p:cNvSpPr>
          <p:nvPr>
            <p:ph type="body" idx="39"/>
          </p:nvPr>
        </p:nvSpPr>
        <p:spPr>
          <a:xfrm>
            <a:off x="6681742" y="3657150"/>
            <a:ext cx="4338480" cy="757687"/>
          </a:xfrm>
        </p:spPr>
        <p:txBody>
          <a:bodyPr/>
          <a:lstStyle/>
          <a:p>
            <a:r>
              <a:rPr lang="ru-RU" sz="1400" dirty="0"/>
              <a:t>Ценности</a:t>
            </a:r>
            <a:r>
              <a:rPr lang="en-US" sz="1400" dirty="0"/>
              <a:t>, </a:t>
            </a:r>
            <a:r>
              <a:rPr lang="ru-RU" sz="1400" dirty="0"/>
              <a:t>убеждения</a:t>
            </a:r>
            <a:r>
              <a:rPr lang="en-US" sz="1400" dirty="0"/>
              <a:t>, </a:t>
            </a:r>
            <a:r>
              <a:rPr lang="ru-RU" sz="1400" dirty="0"/>
              <a:t>мотивация и психотип</a:t>
            </a:r>
            <a:r>
              <a:rPr lang="en-US" sz="1400" dirty="0"/>
              <a:t>. </a:t>
            </a:r>
            <a:r>
              <a:rPr lang="ru-RU" sz="1400" dirty="0"/>
              <a:t>Особенно важны при использовании эмоционального позиционирования продукта </a:t>
            </a:r>
            <a:endParaRPr lang="en-GB" sz="1400" dirty="0"/>
          </a:p>
        </p:txBody>
      </p:sp>
      <p:sp>
        <p:nvSpPr>
          <p:cNvPr id="19" name="Текст 18"/>
          <p:cNvSpPr>
            <a:spLocks noGrp="1"/>
          </p:cNvSpPr>
          <p:nvPr>
            <p:ph type="body" idx="40"/>
          </p:nvPr>
        </p:nvSpPr>
        <p:spPr>
          <a:xfrm>
            <a:off x="5689799" y="3299436"/>
            <a:ext cx="741719" cy="739375"/>
          </a:xfrm>
          <a:prstGeom prst="ellipse">
            <a:avLst/>
          </a:prstGeom>
          <a:solidFill>
            <a:srgbClr val="9F2EB2"/>
          </a:solidFill>
        </p:spPr>
        <p:txBody>
          <a:bodyPr lIns="0" tIns="0" rIns="0" bIns="0"/>
          <a:lstStyle/>
          <a:p>
            <a:r>
              <a:rPr lang="en-US" dirty="0"/>
              <a:t>03</a:t>
            </a:r>
            <a:endParaRPr lang="en-GB" dirty="0"/>
          </a:p>
        </p:txBody>
      </p:sp>
      <p:sp>
        <p:nvSpPr>
          <p:cNvPr id="20" name="Текст 19"/>
          <p:cNvSpPr>
            <a:spLocks noGrp="1"/>
          </p:cNvSpPr>
          <p:nvPr>
            <p:ph type="body" idx="41"/>
          </p:nvPr>
        </p:nvSpPr>
        <p:spPr>
          <a:xfrm>
            <a:off x="6866091" y="4386127"/>
            <a:ext cx="3563784" cy="300173"/>
          </a:xfrm>
        </p:spPr>
        <p:txBody>
          <a:bodyPr/>
          <a:lstStyle/>
          <a:p>
            <a:r>
              <a:rPr lang="ru-RU" dirty="0"/>
              <a:t>Поведенческие параметры </a:t>
            </a:r>
            <a:endParaRPr lang="en-GB" dirty="0"/>
          </a:p>
        </p:txBody>
      </p:sp>
      <p:sp>
        <p:nvSpPr>
          <p:cNvPr id="21" name="Текст 20"/>
          <p:cNvSpPr>
            <a:spLocks noGrp="1"/>
          </p:cNvSpPr>
          <p:nvPr>
            <p:ph type="body" idx="42"/>
          </p:nvPr>
        </p:nvSpPr>
        <p:spPr>
          <a:xfrm>
            <a:off x="6837516" y="4693780"/>
            <a:ext cx="4308560" cy="792619"/>
          </a:xfrm>
        </p:spPr>
        <p:txBody>
          <a:bodyPr/>
          <a:lstStyle/>
          <a:p>
            <a:r>
              <a:rPr lang="ru-RU" sz="1400" dirty="0"/>
              <a:t>Модели поведения при принятии решений или типическом использовании продукта, </a:t>
            </a:r>
            <a:r>
              <a:rPr lang="ru-RU" sz="1400" i="1" dirty="0"/>
              <a:t>например, как часто человек пользуется Интернетом </a:t>
            </a:r>
            <a:r>
              <a:rPr lang="ru-RU" sz="1400" i="1" dirty="0" smtClean="0"/>
              <a:t>и зачем</a:t>
            </a:r>
            <a:endParaRPr lang="en-GB" sz="1400" dirty="0"/>
          </a:p>
        </p:txBody>
      </p:sp>
      <p:sp>
        <p:nvSpPr>
          <p:cNvPr id="22" name="Текст 21"/>
          <p:cNvSpPr>
            <a:spLocks noGrp="1"/>
          </p:cNvSpPr>
          <p:nvPr>
            <p:ph type="body" idx="43"/>
          </p:nvPr>
        </p:nvSpPr>
        <p:spPr>
          <a:xfrm>
            <a:off x="5816996" y="4321170"/>
            <a:ext cx="741719" cy="739375"/>
          </a:xfrm>
          <a:prstGeom prst="ellipse">
            <a:avLst/>
          </a:prstGeom>
          <a:solidFill>
            <a:srgbClr val="9F2EB2"/>
          </a:solidFill>
        </p:spPr>
        <p:txBody>
          <a:bodyPr lIns="0" tIns="0" rIns="0" bIns="0"/>
          <a:lstStyle/>
          <a:p>
            <a:r>
              <a:rPr lang="en-US" dirty="0"/>
              <a:t>04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68513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651500" y="775214"/>
            <a:ext cx="5223600" cy="5223600"/>
          </a:xfrm>
          <a:prstGeom prst="ellipse">
            <a:avLst/>
          </a:prstGeom>
          <a:gradFill>
            <a:gsLst>
              <a:gs pos="0">
                <a:srgbClr val="A24AB1">
                  <a:alpha val="61000"/>
                </a:srgbClr>
              </a:gs>
              <a:gs pos="100000">
                <a:srgbClr val="5B12A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943600" y="4934611"/>
            <a:ext cx="1384301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6470058" y="1369977"/>
            <a:ext cx="430866" cy="3265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3284" y="4736635"/>
            <a:ext cx="430866" cy="326564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5"/>
          </p:nvPr>
        </p:nvSpPr>
        <p:spPr>
          <a:xfrm>
            <a:off x="6143627" y="2257424"/>
            <a:ext cx="4414836" cy="2243139"/>
          </a:xfrm>
        </p:spPr>
        <p:txBody>
          <a:bodyPr/>
          <a:lstStyle/>
          <a:p>
            <a:r>
              <a:rPr lang="ru-RU" sz="2800" dirty="0" smtClean="0"/>
              <a:t>Надо понимать, кто этот человек на самом деле. Потому </a:t>
            </a:r>
            <a:r>
              <a:rPr lang="ru-RU" sz="2800" dirty="0" smtClean="0"/>
              <a:t>что ваши </a:t>
            </a:r>
            <a:r>
              <a:rPr lang="ru-RU" sz="2800" dirty="0" smtClean="0"/>
              <a:t>представления </a:t>
            </a:r>
            <a:r>
              <a:rPr lang="ru-RU" sz="2800" dirty="0" smtClean="0"/>
              <a:t>о покупателе продукта или  </a:t>
            </a:r>
            <a:r>
              <a:rPr lang="ru-RU" sz="2800" dirty="0" smtClean="0"/>
              <a:t>читателе </a:t>
            </a:r>
            <a:r>
              <a:rPr lang="ru-RU" sz="2800" dirty="0" smtClean="0"/>
              <a:t>могут </a:t>
            </a:r>
            <a:r>
              <a:rPr lang="ru-RU" sz="2800" dirty="0" smtClean="0"/>
              <a:t>отличаться от </a:t>
            </a:r>
            <a:r>
              <a:rPr lang="ru-RU" sz="2800" dirty="0" smtClean="0"/>
              <a:t>реальности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/>
              <a:t>Вебинар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/>
              <a:t>Целевая аудитория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6"/>
          </p:nvPr>
        </p:nvSpPr>
        <p:spPr>
          <a:xfrm>
            <a:off x="5680400" y="5792954"/>
            <a:ext cx="3425499" cy="679284"/>
          </a:xfrm>
        </p:spPr>
        <p:txBody>
          <a:bodyPr/>
          <a:lstStyle/>
          <a:p>
            <a:r>
              <a:rPr lang="ru-RU" dirty="0"/>
              <a:t>Ирина Левченко</a:t>
            </a:r>
            <a:r>
              <a:rPr lang="en-US" b="0" dirty="0"/>
              <a:t>,</a:t>
            </a:r>
            <a:r>
              <a:rPr lang="en-US" dirty="0"/>
              <a:t/>
            </a:r>
            <a:br>
              <a:rPr lang="en-US" dirty="0"/>
            </a:br>
            <a:r>
              <a:rPr lang="ru-RU" b="0" dirty="0"/>
              <a:t>медиа-тренер и копирайтер</a:t>
            </a:r>
            <a:r>
              <a:rPr lang="en-US" b="0" dirty="0"/>
              <a:t>, </a:t>
            </a:r>
            <a:r>
              <a:rPr lang="ru-RU" b="0" dirty="0"/>
              <a:t>Беларусь 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89471" y="1247442"/>
            <a:ext cx="4087454" cy="107665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ea typeface="+mj-ea"/>
                <a:cs typeface="+mj-cs"/>
              </a:rPr>
              <a:t>Целевая аудитория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продвинутый уровень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>
            <a:off x="1789471" y="2324100"/>
            <a:ext cx="3794205" cy="3505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Текст 2"/>
          <p:cNvSpPr>
            <a:spLocks noGrp="1"/>
          </p:cNvSpPr>
          <p:nvPr>
            <p:ph type="body" idx="4294967295"/>
          </p:nvPr>
        </p:nvSpPr>
        <p:spPr>
          <a:xfrm>
            <a:off x="1803759" y="2224087"/>
            <a:ext cx="3735029" cy="351134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/>
              <a:t>Ваша целевая аудитория </a:t>
            </a:r>
            <a:r>
              <a:rPr lang="ru-RU" sz="2000" dirty="0" smtClean="0"/>
              <a:t>определяет все: что </a:t>
            </a:r>
            <a:r>
              <a:rPr lang="ru-RU" sz="2000" dirty="0"/>
              <a:t>вы говорите, как вы это говорите и где вы это говорите</a:t>
            </a:r>
            <a:r>
              <a:rPr lang="en-GB" sz="2000" dirty="0"/>
              <a:t>. </a:t>
            </a:r>
          </a:p>
          <a:p>
            <a:pPr marL="0" indent="0">
              <a:buNone/>
            </a:pPr>
            <a:r>
              <a:rPr lang="ru-RU" sz="2000" dirty="0" smtClean="0"/>
              <a:t>Чтобы эффективно использовать </a:t>
            </a:r>
            <a:r>
              <a:rPr lang="ru-RU" sz="2000" dirty="0" smtClean="0"/>
              <a:t>целевые аудитории для своего роста и развития</a:t>
            </a:r>
            <a:r>
              <a:rPr lang="ru-RU" sz="2000" dirty="0" smtClean="0"/>
              <a:t>, </a:t>
            </a:r>
            <a:r>
              <a:rPr lang="ru-RU" sz="2000" b="1" dirty="0"/>
              <a:t>вы должны сделать </a:t>
            </a:r>
            <a:r>
              <a:rPr lang="ru-RU" sz="2000" b="1" dirty="0" smtClean="0"/>
              <a:t>их реальными</a:t>
            </a:r>
            <a:r>
              <a:rPr lang="en-GB" sz="2000" b="1" dirty="0" smtClean="0"/>
              <a:t>. </a:t>
            </a:r>
            <a:r>
              <a:rPr lang="ru-RU" sz="2000" dirty="0"/>
              <a:t>Вы должны понять ход мыслей </a:t>
            </a:r>
            <a:r>
              <a:rPr lang="ru-RU" sz="2000" dirty="0" smtClean="0"/>
              <a:t>каждой </a:t>
            </a:r>
            <a:r>
              <a:rPr lang="ru-RU" sz="2000" dirty="0"/>
              <a:t>группы вашей целевой аудитории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r>
              <a:rPr lang="ru-RU" sz="2000" dirty="0"/>
              <a:t>И вот здесь </a:t>
            </a:r>
            <a:r>
              <a:rPr lang="ru-RU" sz="2000" b="1" dirty="0"/>
              <a:t>персона целевой аудитории</a:t>
            </a:r>
            <a:r>
              <a:rPr lang="ru-RU" sz="2000" dirty="0"/>
              <a:t> начинает играть важную роль</a:t>
            </a:r>
            <a:r>
              <a:rPr lang="en-GB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578634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7470775" y="46679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8564204" cy="56169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Что такое персона целевой аудитории</a:t>
            </a:r>
            <a:r>
              <a:rPr lang="en-US" sz="2800" dirty="0" smtClean="0"/>
              <a:t>?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1" y="1868130"/>
            <a:ext cx="5735279" cy="4227870"/>
          </a:xfrm>
        </p:spPr>
        <p:txBody>
          <a:bodyPr>
            <a:normAutofit/>
          </a:bodyPr>
          <a:lstStyle/>
          <a:p>
            <a:r>
              <a:rPr lang="ru-RU" b="1" dirty="0" smtClean="0"/>
              <a:t>Персона целевой аудитории </a:t>
            </a:r>
            <a:r>
              <a:rPr lang="ru-RU" dirty="0" smtClean="0"/>
              <a:t>описывает типичного представителя целевой аудитории</a:t>
            </a:r>
            <a:r>
              <a:rPr lang="en-GB" dirty="0" smtClean="0"/>
              <a:t>. </a:t>
            </a:r>
            <a:r>
              <a:rPr lang="ru-RU" dirty="0" smtClean="0"/>
              <a:t>Это вымышленные персонажи, описание которых основывается на поведенческой информации и знаниях, которые вы получили от знакомства с вашими сторонниками на уровне отдельных лиц</a:t>
            </a:r>
            <a:r>
              <a:rPr lang="en-GB" dirty="0" smtClean="0"/>
              <a:t>.</a:t>
            </a:r>
          </a:p>
          <a:p>
            <a:r>
              <a:rPr lang="ru-RU" dirty="0" smtClean="0"/>
              <a:t>Создание персоны конкретизирует вашу целевую аудиторию и сводит её к конкретным </a:t>
            </a:r>
            <a:r>
              <a:rPr lang="ru-RU" b="1" dirty="0" smtClean="0"/>
              <a:t>людям с лицами, именами, целями и проблемами</a:t>
            </a:r>
            <a:r>
              <a:rPr lang="en-GB" dirty="0" smtClean="0"/>
              <a:t>.</a:t>
            </a:r>
          </a:p>
          <a:p>
            <a:r>
              <a:rPr lang="ru-RU" b="1" dirty="0" smtClean="0"/>
              <a:t>Преимущества</a:t>
            </a:r>
            <a:r>
              <a:rPr lang="ru-RU" dirty="0" smtClean="0"/>
              <a:t> использования персоны</a:t>
            </a:r>
            <a:r>
              <a:rPr lang="en-US" dirty="0" smtClean="0"/>
              <a:t>: </a:t>
            </a:r>
          </a:p>
          <a:p>
            <a:pPr marL="180975" indent="-180975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/>
              <a:t>Обращаться к конкретному лицу </a:t>
            </a:r>
            <a:r>
              <a:rPr lang="en-US" dirty="0" smtClean="0"/>
              <a:t>(</a:t>
            </a:r>
            <a:r>
              <a:rPr lang="ru-RU" dirty="0" smtClean="0"/>
              <a:t>или лицам</a:t>
            </a:r>
            <a:r>
              <a:rPr lang="en-US" dirty="0" smtClean="0"/>
              <a:t>)</a:t>
            </a:r>
            <a:r>
              <a:rPr lang="ru-RU" dirty="0" smtClean="0"/>
              <a:t> намного проще, чем к неопределенному перечню единиц информации</a:t>
            </a:r>
            <a:r>
              <a:rPr lang="en-GB" dirty="0" smtClean="0"/>
              <a:t>.</a:t>
            </a:r>
          </a:p>
          <a:p>
            <a:pPr marL="180975" indent="-180975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/>
              <a:t>Вы помогаете им решать их задачи и достигать целей в отношении вашей организации</a:t>
            </a:r>
            <a:r>
              <a:rPr lang="en-GB" dirty="0" smtClean="0"/>
              <a:t>/</a:t>
            </a:r>
            <a:r>
              <a:rPr lang="ru-RU" dirty="0" smtClean="0"/>
              <a:t> группы</a:t>
            </a:r>
            <a:r>
              <a:rPr lang="en-GB" dirty="0" smtClean="0"/>
              <a:t>.</a:t>
            </a:r>
            <a:endParaRPr lang="en-US" dirty="0" smtClean="0"/>
          </a:p>
          <a:p>
            <a:r>
              <a:rPr lang="ru-RU" dirty="0" smtClean="0"/>
              <a:t>Три персоны охватывают все целевые аудитории некоммерческой организации</a:t>
            </a:r>
            <a:r>
              <a:rPr lang="en-GB" dirty="0" smtClean="0"/>
              <a:t>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smtClean="0"/>
              <a:t>Вебинар 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smtClean="0"/>
              <a:t>Целевая аудитория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8513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5316179" cy="561693"/>
          </a:xfrm>
        </p:spPr>
        <p:txBody>
          <a:bodyPr>
            <a:noAutofit/>
          </a:bodyPr>
          <a:lstStyle/>
          <a:p>
            <a:r>
              <a:rPr lang="ru-RU" sz="2800" dirty="0" smtClean="0"/>
              <a:t>Чек-лист по созданию персоны целевой аудитории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1" y="2419349"/>
            <a:ext cx="5382854" cy="3676651"/>
          </a:xfrm>
        </p:spPr>
        <p:txBody>
          <a:bodyPr>
            <a:noAutofit/>
          </a:bodyPr>
          <a:lstStyle/>
          <a:p>
            <a:r>
              <a:rPr lang="ru-RU" dirty="0" smtClean="0"/>
              <a:t>Ключевые параметры</a:t>
            </a:r>
            <a:r>
              <a:rPr lang="en-US" dirty="0" smtClean="0"/>
              <a:t>: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/>
              <a:t>Общие сведения </a:t>
            </a:r>
            <a:r>
              <a:rPr lang="en-US" dirty="0" smtClean="0"/>
              <a:t>(</a:t>
            </a:r>
            <a:r>
              <a:rPr lang="ru-RU" dirty="0" smtClean="0"/>
              <a:t>работа, образование, семья</a:t>
            </a:r>
            <a:r>
              <a:rPr lang="en-US" dirty="0" smtClean="0"/>
              <a:t>)</a:t>
            </a:r>
            <a:r>
              <a:rPr lang="en-GB" dirty="0" smtClean="0"/>
              <a:t>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/>
              <a:t>Демографические данные </a:t>
            </a:r>
            <a:r>
              <a:rPr lang="en-US" dirty="0" smtClean="0"/>
              <a:t>(</a:t>
            </a:r>
            <a:r>
              <a:rPr lang="ru-RU" dirty="0" smtClean="0"/>
              <a:t>возраст, уровень доходов, пол, место проживания, язык(и), национальность</a:t>
            </a:r>
            <a:r>
              <a:rPr lang="en-US" dirty="0" smtClean="0"/>
              <a:t>)</a:t>
            </a:r>
            <a:r>
              <a:rPr lang="en-GB" dirty="0" smtClean="0"/>
              <a:t>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/>
              <a:t>Идентификационная информация (интересы, тип сторонника</a:t>
            </a:r>
            <a:r>
              <a:rPr lang="en-US" dirty="0" smtClean="0"/>
              <a:t>, </a:t>
            </a:r>
            <a:r>
              <a:rPr lang="ru-RU" dirty="0" smtClean="0"/>
              <a:t>коммуникация</a:t>
            </a:r>
            <a:r>
              <a:rPr lang="en-US" dirty="0" smtClean="0"/>
              <a:t>)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/>
              <a:t>Цели </a:t>
            </a:r>
            <a:r>
              <a:rPr lang="en-US" dirty="0" smtClean="0"/>
              <a:t>(</a:t>
            </a:r>
            <a:r>
              <a:rPr lang="ru-RU" dirty="0" smtClean="0"/>
              <a:t>персоны и ваши</a:t>
            </a:r>
            <a:r>
              <a:rPr lang="en-US" dirty="0" smtClean="0"/>
              <a:t>)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/>
              <a:t>Задачи </a:t>
            </a:r>
            <a:r>
              <a:rPr lang="en-US" dirty="0" smtClean="0"/>
              <a:t>(</a:t>
            </a:r>
            <a:r>
              <a:rPr lang="ru-RU" dirty="0" smtClean="0"/>
              <a:t>в отношении целей и не только</a:t>
            </a:r>
            <a:r>
              <a:rPr lang="en-US" dirty="0" smtClean="0"/>
              <a:t>)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/>
              <a:t>Как вы можете помочь 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/>
              <a:t>Типичные причины, почему не поддерживает</a:t>
            </a:r>
            <a:r>
              <a:rPr lang="ru-RU" dirty="0" smtClean="0"/>
              <a:t> 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/>
              <a:t>«Презентация для лифта» </a:t>
            </a:r>
            <a:r>
              <a:rPr lang="en-US" dirty="0" smtClean="0"/>
              <a:t>(</a:t>
            </a:r>
            <a:r>
              <a:rPr lang="ru-RU" dirty="0" smtClean="0"/>
              <a:t>маркетинговое обращение для убеждения</a:t>
            </a:r>
            <a:r>
              <a:rPr lang="en-US" dirty="0" smtClean="0"/>
              <a:t>)</a:t>
            </a:r>
          </a:p>
          <a:p>
            <a:r>
              <a:rPr lang="ru-RU" dirty="0" smtClean="0"/>
              <a:t>Источник</a:t>
            </a:r>
            <a:r>
              <a:rPr lang="en-GB" dirty="0" smtClean="0"/>
              <a:t>: </a:t>
            </a:r>
            <a:r>
              <a:rPr lang="en-GB" dirty="0" smtClean="0">
                <a:hlinkClick r:id="rId3"/>
              </a:rPr>
              <a:t>https://wiredimpact.com/</a:t>
            </a:r>
            <a:endParaRPr lang="en-GB" dirty="0" smtClean="0"/>
          </a:p>
        </p:txBody>
      </p:sp>
      <p:sp>
        <p:nvSpPr>
          <p:cNvPr id="14" name="Текст 13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smtClean="0"/>
              <a:t>Вебинар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smtClean="0"/>
              <a:t>Целевая аудитория 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31EF63-88C8-49D4-9245-B81213CD69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9977" y="0"/>
            <a:ext cx="4974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85134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B05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2763</TotalTime>
  <Words>1859</Words>
  <Application>Microsoft Office PowerPoint</Application>
  <PresentationFormat>Произвольный</PresentationFormat>
  <Paragraphs>217</Paragraphs>
  <Slides>19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Целевая аудитория </vt:lpstr>
      <vt:lpstr>Почему мы (гражданское общество) должны быть внимательными?</vt:lpstr>
      <vt:lpstr>С кем вы конкурируете?</vt:lpstr>
      <vt:lpstr>Думайте как бизнес</vt:lpstr>
      <vt:lpstr>Группа поддержки</vt:lpstr>
      <vt:lpstr>Целевая аудитория: упрощенная версия </vt:lpstr>
      <vt:lpstr>Слайд 7</vt:lpstr>
      <vt:lpstr>Что такое персона целевой аудитории?</vt:lpstr>
      <vt:lpstr>Чек-лист по созданию персоны целевой аудитории</vt:lpstr>
      <vt:lpstr>Персона целевой аудитории: пример </vt:lpstr>
      <vt:lpstr>Слайд 11</vt:lpstr>
      <vt:lpstr>Два типа выгоды </vt:lpstr>
      <vt:lpstr>Что такое архетипы?</vt:lpstr>
      <vt:lpstr>Колесо архетипов </vt:lpstr>
      <vt:lpstr>Бренды и архетипы </vt:lpstr>
      <vt:lpstr>Что вам нужно с этим делать?</vt:lpstr>
      <vt:lpstr>Домашнее задание </vt:lpstr>
      <vt:lpstr>Персона вашей целевой аудитории  </vt:lpstr>
      <vt:lpstr>Спасибо за внимание и до скорой встречи!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 Polivka</dc:creator>
  <cp:lastModifiedBy>IrenWell</cp:lastModifiedBy>
  <cp:revision>233</cp:revision>
  <dcterms:created xsi:type="dcterms:W3CDTF">2019-02-18T10:33:07Z</dcterms:created>
  <dcterms:modified xsi:type="dcterms:W3CDTF">2019-04-15T15:26:39Z</dcterms:modified>
</cp:coreProperties>
</file>