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264" r:id="rId4"/>
    <p:sldId id="261" r:id="rId5"/>
    <p:sldId id="268" r:id="rId6"/>
    <p:sldId id="274" r:id="rId7"/>
    <p:sldId id="282" r:id="rId8"/>
    <p:sldId id="285" r:id="rId9"/>
    <p:sldId id="283" r:id="rId10"/>
    <p:sldId id="284" r:id="rId11"/>
    <p:sldId id="259" r:id="rId12"/>
    <p:sldId id="286" r:id="rId13"/>
    <p:sldId id="258" r:id="rId14"/>
    <p:sldId id="278" r:id="rId15"/>
    <p:sldId id="277" r:id="rId16"/>
    <p:sldId id="275" r:id="rId17"/>
    <p:sldId id="287" r:id="rId18"/>
    <p:sldId id="288" r:id="rId19"/>
    <p:sldId id="279" r:id="rId20"/>
    <p:sldId id="280" r:id="rId21"/>
    <p:sldId id="272" r:id="rId22"/>
    <p:sldId id="290" r:id="rId23"/>
    <p:sldId id="294" r:id="rId24"/>
    <p:sldId id="295" r:id="rId25"/>
    <p:sldId id="293" r:id="rId26"/>
    <p:sldId id="296" r:id="rId27"/>
    <p:sldId id="297" r:id="rId28"/>
    <p:sldId id="298" r:id="rId29"/>
    <p:sldId id="299" r:id="rId30"/>
    <p:sldId id="265" r:id="rId31"/>
    <p:sldId id="266"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12AA"/>
    <a:srgbClr val="F4AF3D"/>
    <a:srgbClr val="F3AE49"/>
    <a:srgbClr val="A24AB1"/>
    <a:srgbClr val="9F2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57" autoAdjust="0"/>
    <p:restoredTop sz="94663" autoAdjust="0"/>
  </p:normalViewPr>
  <p:slideViewPr>
    <p:cSldViewPr snapToGrid="0">
      <p:cViewPr varScale="1">
        <p:scale>
          <a:sx n="97" d="100"/>
          <a:sy n="97" d="100"/>
        </p:scale>
        <p:origin x="224"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4" d="100"/>
          <a:sy n="84" d="100"/>
        </p:scale>
        <p:origin x="276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nak\Downloads\Total%20TV%20Trends_0800-0000_2016-2019_Age%20Groups%20(1).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sers\annak\Downloads\Total%20TV%20Trends_Prime%20Time%201800-0000_2016-2019_Age%20Groups%20(1).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Hours: 08:00 - 00:00</a:t>
            </a:r>
          </a:p>
        </c:rich>
      </c:tx>
      <c:layout>
        <c:manualLayout>
          <c:xMode val="edge"/>
          <c:yMode val="edge"/>
          <c:x val="9.3230185747714481E-2"/>
          <c:y val="3.1811204757954306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'18+'!$A$27</c:f>
              <c:strCache>
                <c:ptCount val="1"/>
                <c:pt idx="0">
                  <c:v>15-24/242'930</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'18+'!$B$26:$E$26</c:f>
              <c:strCache>
                <c:ptCount val="4"/>
                <c:pt idx="0">
                  <c:v>2016</c:v>
                </c:pt>
                <c:pt idx="1">
                  <c:v>2017</c:v>
                </c:pt>
                <c:pt idx="2">
                  <c:v>2018</c:v>
                </c:pt>
                <c:pt idx="3">
                  <c:v>2019</c:v>
                </c:pt>
              </c:strCache>
            </c:strRef>
          </c:cat>
          <c:val>
            <c:numRef>
              <c:f>'18+'!$B$27:$E$27</c:f>
              <c:numCache>
                <c:formatCode>#,##0.00%</c:formatCode>
                <c:ptCount val="4"/>
                <c:pt idx="0">
                  <c:v>0.14440000000000003</c:v>
                </c:pt>
                <c:pt idx="1">
                  <c:v>0.14440000000000003</c:v>
                </c:pt>
                <c:pt idx="2">
                  <c:v>0.14590000000000003</c:v>
                </c:pt>
                <c:pt idx="3">
                  <c:v>0.16160000000000002</c:v>
                </c:pt>
              </c:numCache>
            </c:numRef>
          </c:val>
          <c:smooth val="0"/>
          <c:extLst>
            <c:ext xmlns:c16="http://schemas.microsoft.com/office/drawing/2014/chart" uri="{C3380CC4-5D6E-409C-BE32-E72D297353CC}">
              <c16:uniqueId val="{00000000-B817-CC40-B9A9-9FF8C9F51C17}"/>
            </c:ext>
          </c:extLst>
        </c:ser>
        <c:ser>
          <c:idx val="1"/>
          <c:order val="1"/>
          <c:tx>
            <c:strRef>
              <c:f>'18+'!$A$28</c:f>
              <c:strCache>
                <c:ptCount val="1"/>
                <c:pt idx="0">
                  <c:v>25-34/253'229</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'18+'!$B$26:$E$26</c:f>
              <c:strCache>
                <c:ptCount val="4"/>
                <c:pt idx="0">
                  <c:v>2016</c:v>
                </c:pt>
                <c:pt idx="1">
                  <c:v>2017</c:v>
                </c:pt>
                <c:pt idx="2">
                  <c:v>2018</c:v>
                </c:pt>
                <c:pt idx="3">
                  <c:v>2019</c:v>
                </c:pt>
              </c:strCache>
            </c:strRef>
          </c:cat>
          <c:val>
            <c:numRef>
              <c:f>'18+'!$B$28:$E$28</c:f>
              <c:numCache>
                <c:formatCode>#,##0.00%</c:formatCode>
                <c:ptCount val="4"/>
                <c:pt idx="0">
                  <c:v>0.19120000000000004</c:v>
                </c:pt>
                <c:pt idx="1">
                  <c:v>0.17390000000000003</c:v>
                </c:pt>
                <c:pt idx="2">
                  <c:v>0.1749</c:v>
                </c:pt>
                <c:pt idx="3">
                  <c:v>0.19900000000000004</c:v>
                </c:pt>
              </c:numCache>
            </c:numRef>
          </c:val>
          <c:smooth val="0"/>
          <c:extLst>
            <c:ext xmlns:c16="http://schemas.microsoft.com/office/drawing/2014/chart" uri="{C3380CC4-5D6E-409C-BE32-E72D297353CC}">
              <c16:uniqueId val="{00000001-B817-CC40-B9A9-9FF8C9F51C17}"/>
            </c:ext>
          </c:extLst>
        </c:ser>
        <c:ser>
          <c:idx val="2"/>
          <c:order val="2"/>
          <c:tx>
            <c:strRef>
              <c:f>'18+'!$A$29</c:f>
              <c:strCache>
                <c:ptCount val="1"/>
                <c:pt idx="0">
                  <c:v>35-44/237'224</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'18+'!$B$26:$E$26</c:f>
              <c:strCache>
                <c:ptCount val="4"/>
                <c:pt idx="0">
                  <c:v>2016</c:v>
                </c:pt>
                <c:pt idx="1">
                  <c:v>2017</c:v>
                </c:pt>
                <c:pt idx="2">
                  <c:v>2018</c:v>
                </c:pt>
                <c:pt idx="3">
                  <c:v>2019</c:v>
                </c:pt>
              </c:strCache>
            </c:strRef>
          </c:cat>
          <c:val>
            <c:numRef>
              <c:f>'18+'!$B$29:$E$29</c:f>
              <c:numCache>
                <c:formatCode>#,##0.00%</c:formatCode>
                <c:ptCount val="4"/>
                <c:pt idx="0">
                  <c:v>0.22750000000000004</c:v>
                </c:pt>
                <c:pt idx="1">
                  <c:v>0.20660000000000001</c:v>
                </c:pt>
                <c:pt idx="2">
                  <c:v>0.2331</c:v>
                </c:pt>
                <c:pt idx="3">
                  <c:v>0.25929999999999997</c:v>
                </c:pt>
              </c:numCache>
            </c:numRef>
          </c:val>
          <c:smooth val="0"/>
          <c:extLst>
            <c:ext xmlns:c16="http://schemas.microsoft.com/office/drawing/2014/chart" uri="{C3380CC4-5D6E-409C-BE32-E72D297353CC}">
              <c16:uniqueId val="{00000002-B817-CC40-B9A9-9FF8C9F51C17}"/>
            </c:ext>
          </c:extLst>
        </c:ser>
        <c:ser>
          <c:idx val="3"/>
          <c:order val="3"/>
          <c:tx>
            <c:strRef>
              <c:f>'18+'!$A$30</c:f>
              <c:strCache>
                <c:ptCount val="1"/>
                <c:pt idx="0">
                  <c:v>45-55/213'902</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'18+'!$B$26:$E$26</c:f>
              <c:strCache>
                <c:ptCount val="4"/>
                <c:pt idx="0">
                  <c:v>2016</c:v>
                </c:pt>
                <c:pt idx="1">
                  <c:v>2017</c:v>
                </c:pt>
                <c:pt idx="2">
                  <c:v>2018</c:v>
                </c:pt>
                <c:pt idx="3">
                  <c:v>2019</c:v>
                </c:pt>
              </c:strCache>
            </c:strRef>
          </c:cat>
          <c:val>
            <c:numRef>
              <c:f>'18+'!$B$30:$E$30</c:f>
              <c:numCache>
                <c:formatCode>#,##0.00%</c:formatCode>
                <c:ptCount val="4"/>
                <c:pt idx="0">
                  <c:v>0.27700000000000002</c:v>
                </c:pt>
                <c:pt idx="1">
                  <c:v>0.2666</c:v>
                </c:pt>
                <c:pt idx="2">
                  <c:v>0.27460000000000001</c:v>
                </c:pt>
                <c:pt idx="3">
                  <c:v>0.31200000000000006</c:v>
                </c:pt>
              </c:numCache>
            </c:numRef>
          </c:val>
          <c:smooth val="0"/>
          <c:extLst>
            <c:ext xmlns:c16="http://schemas.microsoft.com/office/drawing/2014/chart" uri="{C3380CC4-5D6E-409C-BE32-E72D297353CC}">
              <c16:uniqueId val="{00000003-B817-CC40-B9A9-9FF8C9F51C17}"/>
            </c:ext>
          </c:extLst>
        </c:ser>
        <c:ser>
          <c:idx val="4"/>
          <c:order val="4"/>
          <c:tx>
            <c:strRef>
              <c:f>'18+'!$A$31</c:f>
              <c:strCache>
                <c:ptCount val="1"/>
                <c:pt idx="0">
                  <c:v>55-64/172'201</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'18+'!$B$26:$E$26</c:f>
              <c:strCache>
                <c:ptCount val="4"/>
                <c:pt idx="0">
                  <c:v>2016</c:v>
                </c:pt>
                <c:pt idx="1">
                  <c:v>2017</c:v>
                </c:pt>
                <c:pt idx="2">
                  <c:v>2018</c:v>
                </c:pt>
                <c:pt idx="3">
                  <c:v>2019</c:v>
                </c:pt>
              </c:strCache>
            </c:strRef>
          </c:cat>
          <c:val>
            <c:numRef>
              <c:f>'18+'!$B$31:$E$31</c:f>
              <c:numCache>
                <c:formatCode>#,##0.00%</c:formatCode>
                <c:ptCount val="4"/>
                <c:pt idx="0">
                  <c:v>0.32680000000000003</c:v>
                </c:pt>
                <c:pt idx="1">
                  <c:v>0.30540000000000006</c:v>
                </c:pt>
                <c:pt idx="2">
                  <c:v>0.32450000000000007</c:v>
                </c:pt>
                <c:pt idx="3">
                  <c:v>0.35830000000000006</c:v>
                </c:pt>
              </c:numCache>
            </c:numRef>
          </c:val>
          <c:smooth val="0"/>
          <c:extLst>
            <c:ext xmlns:c16="http://schemas.microsoft.com/office/drawing/2014/chart" uri="{C3380CC4-5D6E-409C-BE32-E72D297353CC}">
              <c16:uniqueId val="{00000004-B817-CC40-B9A9-9FF8C9F51C17}"/>
            </c:ext>
          </c:extLst>
        </c:ser>
        <c:ser>
          <c:idx val="5"/>
          <c:order val="5"/>
          <c:tx>
            <c:strRef>
              <c:f>'18+'!$A$32</c:f>
              <c:strCache>
                <c:ptCount val="1"/>
                <c:pt idx="0">
                  <c:v>65+/182'631</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'18+'!$B$26:$E$26</c:f>
              <c:strCache>
                <c:ptCount val="4"/>
                <c:pt idx="0">
                  <c:v>2016</c:v>
                </c:pt>
                <c:pt idx="1">
                  <c:v>2017</c:v>
                </c:pt>
                <c:pt idx="2">
                  <c:v>2018</c:v>
                </c:pt>
                <c:pt idx="3">
                  <c:v>2019</c:v>
                </c:pt>
              </c:strCache>
            </c:strRef>
          </c:cat>
          <c:val>
            <c:numRef>
              <c:f>'18+'!$B$32:$E$32</c:f>
              <c:numCache>
                <c:formatCode>#,##0.00%</c:formatCode>
                <c:ptCount val="4"/>
                <c:pt idx="0">
                  <c:v>0.40340000000000009</c:v>
                </c:pt>
                <c:pt idx="1">
                  <c:v>0.41470000000000001</c:v>
                </c:pt>
                <c:pt idx="2">
                  <c:v>0.4346000000000001</c:v>
                </c:pt>
                <c:pt idx="3">
                  <c:v>0.46240000000000009</c:v>
                </c:pt>
              </c:numCache>
            </c:numRef>
          </c:val>
          <c:smooth val="0"/>
          <c:extLst>
            <c:ext xmlns:c16="http://schemas.microsoft.com/office/drawing/2014/chart" uri="{C3380CC4-5D6E-409C-BE32-E72D297353CC}">
              <c16:uniqueId val="{00000005-B817-CC40-B9A9-9FF8C9F51C17}"/>
            </c:ext>
          </c:extLst>
        </c:ser>
        <c:dLbls>
          <c:dLblPos val="ctr"/>
          <c:showLegendKey val="0"/>
          <c:showVal val="1"/>
          <c:showCatName val="0"/>
          <c:showSerName val="0"/>
          <c:showPercent val="0"/>
          <c:showBubbleSize val="0"/>
        </c:dLbls>
        <c:smooth val="0"/>
        <c:axId val="126330368"/>
        <c:axId val="126331904"/>
      </c:lineChart>
      <c:catAx>
        <c:axId val="126330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331904"/>
        <c:crosses val="autoZero"/>
        <c:auto val="1"/>
        <c:lblAlgn val="ctr"/>
        <c:lblOffset val="100"/>
        <c:noMultiLvlLbl val="0"/>
      </c:catAx>
      <c:valAx>
        <c:axId val="126331904"/>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2633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Sheet1!$A$2:$A$10</c:f>
              <c:strCache>
                <c:ptCount val="9"/>
                <c:pt idx="0">
                  <c:v>Social Network usage</c:v>
                </c:pt>
                <c:pt idx="1">
                  <c:v>Reading news online</c:v>
                </c:pt>
                <c:pt idx="2">
                  <c:v>Send/receive e-mail</c:v>
                </c:pt>
                <c:pt idx="3">
                  <c:v>Audio/Video communication</c:v>
                </c:pt>
                <c:pt idx="4">
                  <c:v>Search for health related info</c:v>
                </c:pt>
                <c:pt idx="5">
                  <c:v>Search for product and service related info</c:v>
                </c:pt>
                <c:pt idx="6">
                  <c:v>Job search or application</c:v>
                </c:pt>
                <c:pt idx="7">
                  <c:v>Internet banking</c:v>
                </c:pt>
                <c:pt idx="8">
                  <c:v>Software download (except games)</c:v>
                </c:pt>
              </c:strCache>
            </c:strRef>
          </c:cat>
          <c:val>
            <c:numRef>
              <c:f>Sheet1!$B$2:$B$10</c:f>
            </c:numRef>
          </c:val>
          <c:extLst>
            <c:ext xmlns:c16="http://schemas.microsoft.com/office/drawing/2014/chart" uri="{C3380CC4-5D6E-409C-BE32-E72D297353CC}">
              <c16:uniqueId val="{00000000-C927-AF41-9BB5-7908EBC60958}"/>
            </c:ext>
          </c:extLst>
        </c:ser>
        <c:ser>
          <c:idx val="1"/>
          <c:order val="1"/>
          <c:tx>
            <c:strRef>
              <c:f>Sheet1!$C$1</c:f>
              <c:strCache>
                <c:ptCount val="1"/>
                <c:pt idx="0">
                  <c:v>Men</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Sheet1!$A$2:$A$10</c:f>
              <c:strCache>
                <c:ptCount val="9"/>
                <c:pt idx="0">
                  <c:v>Social Network usage</c:v>
                </c:pt>
                <c:pt idx="1">
                  <c:v>Reading news online</c:v>
                </c:pt>
                <c:pt idx="2">
                  <c:v>Send/receive e-mail</c:v>
                </c:pt>
                <c:pt idx="3">
                  <c:v>Audio/Video communication</c:v>
                </c:pt>
                <c:pt idx="4">
                  <c:v>Search for health related info</c:v>
                </c:pt>
                <c:pt idx="5">
                  <c:v>Search for product and service related info</c:v>
                </c:pt>
                <c:pt idx="6">
                  <c:v>Job search or application</c:v>
                </c:pt>
                <c:pt idx="7">
                  <c:v>Internet banking</c:v>
                </c:pt>
                <c:pt idx="8">
                  <c:v>Software download (except games)</c:v>
                </c:pt>
              </c:strCache>
            </c:strRef>
          </c:cat>
          <c:val>
            <c:numRef>
              <c:f>Sheet1!$C$2:$C$10</c:f>
            </c:numRef>
          </c:val>
          <c:extLst>
            <c:ext xmlns:c16="http://schemas.microsoft.com/office/drawing/2014/chart" uri="{C3380CC4-5D6E-409C-BE32-E72D297353CC}">
              <c16:uniqueId val="{00000001-C927-AF41-9BB5-7908EBC60958}"/>
            </c:ext>
          </c:extLst>
        </c:ser>
        <c:ser>
          <c:idx val="2"/>
          <c:order val="2"/>
          <c:tx>
            <c:strRef>
              <c:f>Sheet1!$D$1</c:f>
              <c:strCache>
                <c:ptCount val="1"/>
                <c:pt idx="0">
                  <c:v>Women</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Sheet1!$A$2:$A$10</c:f>
              <c:strCache>
                <c:ptCount val="9"/>
                <c:pt idx="0">
                  <c:v>Social Network usage</c:v>
                </c:pt>
                <c:pt idx="1">
                  <c:v>Reading news online</c:v>
                </c:pt>
                <c:pt idx="2">
                  <c:v>Send/receive e-mail</c:v>
                </c:pt>
                <c:pt idx="3">
                  <c:v>Audio/Video communication</c:v>
                </c:pt>
                <c:pt idx="4">
                  <c:v>Search for health related info</c:v>
                </c:pt>
                <c:pt idx="5">
                  <c:v>Search for product and service related info</c:v>
                </c:pt>
                <c:pt idx="6">
                  <c:v>Job search or application</c:v>
                </c:pt>
                <c:pt idx="7">
                  <c:v>Internet banking</c:v>
                </c:pt>
                <c:pt idx="8">
                  <c:v>Software download (except games)</c:v>
                </c:pt>
              </c:strCache>
            </c:strRef>
          </c:cat>
          <c:val>
            <c:numRef>
              <c:f>Sheet1!$D$2:$D$10</c:f>
            </c:numRef>
          </c:val>
          <c:extLst>
            <c:ext xmlns:c16="http://schemas.microsoft.com/office/drawing/2014/chart" uri="{C3380CC4-5D6E-409C-BE32-E72D297353CC}">
              <c16:uniqueId val="{00000002-C927-AF41-9BB5-7908EBC60958}"/>
            </c:ext>
          </c:extLst>
        </c:ser>
        <c:ser>
          <c:idx val="5"/>
          <c:order val="3"/>
          <c:tx>
            <c:strRef>
              <c:f>Sheet1!$G$1</c:f>
              <c:strCache>
                <c:ptCount val="1"/>
                <c:pt idx="0">
                  <c:v>15-29</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Sheet1!$A$2:$A$10</c:f>
              <c:strCache>
                <c:ptCount val="9"/>
                <c:pt idx="0">
                  <c:v>Social Network usage</c:v>
                </c:pt>
                <c:pt idx="1">
                  <c:v>Reading news online</c:v>
                </c:pt>
                <c:pt idx="2">
                  <c:v>Send/receive e-mail</c:v>
                </c:pt>
                <c:pt idx="3">
                  <c:v>Audio/Video communication</c:v>
                </c:pt>
                <c:pt idx="4">
                  <c:v>Search for health related info</c:v>
                </c:pt>
                <c:pt idx="5">
                  <c:v>Search for product and service related info</c:v>
                </c:pt>
                <c:pt idx="6">
                  <c:v>Job search or application</c:v>
                </c:pt>
                <c:pt idx="7">
                  <c:v>Internet banking</c:v>
                </c:pt>
                <c:pt idx="8">
                  <c:v>Software download (except games)</c:v>
                </c:pt>
              </c:strCache>
            </c:strRef>
          </c:cat>
          <c:val>
            <c:numRef>
              <c:f>Sheet1!$G$2:$G$10</c:f>
              <c:numCache>
                <c:formatCode>General</c:formatCode>
                <c:ptCount val="9"/>
                <c:pt idx="0">
                  <c:v>95.7</c:v>
                </c:pt>
                <c:pt idx="1">
                  <c:v>54</c:v>
                </c:pt>
                <c:pt idx="2">
                  <c:v>63.5</c:v>
                </c:pt>
                <c:pt idx="3">
                  <c:v>82.4</c:v>
                </c:pt>
                <c:pt idx="4">
                  <c:v>44.9</c:v>
                </c:pt>
                <c:pt idx="5">
                  <c:v>36.6</c:v>
                </c:pt>
                <c:pt idx="6">
                  <c:v>29.9</c:v>
                </c:pt>
                <c:pt idx="7">
                  <c:v>30.4</c:v>
                </c:pt>
                <c:pt idx="8">
                  <c:v>20.3</c:v>
                </c:pt>
              </c:numCache>
            </c:numRef>
          </c:val>
          <c:extLst>
            <c:ext xmlns:c16="http://schemas.microsoft.com/office/drawing/2014/chart" uri="{C3380CC4-5D6E-409C-BE32-E72D297353CC}">
              <c16:uniqueId val="{00000003-C927-AF41-9BB5-7908EBC60958}"/>
            </c:ext>
          </c:extLst>
        </c:ser>
        <c:ser>
          <c:idx val="6"/>
          <c:order val="4"/>
          <c:tx>
            <c:strRef>
              <c:f>Sheet1!$H$1</c:f>
              <c:strCache>
                <c:ptCount val="1"/>
                <c:pt idx="0">
                  <c:v>30-59</c:v>
                </c:pt>
              </c:strCache>
            </c:strRef>
          </c:tx>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Sheet1!$A$2:$A$10</c:f>
              <c:strCache>
                <c:ptCount val="9"/>
                <c:pt idx="0">
                  <c:v>Social Network usage</c:v>
                </c:pt>
                <c:pt idx="1">
                  <c:v>Reading news online</c:v>
                </c:pt>
                <c:pt idx="2">
                  <c:v>Send/receive e-mail</c:v>
                </c:pt>
                <c:pt idx="3">
                  <c:v>Audio/Video communication</c:v>
                </c:pt>
                <c:pt idx="4">
                  <c:v>Search for health related info</c:v>
                </c:pt>
                <c:pt idx="5">
                  <c:v>Search for product and service related info</c:v>
                </c:pt>
                <c:pt idx="6">
                  <c:v>Job search or application</c:v>
                </c:pt>
                <c:pt idx="7">
                  <c:v>Internet banking</c:v>
                </c:pt>
                <c:pt idx="8">
                  <c:v>Software download (except games)</c:v>
                </c:pt>
              </c:strCache>
            </c:strRef>
          </c:cat>
          <c:val>
            <c:numRef>
              <c:f>Sheet1!$H$2:$H$10</c:f>
              <c:numCache>
                <c:formatCode>General</c:formatCode>
                <c:ptCount val="9"/>
                <c:pt idx="0">
                  <c:v>92.4</c:v>
                </c:pt>
                <c:pt idx="1">
                  <c:v>52.3</c:v>
                </c:pt>
                <c:pt idx="2">
                  <c:v>49.4</c:v>
                </c:pt>
                <c:pt idx="3">
                  <c:v>73.7</c:v>
                </c:pt>
                <c:pt idx="4">
                  <c:v>54</c:v>
                </c:pt>
                <c:pt idx="5">
                  <c:v>30.6</c:v>
                </c:pt>
                <c:pt idx="6">
                  <c:v>16.8</c:v>
                </c:pt>
                <c:pt idx="7">
                  <c:v>27.1</c:v>
                </c:pt>
                <c:pt idx="8">
                  <c:v>7.7</c:v>
                </c:pt>
              </c:numCache>
            </c:numRef>
          </c:val>
          <c:extLst>
            <c:ext xmlns:c16="http://schemas.microsoft.com/office/drawing/2014/chart" uri="{C3380CC4-5D6E-409C-BE32-E72D297353CC}">
              <c16:uniqueId val="{00000004-C927-AF41-9BB5-7908EBC60958}"/>
            </c:ext>
          </c:extLst>
        </c:ser>
        <c:ser>
          <c:idx val="7"/>
          <c:order val="5"/>
          <c:tx>
            <c:strRef>
              <c:f>Sheet1!$I$1</c:f>
              <c:strCache>
                <c:ptCount val="1"/>
                <c:pt idx="0">
                  <c:v>60+</c:v>
                </c:pt>
              </c:strCache>
            </c:strRef>
          </c:tx>
          <c:spPr>
            <a:solidFill>
              <a:schemeClr val="accent2">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Sheet1!$A$2:$A$10</c:f>
              <c:strCache>
                <c:ptCount val="9"/>
                <c:pt idx="0">
                  <c:v>Social Network usage</c:v>
                </c:pt>
                <c:pt idx="1">
                  <c:v>Reading news online</c:v>
                </c:pt>
                <c:pt idx="2">
                  <c:v>Send/receive e-mail</c:v>
                </c:pt>
                <c:pt idx="3">
                  <c:v>Audio/Video communication</c:v>
                </c:pt>
                <c:pt idx="4">
                  <c:v>Search for health related info</c:v>
                </c:pt>
                <c:pt idx="5">
                  <c:v>Search for product and service related info</c:v>
                </c:pt>
                <c:pt idx="6">
                  <c:v>Job search or application</c:v>
                </c:pt>
                <c:pt idx="7">
                  <c:v>Internet banking</c:v>
                </c:pt>
                <c:pt idx="8">
                  <c:v>Software download (except games)</c:v>
                </c:pt>
              </c:strCache>
            </c:strRef>
          </c:cat>
          <c:val>
            <c:numRef>
              <c:f>Sheet1!$I$2:$I$10</c:f>
              <c:numCache>
                <c:formatCode>General</c:formatCode>
                <c:ptCount val="9"/>
                <c:pt idx="0">
                  <c:v>82.1</c:v>
                </c:pt>
                <c:pt idx="1">
                  <c:v>48.8</c:v>
                </c:pt>
                <c:pt idx="2">
                  <c:v>29.3</c:v>
                </c:pt>
                <c:pt idx="3">
                  <c:v>70.400000000000006</c:v>
                </c:pt>
                <c:pt idx="4">
                  <c:v>59.4</c:v>
                </c:pt>
                <c:pt idx="5">
                  <c:v>14.1</c:v>
                </c:pt>
                <c:pt idx="6">
                  <c:v>6.7</c:v>
                </c:pt>
                <c:pt idx="7">
                  <c:v>7.8</c:v>
                </c:pt>
                <c:pt idx="8">
                  <c:v>2</c:v>
                </c:pt>
              </c:numCache>
            </c:numRef>
          </c:val>
          <c:extLst>
            <c:ext xmlns:c16="http://schemas.microsoft.com/office/drawing/2014/chart" uri="{C3380CC4-5D6E-409C-BE32-E72D297353CC}">
              <c16:uniqueId val="{00000005-C927-AF41-9BB5-7908EBC60958}"/>
            </c:ext>
          </c:extLst>
        </c:ser>
        <c:dLbls>
          <c:showLegendKey val="0"/>
          <c:showVal val="1"/>
          <c:showCatName val="0"/>
          <c:showSerName val="0"/>
          <c:showPercent val="0"/>
          <c:showBubbleSize val="0"/>
        </c:dLbls>
        <c:gapWidth val="65"/>
        <c:axId val="127505536"/>
        <c:axId val="127507072"/>
      </c:barChart>
      <c:catAx>
        <c:axId val="1275055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27507072"/>
        <c:crosses val="autoZero"/>
        <c:auto val="1"/>
        <c:lblAlgn val="ctr"/>
        <c:lblOffset val="100"/>
        <c:noMultiLvlLbl val="0"/>
      </c:catAx>
      <c:valAx>
        <c:axId val="12750707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27505536"/>
        <c:crosses val="autoZero"/>
        <c:crossBetween val="between"/>
      </c:valAx>
      <c:spPr>
        <a:noFill/>
        <a:ln>
          <a:noFill/>
        </a:ln>
        <a:effectLst/>
      </c:spPr>
    </c:plotArea>
    <c:legend>
      <c:legendPos val="b"/>
      <c:layout>
        <c:manualLayout>
          <c:xMode val="edge"/>
          <c:yMode val="edge"/>
          <c:x val="0.24197025371828518"/>
          <c:y val="0.92645558249954774"/>
          <c:w val="0.21383727034120736"/>
          <c:h val="7.1471360197622374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blipFill dpi="0" rotWithShape="1">
      <a:blip xmlns:r="http://schemas.openxmlformats.org/officeDocument/2006/relationships" r:embed="rId3">
        <a:alphaModFix amt="28000"/>
      </a:blip>
      <a:srcRect/>
      <a:tile tx="0" ty="0" sx="100000" sy="100000" flip="none" algn="tl"/>
    </a:blip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Primetime: 18:00 – 00:00</a:t>
            </a:r>
          </a:p>
        </c:rich>
      </c:tx>
      <c:layout>
        <c:manualLayout>
          <c:xMode val="edge"/>
          <c:yMode val="edge"/>
          <c:x val="0.10841212967072804"/>
          <c:y val="3.8079475162887205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'15-24'!$A$24</c:f>
              <c:strCache>
                <c:ptCount val="1"/>
                <c:pt idx="0">
                  <c:v>15-24</c:v>
                </c:pt>
              </c:strCache>
            </c:strRef>
          </c:tx>
          <c:spPr>
            <a:ln w="317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'15-24'!$B$23:$E$23</c:f>
              <c:strCache>
                <c:ptCount val="4"/>
                <c:pt idx="0">
                  <c:v>2016</c:v>
                </c:pt>
                <c:pt idx="1">
                  <c:v>2017</c:v>
                </c:pt>
                <c:pt idx="2">
                  <c:v>2018</c:v>
                </c:pt>
                <c:pt idx="3">
                  <c:v>2019</c:v>
                </c:pt>
              </c:strCache>
            </c:strRef>
          </c:cat>
          <c:val>
            <c:numRef>
              <c:f>'15-24'!$B$24:$E$24</c:f>
              <c:numCache>
                <c:formatCode>#,##0.00%</c:formatCode>
                <c:ptCount val="4"/>
                <c:pt idx="0">
                  <c:v>0.21510000000000001</c:v>
                </c:pt>
                <c:pt idx="1">
                  <c:v>0.21640000000000004</c:v>
                </c:pt>
                <c:pt idx="2">
                  <c:v>0.21760000000000004</c:v>
                </c:pt>
                <c:pt idx="3">
                  <c:v>0.24520000000000003</c:v>
                </c:pt>
              </c:numCache>
            </c:numRef>
          </c:val>
          <c:smooth val="0"/>
          <c:extLst>
            <c:ext xmlns:c16="http://schemas.microsoft.com/office/drawing/2014/chart" uri="{C3380CC4-5D6E-409C-BE32-E72D297353CC}">
              <c16:uniqueId val="{00000000-97E4-F04C-87F2-40B8DB440BF1}"/>
            </c:ext>
          </c:extLst>
        </c:ser>
        <c:ser>
          <c:idx val="1"/>
          <c:order val="1"/>
          <c:tx>
            <c:strRef>
              <c:f>'15-24'!$A$25</c:f>
              <c:strCache>
                <c:ptCount val="1"/>
                <c:pt idx="0">
                  <c:v>25-34</c:v>
                </c:pt>
              </c:strCache>
            </c:strRef>
          </c:tx>
          <c:spPr>
            <a:ln w="3175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'15-24'!$B$23:$E$23</c:f>
              <c:strCache>
                <c:ptCount val="4"/>
                <c:pt idx="0">
                  <c:v>2016</c:v>
                </c:pt>
                <c:pt idx="1">
                  <c:v>2017</c:v>
                </c:pt>
                <c:pt idx="2">
                  <c:v>2018</c:v>
                </c:pt>
                <c:pt idx="3">
                  <c:v>2019</c:v>
                </c:pt>
              </c:strCache>
            </c:strRef>
          </c:cat>
          <c:val>
            <c:numRef>
              <c:f>'15-24'!$B$25:$E$25</c:f>
              <c:numCache>
                <c:formatCode>#,##0.00%</c:formatCode>
                <c:ptCount val="4"/>
                <c:pt idx="0">
                  <c:v>0.2747</c:v>
                </c:pt>
                <c:pt idx="1">
                  <c:v>0.25769999999999998</c:v>
                </c:pt>
                <c:pt idx="2">
                  <c:v>0.25750000000000001</c:v>
                </c:pt>
                <c:pt idx="3">
                  <c:v>0.29310000000000003</c:v>
                </c:pt>
              </c:numCache>
            </c:numRef>
          </c:val>
          <c:smooth val="0"/>
          <c:extLst>
            <c:ext xmlns:c16="http://schemas.microsoft.com/office/drawing/2014/chart" uri="{C3380CC4-5D6E-409C-BE32-E72D297353CC}">
              <c16:uniqueId val="{00000001-97E4-F04C-87F2-40B8DB440BF1}"/>
            </c:ext>
          </c:extLst>
        </c:ser>
        <c:ser>
          <c:idx val="2"/>
          <c:order val="2"/>
          <c:tx>
            <c:strRef>
              <c:f>'15-24'!$A$26</c:f>
              <c:strCache>
                <c:ptCount val="1"/>
                <c:pt idx="0">
                  <c:v>35-44</c:v>
                </c:pt>
              </c:strCache>
            </c:strRef>
          </c:tx>
          <c:spPr>
            <a:ln w="3175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'15-24'!$B$23:$E$23</c:f>
              <c:strCache>
                <c:ptCount val="4"/>
                <c:pt idx="0">
                  <c:v>2016</c:v>
                </c:pt>
                <c:pt idx="1">
                  <c:v>2017</c:v>
                </c:pt>
                <c:pt idx="2">
                  <c:v>2018</c:v>
                </c:pt>
                <c:pt idx="3">
                  <c:v>2019</c:v>
                </c:pt>
              </c:strCache>
            </c:strRef>
          </c:cat>
          <c:val>
            <c:numRef>
              <c:f>'15-24'!$B$26:$E$26</c:f>
              <c:numCache>
                <c:formatCode>#,##0.00%</c:formatCode>
                <c:ptCount val="4"/>
                <c:pt idx="0">
                  <c:v>0.32260000000000005</c:v>
                </c:pt>
                <c:pt idx="1">
                  <c:v>0.30090000000000006</c:v>
                </c:pt>
                <c:pt idx="2">
                  <c:v>0.33080000000000004</c:v>
                </c:pt>
                <c:pt idx="3">
                  <c:v>0.36560000000000009</c:v>
                </c:pt>
              </c:numCache>
            </c:numRef>
          </c:val>
          <c:smooth val="0"/>
          <c:extLst>
            <c:ext xmlns:c16="http://schemas.microsoft.com/office/drawing/2014/chart" uri="{C3380CC4-5D6E-409C-BE32-E72D297353CC}">
              <c16:uniqueId val="{00000002-97E4-F04C-87F2-40B8DB440BF1}"/>
            </c:ext>
          </c:extLst>
        </c:ser>
        <c:ser>
          <c:idx val="3"/>
          <c:order val="3"/>
          <c:tx>
            <c:strRef>
              <c:f>'15-24'!$A$27</c:f>
              <c:strCache>
                <c:ptCount val="1"/>
                <c:pt idx="0">
                  <c:v>45-55</c:v>
                </c:pt>
              </c:strCache>
            </c:strRef>
          </c:tx>
          <c:spPr>
            <a:ln w="31750"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'15-24'!$B$23:$E$23</c:f>
              <c:strCache>
                <c:ptCount val="4"/>
                <c:pt idx="0">
                  <c:v>2016</c:v>
                </c:pt>
                <c:pt idx="1">
                  <c:v>2017</c:v>
                </c:pt>
                <c:pt idx="2">
                  <c:v>2018</c:v>
                </c:pt>
                <c:pt idx="3">
                  <c:v>2019</c:v>
                </c:pt>
              </c:strCache>
            </c:strRef>
          </c:cat>
          <c:val>
            <c:numRef>
              <c:f>'15-24'!$B$27:$E$27</c:f>
              <c:numCache>
                <c:formatCode>#,##0.00%</c:formatCode>
                <c:ptCount val="4"/>
                <c:pt idx="0">
                  <c:v>0.40050000000000002</c:v>
                </c:pt>
                <c:pt idx="1">
                  <c:v>0.39090000000000014</c:v>
                </c:pt>
                <c:pt idx="2">
                  <c:v>0.39160000000000006</c:v>
                </c:pt>
                <c:pt idx="3">
                  <c:v>0.44319999999999998</c:v>
                </c:pt>
              </c:numCache>
            </c:numRef>
          </c:val>
          <c:smooth val="0"/>
          <c:extLst>
            <c:ext xmlns:c16="http://schemas.microsoft.com/office/drawing/2014/chart" uri="{C3380CC4-5D6E-409C-BE32-E72D297353CC}">
              <c16:uniqueId val="{00000003-97E4-F04C-87F2-40B8DB440BF1}"/>
            </c:ext>
          </c:extLst>
        </c:ser>
        <c:ser>
          <c:idx val="4"/>
          <c:order val="4"/>
          <c:tx>
            <c:strRef>
              <c:f>'15-24'!$A$28</c:f>
              <c:strCache>
                <c:ptCount val="1"/>
                <c:pt idx="0">
                  <c:v>55-64</c:v>
                </c:pt>
              </c:strCache>
            </c:strRef>
          </c:tx>
          <c:spPr>
            <a:ln w="31750"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'15-24'!$B$23:$E$23</c:f>
              <c:strCache>
                <c:ptCount val="4"/>
                <c:pt idx="0">
                  <c:v>2016</c:v>
                </c:pt>
                <c:pt idx="1">
                  <c:v>2017</c:v>
                </c:pt>
                <c:pt idx="2">
                  <c:v>2018</c:v>
                </c:pt>
                <c:pt idx="3">
                  <c:v>2019</c:v>
                </c:pt>
              </c:strCache>
            </c:strRef>
          </c:cat>
          <c:val>
            <c:numRef>
              <c:f>'15-24'!$B$28:$E$28</c:f>
              <c:numCache>
                <c:formatCode>#,##0.00%</c:formatCode>
                <c:ptCount val="4"/>
                <c:pt idx="0">
                  <c:v>0.46580000000000005</c:v>
                </c:pt>
                <c:pt idx="1">
                  <c:v>0.43890000000000007</c:v>
                </c:pt>
                <c:pt idx="2">
                  <c:v>0.46160000000000001</c:v>
                </c:pt>
                <c:pt idx="3">
                  <c:v>0.51049999999999984</c:v>
                </c:pt>
              </c:numCache>
            </c:numRef>
          </c:val>
          <c:smooth val="0"/>
          <c:extLst>
            <c:ext xmlns:c16="http://schemas.microsoft.com/office/drawing/2014/chart" uri="{C3380CC4-5D6E-409C-BE32-E72D297353CC}">
              <c16:uniqueId val="{00000004-97E4-F04C-87F2-40B8DB440BF1}"/>
            </c:ext>
          </c:extLst>
        </c:ser>
        <c:ser>
          <c:idx val="5"/>
          <c:order val="5"/>
          <c:tx>
            <c:strRef>
              <c:f>'15-24'!$A$29</c:f>
              <c:strCache>
                <c:ptCount val="1"/>
                <c:pt idx="0">
                  <c:v>65+</c:v>
                </c:pt>
              </c:strCache>
            </c:strRef>
          </c:tx>
          <c:spPr>
            <a:ln w="31750"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'15-24'!$B$23:$E$23</c:f>
              <c:strCache>
                <c:ptCount val="4"/>
                <c:pt idx="0">
                  <c:v>2016</c:v>
                </c:pt>
                <c:pt idx="1">
                  <c:v>2017</c:v>
                </c:pt>
                <c:pt idx="2">
                  <c:v>2018</c:v>
                </c:pt>
                <c:pt idx="3">
                  <c:v>2019</c:v>
                </c:pt>
              </c:strCache>
            </c:strRef>
          </c:cat>
          <c:val>
            <c:numRef>
              <c:f>'15-24'!$B$29:$E$29</c:f>
              <c:numCache>
                <c:formatCode>#,##0.00%</c:formatCode>
                <c:ptCount val="4"/>
                <c:pt idx="0">
                  <c:v>0.55810000000000004</c:v>
                </c:pt>
                <c:pt idx="1">
                  <c:v>0.5665</c:v>
                </c:pt>
                <c:pt idx="2">
                  <c:v>0.57399999999999995</c:v>
                </c:pt>
                <c:pt idx="3">
                  <c:v>0.6160000000000001</c:v>
                </c:pt>
              </c:numCache>
            </c:numRef>
          </c:val>
          <c:smooth val="0"/>
          <c:extLst>
            <c:ext xmlns:c16="http://schemas.microsoft.com/office/drawing/2014/chart" uri="{C3380CC4-5D6E-409C-BE32-E72D297353CC}">
              <c16:uniqueId val="{00000005-97E4-F04C-87F2-40B8DB440BF1}"/>
            </c:ext>
          </c:extLst>
        </c:ser>
        <c:dLbls>
          <c:dLblPos val="ctr"/>
          <c:showLegendKey val="0"/>
          <c:showVal val="1"/>
          <c:showCatName val="0"/>
          <c:showSerName val="0"/>
          <c:showPercent val="0"/>
          <c:showBubbleSize val="0"/>
        </c:dLbls>
        <c:smooth val="0"/>
        <c:axId val="126620032"/>
        <c:axId val="126621568"/>
      </c:lineChart>
      <c:catAx>
        <c:axId val="12662003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6621568"/>
        <c:crosses val="autoZero"/>
        <c:auto val="1"/>
        <c:lblAlgn val="ctr"/>
        <c:lblOffset val="100"/>
        <c:noMultiLvlLbl val="0"/>
      </c:catAx>
      <c:valAx>
        <c:axId val="126621568"/>
        <c:scaling>
          <c:orientation val="minMax"/>
        </c:scaling>
        <c:delete val="1"/>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crossAx val="126620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7030A0"/>
            </a:solidFill>
            <a:ln>
              <a:noFill/>
            </a:ln>
            <a:effectLst/>
          </c:spPr>
          <c:invertIfNegative val="0"/>
          <c:cat>
            <c:strRef>
              <c:f>Sheet1!$A$1:$A$6</c:f>
              <c:strCache>
                <c:ptCount val="6"/>
                <c:pt idx="0">
                  <c:v>In Public Transportation</c:v>
                </c:pt>
                <c:pt idx="1">
                  <c:v>In own car</c:v>
                </c:pt>
                <c:pt idx="2">
                  <c:v>In other's car</c:v>
                </c:pt>
                <c:pt idx="3">
                  <c:v>At home</c:v>
                </c:pt>
                <c:pt idx="4">
                  <c:v>Other</c:v>
                </c:pt>
                <c:pt idx="5">
                  <c:v>At work</c:v>
                </c:pt>
              </c:strCache>
            </c:strRef>
          </c:cat>
          <c:val>
            <c:numRef>
              <c:f>Sheet1!$B$1:$B$6</c:f>
              <c:numCache>
                <c:formatCode>0.0%</c:formatCode>
                <c:ptCount val="6"/>
                <c:pt idx="0">
                  <c:v>0.43800000000000006</c:v>
                </c:pt>
                <c:pt idx="1">
                  <c:v>0.29400000000000004</c:v>
                </c:pt>
                <c:pt idx="2">
                  <c:v>0.13800000000000001</c:v>
                </c:pt>
                <c:pt idx="3">
                  <c:v>9.1000000000000025E-2</c:v>
                </c:pt>
                <c:pt idx="4">
                  <c:v>2.1999999999999999E-2</c:v>
                </c:pt>
                <c:pt idx="5">
                  <c:v>1.7000000000000001E-2</c:v>
                </c:pt>
              </c:numCache>
            </c:numRef>
          </c:val>
          <c:extLst>
            <c:ext xmlns:c16="http://schemas.microsoft.com/office/drawing/2014/chart" uri="{C3380CC4-5D6E-409C-BE32-E72D297353CC}">
              <c16:uniqueId val="{00000000-C6E4-874A-A214-428BAB673EF2}"/>
            </c:ext>
          </c:extLst>
        </c:ser>
        <c:dLbls>
          <c:showLegendKey val="0"/>
          <c:showVal val="0"/>
          <c:showCatName val="0"/>
          <c:showSerName val="0"/>
          <c:showPercent val="0"/>
          <c:showBubbleSize val="0"/>
        </c:dLbls>
        <c:gapWidth val="182"/>
        <c:axId val="126688256"/>
        <c:axId val="126710528"/>
      </c:barChart>
      <c:catAx>
        <c:axId val="126688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200" b="1"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crossAx val="126710528"/>
        <c:crosses val="autoZero"/>
        <c:auto val="1"/>
        <c:lblAlgn val="ctr"/>
        <c:lblOffset val="100"/>
        <c:noMultiLvlLbl val="0"/>
      </c:catAx>
      <c:valAx>
        <c:axId val="12671052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668825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Sheet2!$A$1:$A$24</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Sheet2!$B$1:$B$24</c:f>
              <c:numCache>
                <c:formatCode>0.0%</c:formatCode>
                <c:ptCount val="24"/>
                <c:pt idx="0">
                  <c:v>1.4E-2</c:v>
                </c:pt>
                <c:pt idx="1">
                  <c:v>1.4E-2</c:v>
                </c:pt>
                <c:pt idx="2">
                  <c:v>1.2E-2</c:v>
                </c:pt>
                <c:pt idx="3">
                  <c:v>1.0000000000000002E-2</c:v>
                </c:pt>
                <c:pt idx="4">
                  <c:v>1.2E-2</c:v>
                </c:pt>
                <c:pt idx="5">
                  <c:v>1.4E-2</c:v>
                </c:pt>
                <c:pt idx="6">
                  <c:v>3.1000000000000003E-2</c:v>
                </c:pt>
                <c:pt idx="7">
                  <c:v>0.11799999999999998</c:v>
                </c:pt>
                <c:pt idx="8">
                  <c:v>0.23300000000000001</c:v>
                </c:pt>
                <c:pt idx="9">
                  <c:v>0.223</c:v>
                </c:pt>
                <c:pt idx="10">
                  <c:v>0.14000000000000001</c:v>
                </c:pt>
                <c:pt idx="11">
                  <c:v>0.11700000000000002</c:v>
                </c:pt>
                <c:pt idx="12">
                  <c:v>0.11899999999999998</c:v>
                </c:pt>
                <c:pt idx="13">
                  <c:v>0.128</c:v>
                </c:pt>
                <c:pt idx="14">
                  <c:v>0.11899999999999998</c:v>
                </c:pt>
                <c:pt idx="15">
                  <c:v>9.4000000000000014E-2</c:v>
                </c:pt>
                <c:pt idx="16">
                  <c:v>8.9000000000000037E-2</c:v>
                </c:pt>
                <c:pt idx="17">
                  <c:v>0.13400000000000001</c:v>
                </c:pt>
                <c:pt idx="18">
                  <c:v>0.12400000000000001</c:v>
                </c:pt>
                <c:pt idx="19">
                  <c:v>0.11600000000000002</c:v>
                </c:pt>
                <c:pt idx="20">
                  <c:v>8.7000000000000022E-2</c:v>
                </c:pt>
                <c:pt idx="21">
                  <c:v>5.5000000000000007E-2</c:v>
                </c:pt>
                <c:pt idx="22">
                  <c:v>2.5999999999999999E-2</c:v>
                </c:pt>
                <c:pt idx="23">
                  <c:v>1.7000000000000001E-2</c:v>
                </c:pt>
              </c:numCache>
            </c:numRef>
          </c:val>
          <c:extLst>
            <c:ext xmlns:c16="http://schemas.microsoft.com/office/drawing/2014/chart" uri="{C3380CC4-5D6E-409C-BE32-E72D297353CC}">
              <c16:uniqueId val="{00000000-66ED-2843-9611-58E98A2C8B49}"/>
            </c:ext>
          </c:extLst>
        </c:ser>
        <c:dLbls>
          <c:showLegendKey val="0"/>
          <c:showVal val="1"/>
          <c:showCatName val="0"/>
          <c:showSerName val="0"/>
          <c:showPercent val="0"/>
          <c:showBubbleSize val="0"/>
        </c:dLbls>
        <c:gapWidth val="197"/>
        <c:overlap val="-2"/>
        <c:axId val="127010688"/>
        <c:axId val="127012224"/>
      </c:barChart>
      <c:catAx>
        <c:axId val="127010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endParaRPr lang="en-US"/>
          </a:p>
        </c:txPr>
        <c:crossAx val="127012224"/>
        <c:crosses val="autoZero"/>
        <c:auto val="1"/>
        <c:lblAlgn val="ctr"/>
        <c:lblOffset val="100"/>
        <c:noMultiLvlLbl val="0"/>
      </c:catAx>
      <c:valAx>
        <c:axId val="127012224"/>
        <c:scaling>
          <c:orientation val="minMax"/>
        </c:scaling>
        <c:delete val="1"/>
        <c:axPos val="l"/>
        <c:numFmt formatCode="0.0%" sourceLinked="1"/>
        <c:majorTickMark val="none"/>
        <c:minorTickMark val="none"/>
        <c:tickLblPos val="none"/>
        <c:crossAx val="127010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1-6D3F-C941-99A7-1E1FC106D9BD}"/>
              </c:ext>
            </c:extLst>
          </c:dPt>
          <c:dPt>
            <c:idx val="1"/>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3-6D3F-C941-99A7-1E1FC106D9BD}"/>
              </c:ext>
            </c:extLst>
          </c:dPt>
          <c:dPt>
            <c:idx val="2"/>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5-6D3F-C941-99A7-1E1FC106D9BD}"/>
              </c:ext>
            </c:extLst>
          </c:dPt>
          <c:dPt>
            <c:idx val="3"/>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7-6D3F-C941-99A7-1E1FC106D9BD}"/>
              </c:ext>
            </c:extLst>
          </c:dPt>
          <c:dPt>
            <c:idx val="4"/>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09-6D3F-C941-99A7-1E1FC106D9BD}"/>
              </c:ext>
            </c:extLst>
          </c:dPt>
          <c:dPt>
            <c:idx val="5"/>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0B-6D3F-C941-99A7-1E1FC106D9B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Sheet3!$A$1:$A$6</c:f>
              <c:strCache>
                <c:ptCount val="6"/>
                <c:pt idx="0">
                  <c:v>18-24</c:v>
                </c:pt>
                <c:pt idx="1">
                  <c:v>25-34</c:v>
                </c:pt>
                <c:pt idx="2">
                  <c:v>35-44</c:v>
                </c:pt>
                <c:pt idx="3">
                  <c:v>45-54</c:v>
                </c:pt>
                <c:pt idx="4">
                  <c:v>55-64</c:v>
                </c:pt>
                <c:pt idx="5">
                  <c:v>65+</c:v>
                </c:pt>
              </c:strCache>
            </c:strRef>
          </c:cat>
          <c:val>
            <c:numRef>
              <c:f>Sheet3!$B$1:$B$6</c:f>
              <c:numCache>
                <c:formatCode>0.0%</c:formatCode>
                <c:ptCount val="6"/>
                <c:pt idx="0">
                  <c:v>0.12300000000000001</c:v>
                </c:pt>
                <c:pt idx="1">
                  <c:v>0.18800000000000003</c:v>
                </c:pt>
                <c:pt idx="2">
                  <c:v>0.17100000000000001</c:v>
                </c:pt>
                <c:pt idx="3">
                  <c:v>0.17800000000000002</c:v>
                </c:pt>
                <c:pt idx="4">
                  <c:v>0.15900000000000003</c:v>
                </c:pt>
                <c:pt idx="5">
                  <c:v>0.18100000000000002</c:v>
                </c:pt>
              </c:numCache>
            </c:numRef>
          </c:val>
          <c:extLst>
            <c:ext xmlns:c16="http://schemas.microsoft.com/office/drawing/2014/chart" uri="{C3380CC4-5D6E-409C-BE32-E72D297353CC}">
              <c16:uniqueId val="{0000000C-6D3F-C941-99A7-1E1FC106D9BD}"/>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Sheet2!$B$1</c:f>
              <c:strCache>
                <c:ptCount val="1"/>
                <c:pt idx="0">
                  <c:v>Urban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Sheet2!$A$2:$A$4</c:f>
              <c:strCache>
                <c:ptCount val="3"/>
                <c:pt idx="0">
                  <c:v>Daily</c:v>
                </c:pt>
                <c:pt idx="1">
                  <c:v>Weekly</c:v>
                </c:pt>
                <c:pt idx="2">
                  <c:v>Less than weekly</c:v>
                </c:pt>
              </c:strCache>
            </c:strRef>
          </c:cat>
          <c:val>
            <c:numRef>
              <c:f>Sheet2!$B$2:$B$4</c:f>
              <c:numCache>
                <c:formatCode>0.0%</c:formatCode>
                <c:ptCount val="3"/>
                <c:pt idx="0">
                  <c:v>0.92200000000000004</c:v>
                </c:pt>
                <c:pt idx="1">
                  <c:v>6.1000000000000006E-2</c:v>
                </c:pt>
                <c:pt idx="2">
                  <c:v>1.7999999999999999E-2</c:v>
                </c:pt>
              </c:numCache>
            </c:numRef>
          </c:val>
          <c:extLst>
            <c:ext xmlns:c16="http://schemas.microsoft.com/office/drawing/2014/chart" uri="{C3380CC4-5D6E-409C-BE32-E72D297353CC}">
              <c16:uniqueId val="{00000000-65E7-8F43-8B8C-0C454A0DA3CB}"/>
            </c:ext>
          </c:extLst>
        </c:ser>
        <c:ser>
          <c:idx val="1"/>
          <c:order val="1"/>
          <c:tx>
            <c:strRef>
              <c:f>Sheet2!$C$1</c:f>
              <c:strCache>
                <c:ptCount val="1"/>
                <c:pt idx="0">
                  <c:v>Rural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Sheet2!$A$2:$A$4</c:f>
              <c:strCache>
                <c:ptCount val="3"/>
                <c:pt idx="0">
                  <c:v>Daily</c:v>
                </c:pt>
                <c:pt idx="1">
                  <c:v>Weekly</c:v>
                </c:pt>
                <c:pt idx="2">
                  <c:v>Less than weekly</c:v>
                </c:pt>
              </c:strCache>
            </c:strRef>
          </c:cat>
          <c:val>
            <c:numRef>
              <c:f>Sheet2!$C$2:$C$4</c:f>
              <c:numCache>
                <c:formatCode>0.0%</c:formatCode>
                <c:ptCount val="3"/>
                <c:pt idx="0">
                  <c:v>0.84500000000000008</c:v>
                </c:pt>
                <c:pt idx="1">
                  <c:v>0.127</c:v>
                </c:pt>
                <c:pt idx="2">
                  <c:v>2.8000000000000001E-2</c:v>
                </c:pt>
              </c:numCache>
            </c:numRef>
          </c:val>
          <c:extLst>
            <c:ext xmlns:c16="http://schemas.microsoft.com/office/drawing/2014/chart" uri="{C3380CC4-5D6E-409C-BE32-E72D297353CC}">
              <c16:uniqueId val="{00000001-65E7-8F43-8B8C-0C454A0DA3CB}"/>
            </c:ext>
          </c:extLst>
        </c:ser>
        <c:dLbls>
          <c:showLegendKey val="0"/>
          <c:showVal val="1"/>
          <c:showCatName val="0"/>
          <c:showSerName val="0"/>
          <c:showPercent val="0"/>
          <c:showBubbleSize val="0"/>
        </c:dLbls>
        <c:gapWidth val="100"/>
        <c:axId val="127091456"/>
        <c:axId val="127092992"/>
      </c:barChart>
      <c:catAx>
        <c:axId val="12709145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crossAx val="127092992"/>
        <c:crosses val="autoZero"/>
        <c:auto val="1"/>
        <c:lblAlgn val="ctr"/>
        <c:lblOffset val="100"/>
        <c:noMultiLvlLbl val="0"/>
      </c:catAx>
      <c:valAx>
        <c:axId val="127092992"/>
        <c:scaling>
          <c:orientation val="minMax"/>
        </c:scaling>
        <c:delete val="1"/>
        <c:axPos val="b"/>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one"/>
        <c:crossAx val="12709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Sheet2!$A$11</c:f>
              <c:strCache>
                <c:ptCount val="1"/>
                <c:pt idx="0">
                  <c:v>Daily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Sheet2!$B$10:$D$10</c:f>
              <c:strCache>
                <c:ptCount val="3"/>
                <c:pt idx="0">
                  <c:v>15-29</c:v>
                </c:pt>
                <c:pt idx="1">
                  <c:v>30-59</c:v>
                </c:pt>
                <c:pt idx="2">
                  <c:v>60+</c:v>
                </c:pt>
              </c:strCache>
            </c:strRef>
          </c:cat>
          <c:val>
            <c:numRef>
              <c:f>Sheet2!$B$11:$D$11</c:f>
              <c:numCache>
                <c:formatCode>0.0%</c:formatCode>
                <c:ptCount val="3"/>
                <c:pt idx="0">
                  <c:v>0.94599999999999995</c:v>
                </c:pt>
                <c:pt idx="1">
                  <c:v>0.88200000000000001</c:v>
                </c:pt>
                <c:pt idx="2">
                  <c:v>0.83000000000000007</c:v>
                </c:pt>
              </c:numCache>
            </c:numRef>
          </c:val>
          <c:extLst>
            <c:ext xmlns:c16="http://schemas.microsoft.com/office/drawing/2014/chart" uri="{C3380CC4-5D6E-409C-BE32-E72D297353CC}">
              <c16:uniqueId val="{00000000-FA67-E64F-B675-325E272B2BA2}"/>
            </c:ext>
          </c:extLst>
        </c:ser>
        <c:ser>
          <c:idx val="1"/>
          <c:order val="1"/>
          <c:tx>
            <c:strRef>
              <c:f>Sheet2!$A$12</c:f>
              <c:strCache>
                <c:ptCount val="1"/>
                <c:pt idx="0">
                  <c:v>Weekly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Sheet2!$B$10:$D$10</c:f>
              <c:strCache>
                <c:ptCount val="3"/>
                <c:pt idx="0">
                  <c:v>15-29</c:v>
                </c:pt>
                <c:pt idx="1">
                  <c:v>30-59</c:v>
                </c:pt>
                <c:pt idx="2">
                  <c:v>60+</c:v>
                </c:pt>
              </c:strCache>
            </c:strRef>
          </c:cat>
          <c:val>
            <c:numRef>
              <c:f>Sheet2!$B$12:$D$12</c:f>
              <c:numCache>
                <c:formatCode>0.0%</c:formatCode>
                <c:ptCount val="3"/>
                <c:pt idx="0">
                  <c:v>4.7000000000000007E-2</c:v>
                </c:pt>
                <c:pt idx="1">
                  <c:v>9.3000000000000041E-2</c:v>
                </c:pt>
                <c:pt idx="2">
                  <c:v>0.13400000000000001</c:v>
                </c:pt>
              </c:numCache>
            </c:numRef>
          </c:val>
          <c:extLst>
            <c:ext xmlns:c16="http://schemas.microsoft.com/office/drawing/2014/chart" uri="{C3380CC4-5D6E-409C-BE32-E72D297353CC}">
              <c16:uniqueId val="{00000001-FA67-E64F-B675-325E272B2BA2}"/>
            </c:ext>
          </c:extLst>
        </c:ser>
        <c:ser>
          <c:idx val="2"/>
          <c:order val="2"/>
          <c:tx>
            <c:strRef>
              <c:f>Sheet2!$A$13</c:f>
              <c:strCache>
                <c:ptCount val="1"/>
                <c:pt idx="0">
                  <c:v>Less than weekly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Sheet2!$B$10:$D$10</c:f>
              <c:strCache>
                <c:ptCount val="3"/>
                <c:pt idx="0">
                  <c:v>15-29</c:v>
                </c:pt>
                <c:pt idx="1">
                  <c:v>30-59</c:v>
                </c:pt>
                <c:pt idx="2">
                  <c:v>60+</c:v>
                </c:pt>
              </c:strCache>
            </c:strRef>
          </c:cat>
          <c:val>
            <c:numRef>
              <c:f>Sheet2!$B$13:$D$13</c:f>
              <c:numCache>
                <c:formatCode>0.0%</c:formatCode>
                <c:ptCount val="3"/>
                <c:pt idx="0">
                  <c:v>8.0000000000000019E-3</c:v>
                </c:pt>
                <c:pt idx="1">
                  <c:v>2.5000000000000001E-2</c:v>
                </c:pt>
                <c:pt idx="2">
                  <c:v>3.5999999999999997E-2</c:v>
                </c:pt>
              </c:numCache>
            </c:numRef>
          </c:val>
          <c:extLst>
            <c:ext xmlns:c16="http://schemas.microsoft.com/office/drawing/2014/chart" uri="{C3380CC4-5D6E-409C-BE32-E72D297353CC}">
              <c16:uniqueId val="{00000002-FA67-E64F-B675-325E272B2BA2}"/>
            </c:ext>
          </c:extLst>
        </c:ser>
        <c:dLbls>
          <c:showLegendKey val="0"/>
          <c:showVal val="1"/>
          <c:showCatName val="0"/>
          <c:showSerName val="0"/>
          <c:showPercent val="0"/>
          <c:showBubbleSize val="0"/>
        </c:dLbls>
        <c:gapWidth val="219"/>
        <c:overlap val="-27"/>
        <c:axId val="127260544"/>
        <c:axId val="127262080"/>
      </c:barChart>
      <c:catAx>
        <c:axId val="12726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7262080"/>
        <c:crosses val="autoZero"/>
        <c:auto val="1"/>
        <c:lblAlgn val="ctr"/>
        <c:lblOffset val="100"/>
        <c:noMultiLvlLbl val="0"/>
      </c:catAx>
      <c:valAx>
        <c:axId val="12726208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crossAx val="12726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05C-CF49-82FC-0F6098F8596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05C-CF49-82FC-0F6098F8596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05C-CF49-82FC-0F6098F8596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05C-CF49-82FC-0F6098F8596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05C-CF49-82FC-0F6098F85968}"/>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05C-CF49-82FC-0F6098F85968}"/>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805C-CF49-82FC-0F6098F85968}"/>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805C-CF49-82FC-0F6098F85968}"/>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805C-CF49-82FC-0F6098F85968}"/>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805C-CF49-82FC-0F6098F85968}"/>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805C-CF49-82FC-0F6098F8596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Sheet2!$I$1:$I$6</c:f>
              <c:strCache>
                <c:ptCount val="6"/>
                <c:pt idx="0">
                  <c:v>4-14</c:v>
                </c:pt>
                <c:pt idx="1">
                  <c:v>15-24</c:v>
                </c:pt>
                <c:pt idx="2">
                  <c:v>25-34</c:v>
                </c:pt>
                <c:pt idx="3">
                  <c:v>35-44</c:v>
                </c:pt>
                <c:pt idx="4">
                  <c:v>45-54</c:v>
                </c:pt>
                <c:pt idx="5">
                  <c:v>55-99</c:v>
                </c:pt>
              </c:strCache>
            </c:strRef>
          </c:cat>
          <c:val>
            <c:numRef>
              <c:f>Sheet2!$J$1:$J$6</c:f>
              <c:numCache>
                <c:formatCode>General</c:formatCode>
                <c:ptCount val="6"/>
                <c:pt idx="0">
                  <c:v>17</c:v>
                </c:pt>
                <c:pt idx="1">
                  <c:v>24</c:v>
                </c:pt>
                <c:pt idx="2">
                  <c:v>24</c:v>
                </c:pt>
                <c:pt idx="3">
                  <c:v>17</c:v>
                </c:pt>
                <c:pt idx="4">
                  <c:v>12</c:v>
                </c:pt>
                <c:pt idx="5">
                  <c:v>7</c:v>
                </c:pt>
              </c:numCache>
            </c:numRef>
          </c:val>
          <c:extLst>
            <c:ext xmlns:c16="http://schemas.microsoft.com/office/drawing/2014/chart" uri="{C3380CC4-5D6E-409C-BE32-E72D297353CC}">
              <c16:uniqueId val="{0000000C-805C-CF49-82FC-0F6098F8596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Social Network usage</c:v>
                </c:pt>
                <c:pt idx="1">
                  <c:v>Reading news online</c:v>
                </c:pt>
                <c:pt idx="2">
                  <c:v>Send/receive e-mail</c:v>
                </c:pt>
                <c:pt idx="3">
                  <c:v>Audio/Video communication</c:v>
                </c:pt>
                <c:pt idx="4">
                  <c:v>Search for health related info</c:v>
                </c:pt>
                <c:pt idx="5">
                  <c:v>Search for product and service related info</c:v>
                </c:pt>
                <c:pt idx="6">
                  <c:v>Job search or application</c:v>
                </c:pt>
                <c:pt idx="7">
                  <c:v>Internet banking</c:v>
                </c:pt>
                <c:pt idx="8">
                  <c:v>Software download (except games)</c:v>
                </c:pt>
              </c:strCache>
            </c:strRef>
          </c:cat>
          <c:val>
            <c:numRef>
              <c:f>Sheet1!$B$2:$B$11</c:f>
            </c:numRef>
          </c:val>
          <c:extLst>
            <c:ext xmlns:c16="http://schemas.microsoft.com/office/drawing/2014/chart" uri="{C3380CC4-5D6E-409C-BE32-E72D297353CC}">
              <c16:uniqueId val="{00000000-C913-9C47-B6CB-643729425945}"/>
            </c:ext>
          </c:extLst>
        </c:ser>
        <c:ser>
          <c:idx val="1"/>
          <c:order val="1"/>
          <c:tx>
            <c:strRef>
              <c:f>Sheet1!$C$1</c:f>
              <c:strCache>
                <c:ptCount val="1"/>
                <c:pt idx="0">
                  <c:v>Men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Social Network usage</c:v>
                </c:pt>
                <c:pt idx="1">
                  <c:v>Reading news online</c:v>
                </c:pt>
                <c:pt idx="2">
                  <c:v>Send/receive e-mail</c:v>
                </c:pt>
                <c:pt idx="3">
                  <c:v>Audio/Video communication</c:v>
                </c:pt>
                <c:pt idx="4">
                  <c:v>Search for health related info</c:v>
                </c:pt>
                <c:pt idx="5">
                  <c:v>Search for product and service related info</c:v>
                </c:pt>
                <c:pt idx="6">
                  <c:v>Job search or application</c:v>
                </c:pt>
                <c:pt idx="7">
                  <c:v>Internet banking</c:v>
                </c:pt>
                <c:pt idx="8">
                  <c:v>Software download (except games)</c:v>
                </c:pt>
              </c:strCache>
            </c:strRef>
          </c:cat>
          <c:val>
            <c:numRef>
              <c:f>Sheet1!$C$2:$C$11</c:f>
            </c:numRef>
          </c:val>
          <c:extLst>
            <c:ext xmlns:c16="http://schemas.microsoft.com/office/drawing/2014/chart" uri="{C3380CC4-5D6E-409C-BE32-E72D297353CC}">
              <c16:uniqueId val="{00000001-C913-9C47-B6CB-643729425945}"/>
            </c:ext>
          </c:extLst>
        </c:ser>
        <c:ser>
          <c:idx val="2"/>
          <c:order val="2"/>
          <c:tx>
            <c:strRef>
              <c:f>Sheet1!$D$1</c:f>
              <c:strCache>
                <c:ptCount val="1"/>
                <c:pt idx="0">
                  <c:v>Women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Social Network usage</c:v>
                </c:pt>
                <c:pt idx="1">
                  <c:v>Reading news online</c:v>
                </c:pt>
                <c:pt idx="2">
                  <c:v>Send/receive e-mail</c:v>
                </c:pt>
                <c:pt idx="3">
                  <c:v>Audio/Video communication</c:v>
                </c:pt>
                <c:pt idx="4">
                  <c:v>Search for health related info</c:v>
                </c:pt>
                <c:pt idx="5">
                  <c:v>Search for product and service related info</c:v>
                </c:pt>
                <c:pt idx="6">
                  <c:v>Job search or application</c:v>
                </c:pt>
                <c:pt idx="7">
                  <c:v>Internet banking</c:v>
                </c:pt>
                <c:pt idx="8">
                  <c:v>Software download (except games)</c:v>
                </c:pt>
              </c:strCache>
            </c:strRef>
          </c:cat>
          <c:val>
            <c:numRef>
              <c:f>Sheet1!$D$2:$D$11</c:f>
            </c:numRef>
          </c:val>
          <c:extLst>
            <c:ext xmlns:c16="http://schemas.microsoft.com/office/drawing/2014/chart" uri="{C3380CC4-5D6E-409C-BE32-E72D297353CC}">
              <c16:uniqueId val="{00000002-C913-9C47-B6CB-643729425945}"/>
            </c:ext>
          </c:extLst>
        </c:ser>
        <c:dLbls>
          <c:showLegendKey val="0"/>
          <c:showVal val="1"/>
          <c:showCatName val="0"/>
          <c:showSerName val="0"/>
          <c:showPercent val="0"/>
          <c:showBubbleSize val="0"/>
        </c:dLbls>
        <c:gapWidth val="115"/>
        <c:overlap val="-20"/>
        <c:axId val="127453824"/>
        <c:axId val="127463808"/>
      </c:barChart>
      <c:barChart>
        <c:barDir val="bar"/>
        <c:grouping val="clustered"/>
        <c:varyColors val="0"/>
        <c:ser>
          <c:idx val="3"/>
          <c:order val="3"/>
          <c:tx>
            <c:strRef>
              <c:f>Sheet1!$E$1</c:f>
              <c:strCache>
                <c:ptCount val="1"/>
                <c:pt idx="0">
                  <c:v>Urban</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effectLst>
                      <a:glow>
                        <a:schemeClr val="accent1">
                          <a:alpha val="40000"/>
                        </a:schemeClr>
                      </a:glo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Social Network usage</c:v>
                </c:pt>
                <c:pt idx="1">
                  <c:v>Reading news online</c:v>
                </c:pt>
                <c:pt idx="2">
                  <c:v>Send/receive e-mail</c:v>
                </c:pt>
                <c:pt idx="3">
                  <c:v>Audio/Video communication</c:v>
                </c:pt>
                <c:pt idx="4">
                  <c:v>Search for health related info</c:v>
                </c:pt>
                <c:pt idx="5">
                  <c:v>Search for product and service related info</c:v>
                </c:pt>
                <c:pt idx="6">
                  <c:v>Job search or application</c:v>
                </c:pt>
                <c:pt idx="7">
                  <c:v>Internet banking</c:v>
                </c:pt>
                <c:pt idx="8">
                  <c:v>Software download (except games)</c:v>
                </c:pt>
              </c:strCache>
            </c:strRef>
          </c:cat>
          <c:val>
            <c:numRef>
              <c:f>Sheet1!$E$2:$E$11</c:f>
              <c:numCache>
                <c:formatCode>General</c:formatCode>
                <c:ptCount val="10"/>
                <c:pt idx="0">
                  <c:v>92.6</c:v>
                </c:pt>
                <c:pt idx="1">
                  <c:v>59.6</c:v>
                </c:pt>
                <c:pt idx="2">
                  <c:v>59.4</c:v>
                </c:pt>
                <c:pt idx="3">
                  <c:v>79.099999999999994</c:v>
                </c:pt>
                <c:pt idx="4">
                  <c:v>59</c:v>
                </c:pt>
                <c:pt idx="5">
                  <c:v>35</c:v>
                </c:pt>
                <c:pt idx="6">
                  <c:v>25.1</c:v>
                </c:pt>
                <c:pt idx="7">
                  <c:v>32.6</c:v>
                </c:pt>
                <c:pt idx="8">
                  <c:v>13.3</c:v>
                </c:pt>
              </c:numCache>
            </c:numRef>
          </c:val>
          <c:extLst>
            <c:ext xmlns:c16="http://schemas.microsoft.com/office/drawing/2014/chart" uri="{C3380CC4-5D6E-409C-BE32-E72D297353CC}">
              <c16:uniqueId val="{00000003-C913-9C47-B6CB-643729425945}"/>
            </c:ext>
          </c:extLst>
        </c:ser>
        <c:ser>
          <c:idx val="4"/>
          <c:order val="4"/>
          <c:tx>
            <c:strRef>
              <c:f>Sheet1!$F$1</c:f>
              <c:strCache>
                <c:ptCount val="1"/>
                <c:pt idx="0">
                  <c:v>Rural</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Social Network usage</c:v>
                </c:pt>
                <c:pt idx="1">
                  <c:v>Reading news online</c:v>
                </c:pt>
                <c:pt idx="2">
                  <c:v>Send/receive e-mail</c:v>
                </c:pt>
                <c:pt idx="3">
                  <c:v>Audio/Video communication</c:v>
                </c:pt>
                <c:pt idx="4">
                  <c:v>Search for health related info</c:v>
                </c:pt>
                <c:pt idx="5">
                  <c:v>Search for product and service related info</c:v>
                </c:pt>
                <c:pt idx="6">
                  <c:v>Job search or application</c:v>
                </c:pt>
                <c:pt idx="7">
                  <c:v>Internet banking</c:v>
                </c:pt>
                <c:pt idx="8">
                  <c:v>Software download (except games)</c:v>
                </c:pt>
              </c:strCache>
            </c:strRef>
          </c:cat>
          <c:val>
            <c:numRef>
              <c:f>Sheet1!$F$2:$F$11</c:f>
              <c:numCache>
                <c:formatCode>General</c:formatCode>
                <c:ptCount val="10"/>
                <c:pt idx="0">
                  <c:v>92</c:v>
                </c:pt>
                <c:pt idx="1">
                  <c:v>37.800000000000011</c:v>
                </c:pt>
                <c:pt idx="2">
                  <c:v>36.300000000000011</c:v>
                </c:pt>
                <c:pt idx="3">
                  <c:v>70</c:v>
                </c:pt>
                <c:pt idx="4">
                  <c:v>36.300000000000011</c:v>
                </c:pt>
                <c:pt idx="5">
                  <c:v>22.3</c:v>
                </c:pt>
                <c:pt idx="6">
                  <c:v>9.4</c:v>
                </c:pt>
                <c:pt idx="7">
                  <c:v>13</c:v>
                </c:pt>
                <c:pt idx="8">
                  <c:v>6.7</c:v>
                </c:pt>
              </c:numCache>
            </c:numRef>
          </c:val>
          <c:extLst>
            <c:ext xmlns:c16="http://schemas.microsoft.com/office/drawing/2014/chart" uri="{C3380CC4-5D6E-409C-BE32-E72D297353CC}">
              <c16:uniqueId val="{00000004-C913-9C47-B6CB-643729425945}"/>
            </c:ext>
          </c:extLst>
        </c:ser>
        <c:dLbls>
          <c:showLegendKey val="0"/>
          <c:showVal val="0"/>
          <c:showCatName val="0"/>
          <c:showSerName val="0"/>
          <c:showPercent val="0"/>
          <c:showBubbleSize val="0"/>
        </c:dLbls>
        <c:gapWidth val="115"/>
        <c:overlap val="-20"/>
        <c:axId val="127453824"/>
        <c:axId val="127463808"/>
      </c:barChart>
      <c:catAx>
        <c:axId val="12745382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27463808"/>
        <c:crosses val="autoZero"/>
        <c:auto val="1"/>
        <c:lblAlgn val="ctr"/>
        <c:lblOffset val="100"/>
        <c:noMultiLvlLbl val="0"/>
      </c:catAx>
      <c:valAx>
        <c:axId val="127463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27453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DF7865-597B-4ACA-9675-B24BAFA62430}" type="datetimeFigureOut">
              <a:rPr lang="ru-RU" smtClean="0"/>
              <a:pPr/>
              <a:t>17.04.2019</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62B265-2C5D-4182-9740-B597B9B3BDC8}" type="slidenum">
              <a:rPr lang="ru-RU" smtClean="0"/>
              <a:pPr/>
              <a:t>‹#›</a:t>
            </a:fld>
            <a:endParaRPr lang="ru-RU"/>
          </a:p>
        </p:txBody>
      </p:sp>
    </p:spTree>
    <p:extLst>
      <p:ext uri="{BB962C8B-B14F-4D97-AF65-F5344CB8AC3E}">
        <p14:creationId xmlns:p14="http://schemas.microsoft.com/office/powerpoint/2010/main" val="3977416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B8302-E9E1-48F6-B9F4-403598733512}" type="datetimeFigureOut">
              <a:rPr lang="ru-RU" smtClean="0"/>
              <a:pPr/>
              <a:t>17.04.2019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D3FB3-0356-4A43-BA38-68B506D187A1}" type="slidenum">
              <a:rPr lang="ru-RU" smtClean="0"/>
              <a:pPr/>
              <a:t>‹#›</a:t>
            </a:fld>
            <a:endParaRPr lang="ru-RU"/>
          </a:p>
        </p:txBody>
      </p:sp>
    </p:spTree>
    <p:extLst>
      <p:ext uri="{BB962C8B-B14F-4D97-AF65-F5344CB8AC3E}">
        <p14:creationId xmlns:p14="http://schemas.microsoft.com/office/powerpoint/2010/main" val="383241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7252" y="2167859"/>
            <a:ext cx="9920748" cy="1371600"/>
          </a:xfrm>
        </p:spPr>
        <p:txBody>
          <a:bodyPr anchor="t">
            <a:normAutofit/>
          </a:bodyPr>
          <a:lstStyle>
            <a:lvl1pPr algn="l">
              <a:defRPr sz="6300" b="1">
                <a:latin typeface="+mn-lt"/>
              </a:defRPr>
            </a:lvl1pPr>
          </a:lstStyle>
          <a:p>
            <a:r>
              <a:rPr lang="ru-RU" dirty="0"/>
              <a:t>Образец заголовка</a:t>
            </a:r>
          </a:p>
        </p:txBody>
      </p:sp>
      <p:sp>
        <p:nvSpPr>
          <p:cNvPr id="3" name="Подзаголовок 2"/>
          <p:cNvSpPr>
            <a:spLocks noGrp="1"/>
          </p:cNvSpPr>
          <p:nvPr>
            <p:ph type="subTitle" idx="1"/>
          </p:nvPr>
        </p:nvSpPr>
        <p:spPr>
          <a:xfrm>
            <a:off x="747252" y="3952568"/>
            <a:ext cx="9920748" cy="906503"/>
          </a:xfrm>
        </p:spPr>
        <p:txBody>
          <a:bodyPr>
            <a:normAutofit/>
          </a:bodyPr>
          <a:lstStyle>
            <a:lvl1pPr marL="0" indent="0" algn="l">
              <a:buNone/>
              <a:defRPr sz="2000" b="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125" y="6249627"/>
            <a:ext cx="1435611" cy="224028"/>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1458" y="6219908"/>
            <a:ext cx="653797" cy="283465"/>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9947" y="381902"/>
            <a:ext cx="1664211" cy="466345"/>
          </a:xfrm>
          <a:prstGeom prst="rect">
            <a:avLst/>
          </a:prstGeom>
        </p:spPr>
      </p:pic>
      <p:sp>
        <p:nvSpPr>
          <p:cNvPr id="35" name="Текст 33"/>
          <p:cNvSpPr>
            <a:spLocks noGrp="1"/>
          </p:cNvSpPr>
          <p:nvPr>
            <p:ph type="body" sz="quarter" idx="10" hasCustomPrompt="1"/>
          </p:nvPr>
        </p:nvSpPr>
        <p:spPr>
          <a:xfrm>
            <a:off x="6995160" y="405124"/>
            <a:ext cx="4460804" cy="401898"/>
          </a:xfrm>
        </p:spPr>
        <p:txBody>
          <a:bodyPr anchor="ctr">
            <a:normAutofit/>
          </a:bodyPr>
          <a:lstStyle>
            <a:lvl1pPr marL="0" indent="0" algn="r">
              <a:buNone/>
              <a:defRPr sz="1200" baseline="0">
                <a:solidFill>
                  <a:schemeClr val="bg1"/>
                </a:solidFill>
              </a:defRPr>
            </a:lvl1pPr>
          </a:lstStyle>
          <a:p>
            <a:pPr lvl="0"/>
            <a:r>
              <a:rPr lang="en-US" dirty="0"/>
              <a:t>The Project is funded by</a:t>
            </a:r>
            <a:r>
              <a:rPr lang="ru-RU" dirty="0"/>
              <a:t> </a:t>
            </a:r>
            <a:r>
              <a:rPr lang="en-US" dirty="0"/>
              <a:t>the European Union</a:t>
            </a:r>
            <a:br>
              <a:rPr lang="en-US" dirty="0"/>
            </a:br>
            <a:r>
              <a:rPr lang="en-US" dirty="0"/>
              <a:t>and implemented by the consortium led by GDSI Limited</a:t>
            </a:r>
            <a:endParaRPr lang="ru-RU" dirty="0"/>
          </a:p>
        </p:txBody>
      </p:sp>
      <p:sp>
        <p:nvSpPr>
          <p:cNvPr id="38" name="Текст 33"/>
          <p:cNvSpPr>
            <a:spLocks noGrp="1"/>
          </p:cNvSpPr>
          <p:nvPr>
            <p:ph type="body" sz="quarter" idx="11" hasCustomPrompt="1"/>
          </p:nvPr>
        </p:nvSpPr>
        <p:spPr>
          <a:xfrm>
            <a:off x="6995160" y="6100928"/>
            <a:ext cx="4460804" cy="237960"/>
          </a:xfrm>
        </p:spPr>
        <p:txBody>
          <a:bodyPr anchor="ctr">
            <a:normAutofit/>
          </a:bodyPr>
          <a:lstStyle>
            <a:lvl1pPr marL="0" indent="0" algn="r">
              <a:buNone/>
              <a:defRPr sz="1600" b="1">
                <a:solidFill>
                  <a:schemeClr val="bg1"/>
                </a:solidFill>
              </a:defRPr>
            </a:lvl1pPr>
          </a:lstStyle>
          <a:p>
            <a:pPr lvl="0"/>
            <a:r>
              <a:rPr lang="en-US" dirty="0"/>
              <a:t>Date</a:t>
            </a:r>
            <a:endParaRPr lang="ru-RU" dirty="0"/>
          </a:p>
        </p:txBody>
      </p:sp>
      <p:sp>
        <p:nvSpPr>
          <p:cNvPr id="39" name="Текст 33"/>
          <p:cNvSpPr>
            <a:spLocks noGrp="1"/>
          </p:cNvSpPr>
          <p:nvPr>
            <p:ph type="body" sz="quarter" idx="12" hasCustomPrompt="1"/>
          </p:nvPr>
        </p:nvSpPr>
        <p:spPr>
          <a:xfrm>
            <a:off x="6995160" y="6316801"/>
            <a:ext cx="4460804" cy="236550"/>
          </a:xfrm>
        </p:spPr>
        <p:txBody>
          <a:bodyPr anchor="ctr">
            <a:normAutofit/>
          </a:bodyPr>
          <a:lstStyle>
            <a:lvl1pPr marL="0" indent="0" algn="r">
              <a:buNone/>
              <a:defRPr sz="1200">
                <a:solidFill>
                  <a:schemeClr val="bg1"/>
                </a:solidFill>
              </a:defRPr>
            </a:lvl1pPr>
          </a:lstStyle>
          <a:p>
            <a:pPr lvl="0"/>
            <a:r>
              <a:rPr lang="en-US" dirty="0"/>
              <a:t>City, Country</a:t>
            </a:r>
            <a:endParaRPr lang="ru-RU" dirty="0"/>
          </a:p>
        </p:txBody>
      </p:sp>
    </p:spTree>
    <p:extLst>
      <p:ext uri="{BB962C8B-B14F-4D97-AF65-F5344CB8AC3E}">
        <p14:creationId xmlns:p14="http://schemas.microsoft.com/office/powerpoint/2010/main" val="3095683308"/>
      </p:ext>
    </p:extLst>
  </p:cSld>
  <p:clrMapOvr>
    <a:masterClrMapping/>
  </p:clrMapOvr>
  <p:extLst mod="1">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Пусто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6" name="Рисунок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7501" y="6249627"/>
            <a:ext cx="1435611" cy="224028"/>
          </a:xfrm>
          <a:prstGeom prst="rect">
            <a:avLst/>
          </a:prstGeom>
        </p:spPr>
      </p:pic>
      <p:pic>
        <p:nvPicPr>
          <p:cNvPr id="27" name="Рисунок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3489" y="6219908"/>
            <a:ext cx="653797" cy="283465"/>
          </a:xfrm>
          <a:prstGeom prst="rect">
            <a:avLst/>
          </a:prstGeom>
        </p:spPr>
      </p:pic>
      <p:pic>
        <p:nvPicPr>
          <p:cNvPr id="28" name="Рисунок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4709" y="6111797"/>
            <a:ext cx="1664211" cy="466345"/>
          </a:xfrm>
          <a:prstGeom prst="rect">
            <a:avLst/>
          </a:prstGeom>
        </p:spPr>
      </p:pic>
      <p:sp>
        <p:nvSpPr>
          <p:cNvPr id="31" name="Текст 2" descr="Section name Level 1&#10;"/>
          <p:cNvSpPr>
            <a:spLocks noGrp="1"/>
          </p:cNvSpPr>
          <p:nvPr>
            <p:ph type="body" idx="13" hasCustomPrompt="1"/>
          </p:nvPr>
        </p:nvSpPr>
        <p:spPr>
          <a:xfrm>
            <a:off x="773061" y="318014"/>
            <a:ext cx="2313038" cy="513119"/>
          </a:xfrm>
        </p:spPr>
        <p:txBody>
          <a:bodyPr numCol="1" spcCol="360000">
            <a:normAutofit/>
          </a:bodyPr>
          <a:lstStyle>
            <a:lvl1pPr marL="0" indent="0" algn="just">
              <a:spcBef>
                <a:spcPts val="0"/>
              </a:spcBef>
              <a:buNone/>
              <a:defRPr sz="1200" baseline="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1</a:t>
            </a:r>
            <a:endParaRPr lang="ru-RU" dirty="0"/>
          </a:p>
        </p:txBody>
      </p:sp>
      <p:sp>
        <p:nvSpPr>
          <p:cNvPr id="32" name="Текст 2" descr="Section name Level 2&#10;"/>
          <p:cNvSpPr>
            <a:spLocks noGrp="1"/>
          </p:cNvSpPr>
          <p:nvPr>
            <p:ph type="body" idx="14" hasCustomPrompt="1"/>
          </p:nvPr>
        </p:nvSpPr>
        <p:spPr>
          <a:xfrm>
            <a:off x="3382911" y="318014"/>
            <a:ext cx="2313038" cy="513119"/>
          </a:xfrm>
        </p:spPr>
        <p:txBody>
          <a:bodyPr numCol="1" spcCol="360000">
            <a:normAutofit/>
          </a:bodyPr>
          <a:lstStyle>
            <a:lvl1pPr marL="0" indent="0" algn="just">
              <a:spcBef>
                <a:spcPts val="0"/>
              </a:spcBef>
              <a:buNone/>
              <a:defRPr sz="12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2</a:t>
            </a:r>
            <a:endParaRPr lang="ru-RU" dirty="0"/>
          </a:p>
        </p:txBody>
      </p:sp>
      <p:sp>
        <p:nvSpPr>
          <p:cNvPr id="34" name="Текст 2"/>
          <p:cNvSpPr>
            <a:spLocks noGrp="1"/>
          </p:cNvSpPr>
          <p:nvPr>
            <p:ph type="body" idx="16" hasCustomPrompt="1"/>
          </p:nvPr>
        </p:nvSpPr>
        <p:spPr>
          <a:xfrm>
            <a:off x="1774825" y="2845968"/>
            <a:ext cx="2230168" cy="235934"/>
          </a:xfrm>
        </p:spPr>
        <p:txBody>
          <a:bodyPr numCol="1" spcCol="360000">
            <a:noAutofit/>
          </a:bodyPr>
          <a:lstStyle>
            <a:lvl1pPr marL="0" indent="0" algn="ctr">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0</a:t>
            </a:r>
            <a:r>
              <a:rPr lang="ru-RU" dirty="0"/>
              <a:t>1</a:t>
            </a:r>
            <a:endParaRPr lang="en-US" dirty="0"/>
          </a:p>
        </p:txBody>
      </p:sp>
      <p:sp>
        <p:nvSpPr>
          <p:cNvPr id="35" name="Текст 2"/>
          <p:cNvSpPr>
            <a:spLocks noGrp="1"/>
          </p:cNvSpPr>
          <p:nvPr>
            <p:ph type="body" idx="18" hasCustomPrompt="1"/>
          </p:nvPr>
        </p:nvSpPr>
        <p:spPr>
          <a:xfrm>
            <a:off x="1774825" y="3060904"/>
            <a:ext cx="2230168" cy="356666"/>
          </a:xfrm>
        </p:spPr>
        <p:txBody>
          <a:bodyPr numCol="1" spcCol="360000">
            <a:noAutofit/>
          </a:bodyPr>
          <a:lstStyle>
            <a:lvl1pPr marL="0" indent="0" algn="ctr">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is simply dummy text of the printing</a:t>
            </a:r>
            <a:endParaRPr lang="ru-RU" dirty="0"/>
          </a:p>
        </p:txBody>
      </p:sp>
      <p:sp>
        <p:nvSpPr>
          <p:cNvPr id="61" name="Текст 2"/>
          <p:cNvSpPr>
            <a:spLocks noGrp="1"/>
          </p:cNvSpPr>
          <p:nvPr>
            <p:ph type="body" idx="34" hasCustomPrompt="1"/>
          </p:nvPr>
        </p:nvSpPr>
        <p:spPr>
          <a:xfrm>
            <a:off x="2519050" y="2035830"/>
            <a:ext cx="741719" cy="739375"/>
          </a:xfrm>
        </p:spPr>
        <p:txBody>
          <a:bodyPr numCol="1" spcCol="360000" anchor="ctr">
            <a:noAutofit/>
          </a:bodyPr>
          <a:lstStyle>
            <a:lvl1pPr marL="0" indent="0" algn="ctr">
              <a:buNone/>
              <a:defRPr sz="3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a:t>
            </a:r>
            <a:r>
              <a:rPr lang="kk-KZ" dirty="0"/>
              <a:t>1</a:t>
            </a:r>
            <a:endParaRPr lang="en-US" dirty="0"/>
          </a:p>
        </p:txBody>
      </p:sp>
      <p:sp>
        <p:nvSpPr>
          <p:cNvPr id="63" name="Текст 2"/>
          <p:cNvSpPr>
            <a:spLocks noGrp="1"/>
          </p:cNvSpPr>
          <p:nvPr>
            <p:ph type="body" idx="35" hasCustomPrompt="1"/>
          </p:nvPr>
        </p:nvSpPr>
        <p:spPr>
          <a:xfrm>
            <a:off x="4980915" y="2845968"/>
            <a:ext cx="2230168" cy="235934"/>
          </a:xfrm>
        </p:spPr>
        <p:txBody>
          <a:bodyPr numCol="1" spcCol="360000">
            <a:noAutofit/>
          </a:bodyPr>
          <a:lstStyle>
            <a:lvl1pPr marL="0" indent="0" algn="ctr">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0</a:t>
            </a:r>
            <a:r>
              <a:rPr lang="ru-RU" dirty="0"/>
              <a:t>2</a:t>
            </a:r>
            <a:endParaRPr lang="en-US" dirty="0"/>
          </a:p>
        </p:txBody>
      </p:sp>
      <p:sp>
        <p:nvSpPr>
          <p:cNvPr id="64" name="Текст 2"/>
          <p:cNvSpPr>
            <a:spLocks noGrp="1"/>
          </p:cNvSpPr>
          <p:nvPr>
            <p:ph type="body" idx="36" hasCustomPrompt="1"/>
          </p:nvPr>
        </p:nvSpPr>
        <p:spPr>
          <a:xfrm>
            <a:off x="4980915" y="3060904"/>
            <a:ext cx="2230168" cy="356666"/>
          </a:xfrm>
        </p:spPr>
        <p:txBody>
          <a:bodyPr numCol="1" spcCol="360000">
            <a:noAutofit/>
          </a:bodyPr>
          <a:lstStyle>
            <a:lvl1pPr marL="0" indent="0" algn="ctr">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is simply dummy text of the printing</a:t>
            </a:r>
            <a:endParaRPr lang="ru-RU" dirty="0"/>
          </a:p>
        </p:txBody>
      </p:sp>
      <p:sp>
        <p:nvSpPr>
          <p:cNvPr id="66" name="Текст 2"/>
          <p:cNvSpPr>
            <a:spLocks noGrp="1"/>
          </p:cNvSpPr>
          <p:nvPr>
            <p:ph type="body" idx="37" hasCustomPrompt="1"/>
          </p:nvPr>
        </p:nvSpPr>
        <p:spPr>
          <a:xfrm>
            <a:off x="5725140" y="2035830"/>
            <a:ext cx="741719" cy="739375"/>
          </a:xfrm>
        </p:spPr>
        <p:txBody>
          <a:bodyPr numCol="1" spcCol="360000" anchor="ctr">
            <a:noAutofit/>
          </a:bodyPr>
          <a:lstStyle>
            <a:lvl1pPr marL="0" indent="0" algn="ctr">
              <a:buNone/>
              <a:defRPr sz="3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a:t>
            </a:r>
            <a:r>
              <a:rPr lang="kk-KZ" dirty="0"/>
              <a:t>2</a:t>
            </a:r>
            <a:endParaRPr lang="en-US" dirty="0"/>
          </a:p>
        </p:txBody>
      </p:sp>
      <p:sp>
        <p:nvSpPr>
          <p:cNvPr id="68" name="Текст 2"/>
          <p:cNvSpPr>
            <a:spLocks noGrp="1"/>
          </p:cNvSpPr>
          <p:nvPr>
            <p:ph type="body" idx="38" hasCustomPrompt="1"/>
          </p:nvPr>
        </p:nvSpPr>
        <p:spPr>
          <a:xfrm>
            <a:off x="8189566" y="2845968"/>
            <a:ext cx="2230168" cy="235934"/>
          </a:xfrm>
        </p:spPr>
        <p:txBody>
          <a:bodyPr numCol="1" spcCol="360000">
            <a:noAutofit/>
          </a:bodyPr>
          <a:lstStyle>
            <a:lvl1pPr marL="0" indent="0" algn="ctr">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0</a:t>
            </a:r>
            <a:r>
              <a:rPr lang="ru-RU" dirty="0"/>
              <a:t>3</a:t>
            </a:r>
            <a:endParaRPr lang="en-US" dirty="0"/>
          </a:p>
        </p:txBody>
      </p:sp>
      <p:sp>
        <p:nvSpPr>
          <p:cNvPr id="69" name="Текст 2"/>
          <p:cNvSpPr>
            <a:spLocks noGrp="1"/>
          </p:cNvSpPr>
          <p:nvPr>
            <p:ph type="body" idx="39" hasCustomPrompt="1"/>
          </p:nvPr>
        </p:nvSpPr>
        <p:spPr>
          <a:xfrm>
            <a:off x="8189566" y="3060904"/>
            <a:ext cx="2230168" cy="356666"/>
          </a:xfrm>
        </p:spPr>
        <p:txBody>
          <a:bodyPr numCol="1" spcCol="360000">
            <a:noAutofit/>
          </a:bodyPr>
          <a:lstStyle>
            <a:lvl1pPr marL="0" indent="0" algn="ctr">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is simply dummy text of the printing</a:t>
            </a:r>
            <a:endParaRPr lang="ru-RU" dirty="0"/>
          </a:p>
        </p:txBody>
      </p:sp>
      <p:sp>
        <p:nvSpPr>
          <p:cNvPr id="71" name="Текст 2"/>
          <p:cNvSpPr>
            <a:spLocks noGrp="1"/>
          </p:cNvSpPr>
          <p:nvPr>
            <p:ph type="body" idx="40" hasCustomPrompt="1"/>
          </p:nvPr>
        </p:nvSpPr>
        <p:spPr>
          <a:xfrm>
            <a:off x="8933791" y="2035830"/>
            <a:ext cx="741719" cy="739375"/>
          </a:xfrm>
        </p:spPr>
        <p:txBody>
          <a:bodyPr numCol="1" spcCol="360000" anchor="ctr">
            <a:noAutofit/>
          </a:bodyPr>
          <a:lstStyle>
            <a:lvl1pPr marL="0" indent="0" algn="ctr">
              <a:buNone/>
              <a:defRPr sz="3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a:t>
            </a:r>
            <a:r>
              <a:rPr lang="kk-KZ" dirty="0"/>
              <a:t>3</a:t>
            </a:r>
            <a:endParaRPr lang="en-US" dirty="0"/>
          </a:p>
        </p:txBody>
      </p:sp>
      <p:sp>
        <p:nvSpPr>
          <p:cNvPr id="73" name="Текст 2"/>
          <p:cNvSpPr>
            <a:spLocks noGrp="1"/>
          </p:cNvSpPr>
          <p:nvPr>
            <p:ph type="body" idx="41" hasCustomPrompt="1"/>
          </p:nvPr>
        </p:nvSpPr>
        <p:spPr>
          <a:xfrm>
            <a:off x="1774825" y="4786994"/>
            <a:ext cx="2230168" cy="235934"/>
          </a:xfrm>
        </p:spPr>
        <p:txBody>
          <a:bodyPr numCol="1" spcCol="360000">
            <a:noAutofit/>
          </a:bodyPr>
          <a:lstStyle>
            <a:lvl1pPr marL="0" indent="0" algn="ctr">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04</a:t>
            </a:r>
          </a:p>
        </p:txBody>
      </p:sp>
      <p:sp>
        <p:nvSpPr>
          <p:cNvPr id="74" name="Текст 2"/>
          <p:cNvSpPr>
            <a:spLocks noGrp="1"/>
          </p:cNvSpPr>
          <p:nvPr>
            <p:ph type="body" idx="42" hasCustomPrompt="1"/>
          </p:nvPr>
        </p:nvSpPr>
        <p:spPr>
          <a:xfrm>
            <a:off x="1774825" y="5001930"/>
            <a:ext cx="2230168" cy="356666"/>
          </a:xfrm>
        </p:spPr>
        <p:txBody>
          <a:bodyPr numCol="1" spcCol="360000">
            <a:noAutofit/>
          </a:bodyPr>
          <a:lstStyle>
            <a:lvl1pPr marL="0" indent="0" algn="ctr">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is simply dummy text of the printing</a:t>
            </a:r>
            <a:endParaRPr lang="ru-RU" dirty="0"/>
          </a:p>
        </p:txBody>
      </p:sp>
      <p:sp>
        <p:nvSpPr>
          <p:cNvPr id="76" name="Текст 2"/>
          <p:cNvSpPr>
            <a:spLocks noGrp="1"/>
          </p:cNvSpPr>
          <p:nvPr>
            <p:ph type="body" idx="43" hasCustomPrompt="1"/>
          </p:nvPr>
        </p:nvSpPr>
        <p:spPr>
          <a:xfrm>
            <a:off x="2519050" y="3976856"/>
            <a:ext cx="741719" cy="739375"/>
          </a:xfrm>
        </p:spPr>
        <p:txBody>
          <a:bodyPr numCol="1" spcCol="360000" anchor="ctr">
            <a:noAutofit/>
          </a:bodyPr>
          <a:lstStyle>
            <a:lvl1pPr marL="0" indent="0" algn="ctr">
              <a:buNone/>
              <a:defRPr sz="3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a:t>
            </a:r>
            <a:r>
              <a:rPr lang="kk-KZ" dirty="0"/>
              <a:t>4</a:t>
            </a:r>
            <a:endParaRPr lang="en-US" dirty="0"/>
          </a:p>
        </p:txBody>
      </p:sp>
      <p:sp>
        <p:nvSpPr>
          <p:cNvPr id="78" name="Текст 2"/>
          <p:cNvSpPr>
            <a:spLocks noGrp="1"/>
          </p:cNvSpPr>
          <p:nvPr>
            <p:ph type="body" idx="44" hasCustomPrompt="1"/>
          </p:nvPr>
        </p:nvSpPr>
        <p:spPr>
          <a:xfrm>
            <a:off x="4980915" y="4786994"/>
            <a:ext cx="2230168" cy="235934"/>
          </a:xfrm>
        </p:spPr>
        <p:txBody>
          <a:bodyPr numCol="1" spcCol="360000">
            <a:noAutofit/>
          </a:bodyPr>
          <a:lstStyle>
            <a:lvl1pPr marL="0" indent="0" algn="ctr">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0</a:t>
            </a:r>
            <a:r>
              <a:rPr lang="ru-RU" dirty="0"/>
              <a:t>5</a:t>
            </a:r>
            <a:endParaRPr lang="en-US" dirty="0"/>
          </a:p>
        </p:txBody>
      </p:sp>
      <p:sp>
        <p:nvSpPr>
          <p:cNvPr id="79" name="Текст 2"/>
          <p:cNvSpPr>
            <a:spLocks noGrp="1"/>
          </p:cNvSpPr>
          <p:nvPr>
            <p:ph type="body" idx="45" hasCustomPrompt="1"/>
          </p:nvPr>
        </p:nvSpPr>
        <p:spPr>
          <a:xfrm>
            <a:off x="4980915" y="5001930"/>
            <a:ext cx="2230168" cy="356666"/>
          </a:xfrm>
        </p:spPr>
        <p:txBody>
          <a:bodyPr numCol="1" spcCol="360000">
            <a:noAutofit/>
          </a:bodyPr>
          <a:lstStyle>
            <a:lvl1pPr marL="0" indent="0" algn="ctr">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is simply dummy text of the printing</a:t>
            </a:r>
            <a:endParaRPr lang="ru-RU" dirty="0"/>
          </a:p>
        </p:txBody>
      </p:sp>
      <p:sp>
        <p:nvSpPr>
          <p:cNvPr id="81" name="Текст 2"/>
          <p:cNvSpPr>
            <a:spLocks noGrp="1"/>
          </p:cNvSpPr>
          <p:nvPr>
            <p:ph type="body" idx="46" hasCustomPrompt="1"/>
          </p:nvPr>
        </p:nvSpPr>
        <p:spPr>
          <a:xfrm>
            <a:off x="5725140" y="3976856"/>
            <a:ext cx="741719" cy="739375"/>
          </a:xfrm>
        </p:spPr>
        <p:txBody>
          <a:bodyPr numCol="1" spcCol="360000" anchor="ctr">
            <a:noAutofit/>
          </a:bodyPr>
          <a:lstStyle>
            <a:lvl1pPr marL="0" indent="0" algn="ctr">
              <a:buNone/>
              <a:defRPr sz="3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a:t>
            </a:r>
            <a:r>
              <a:rPr lang="kk-KZ" dirty="0"/>
              <a:t>5</a:t>
            </a:r>
            <a:endParaRPr lang="en-US" dirty="0"/>
          </a:p>
        </p:txBody>
      </p:sp>
      <p:sp>
        <p:nvSpPr>
          <p:cNvPr id="83" name="Текст 2"/>
          <p:cNvSpPr>
            <a:spLocks noGrp="1"/>
          </p:cNvSpPr>
          <p:nvPr>
            <p:ph type="body" idx="47" hasCustomPrompt="1"/>
          </p:nvPr>
        </p:nvSpPr>
        <p:spPr>
          <a:xfrm>
            <a:off x="8189566" y="4786994"/>
            <a:ext cx="2230168" cy="235934"/>
          </a:xfrm>
        </p:spPr>
        <p:txBody>
          <a:bodyPr numCol="1" spcCol="360000">
            <a:noAutofit/>
          </a:bodyPr>
          <a:lstStyle>
            <a:lvl1pPr marL="0" indent="0" algn="ctr">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0</a:t>
            </a:r>
            <a:r>
              <a:rPr lang="ru-RU" dirty="0"/>
              <a:t>6</a:t>
            </a:r>
            <a:endParaRPr lang="en-US" dirty="0"/>
          </a:p>
        </p:txBody>
      </p:sp>
      <p:sp>
        <p:nvSpPr>
          <p:cNvPr id="84" name="Текст 2"/>
          <p:cNvSpPr>
            <a:spLocks noGrp="1"/>
          </p:cNvSpPr>
          <p:nvPr>
            <p:ph type="body" idx="48" hasCustomPrompt="1"/>
          </p:nvPr>
        </p:nvSpPr>
        <p:spPr>
          <a:xfrm>
            <a:off x="8189566" y="5001930"/>
            <a:ext cx="2230168" cy="356666"/>
          </a:xfrm>
        </p:spPr>
        <p:txBody>
          <a:bodyPr numCol="1" spcCol="360000">
            <a:noAutofit/>
          </a:bodyPr>
          <a:lstStyle>
            <a:lvl1pPr marL="0" indent="0" algn="ctr">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is simply dummy text of the printing</a:t>
            </a:r>
            <a:endParaRPr lang="ru-RU" dirty="0"/>
          </a:p>
        </p:txBody>
      </p:sp>
      <p:sp>
        <p:nvSpPr>
          <p:cNvPr id="86" name="Текст 2"/>
          <p:cNvSpPr>
            <a:spLocks noGrp="1"/>
          </p:cNvSpPr>
          <p:nvPr>
            <p:ph type="body" idx="49" hasCustomPrompt="1"/>
          </p:nvPr>
        </p:nvSpPr>
        <p:spPr>
          <a:xfrm>
            <a:off x="8933791" y="3976856"/>
            <a:ext cx="741719" cy="739375"/>
          </a:xfrm>
        </p:spPr>
        <p:txBody>
          <a:bodyPr numCol="1" spcCol="360000" anchor="ctr">
            <a:noAutofit/>
          </a:bodyPr>
          <a:lstStyle>
            <a:lvl1pPr marL="0" indent="0" algn="ctr">
              <a:buNone/>
              <a:defRPr sz="3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a:t>
            </a:r>
            <a:r>
              <a:rPr lang="kk-KZ" dirty="0"/>
              <a:t>6</a:t>
            </a:r>
            <a:endParaRPr lang="en-US" dirty="0"/>
          </a:p>
        </p:txBody>
      </p:sp>
      <p:sp>
        <p:nvSpPr>
          <p:cNvPr id="87" name="Заголовок 1"/>
          <p:cNvSpPr>
            <a:spLocks noGrp="1"/>
          </p:cNvSpPr>
          <p:nvPr>
            <p:ph type="title"/>
          </p:nvPr>
        </p:nvSpPr>
        <p:spPr>
          <a:xfrm>
            <a:off x="1789471" y="1247442"/>
            <a:ext cx="4420829" cy="561693"/>
          </a:xfrm>
        </p:spPr>
        <p:txBody>
          <a:bodyPr anchor="t">
            <a:normAutofit/>
          </a:bodyPr>
          <a:lstStyle>
            <a:lvl1pPr>
              <a:defRPr sz="3600" b="1">
                <a:latin typeface="+mn-lt"/>
              </a:defRPr>
            </a:lvl1pPr>
          </a:lstStyle>
          <a:p>
            <a:r>
              <a:rPr lang="ru-RU" dirty="0"/>
              <a:t>Образец заголовка</a:t>
            </a:r>
          </a:p>
        </p:txBody>
      </p:sp>
    </p:spTree>
    <p:extLst>
      <p:ext uri="{BB962C8B-B14F-4D97-AF65-F5344CB8AC3E}">
        <p14:creationId xmlns:p14="http://schemas.microsoft.com/office/powerpoint/2010/main" val="3681799105"/>
      </p:ext>
    </p:extLst>
  </p:cSld>
  <p:clrMapOvr>
    <a:masterClrMapping/>
  </p:clrMapOvr>
  <p:extLst mod="1">
    <p:ext uri="{DCECCB84-F9BA-43D5-87BE-67443E8EF086}">
      <p15:sldGuideLst xmlns:p15="http://schemas.microsoft.com/office/powerpoint/2012/main">
        <p15:guide id="1" orient="horz" pos="2160">
          <p15:clr>
            <a:srgbClr val="FBAE40"/>
          </p15:clr>
        </p15:guide>
        <p15:guide id="2" pos="6562" userDrawn="1">
          <p15:clr>
            <a:srgbClr val="FBAE40"/>
          </p15:clr>
        </p15:guide>
        <p15:guide id="0" pos="1118" userDrawn="1">
          <p15:clr>
            <a:srgbClr val="FBAE40"/>
          </p15:clr>
        </p15:guide>
        <p15:guide id="3"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7501" y="6249627"/>
            <a:ext cx="1435611" cy="224028"/>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3489" y="6219908"/>
            <a:ext cx="653797" cy="283465"/>
          </a:xfrm>
          <a:prstGeom prst="rect">
            <a:avLst/>
          </a:prstGeom>
        </p:spPr>
      </p:pic>
      <p:pic>
        <p:nvPicPr>
          <p:cNvPr id="10" name="Рисунок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4709" y="6111797"/>
            <a:ext cx="1664211" cy="466345"/>
          </a:xfrm>
          <a:prstGeom prst="rect">
            <a:avLst/>
          </a:prstGeom>
        </p:spPr>
      </p:pic>
      <p:sp>
        <p:nvSpPr>
          <p:cNvPr id="11" name="Заголовок 1"/>
          <p:cNvSpPr>
            <a:spLocks noGrp="1"/>
          </p:cNvSpPr>
          <p:nvPr>
            <p:ph type="title"/>
          </p:nvPr>
        </p:nvSpPr>
        <p:spPr>
          <a:xfrm>
            <a:off x="1789471" y="1247442"/>
            <a:ext cx="4420829" cy="561693"/>
          </a:xfrm>
        </p:spPr>
        <p:txBody>
          <a:bodyPr anchor="t">
            <a:normAutofit/>
          </a:bodyPr>
          <a:lstStyle>
            <a:lvl1pPr>
              <a:defRPr sz="3600" b="1">
                <a:latin typeface="+mn-lt"/>
              </a:defRPr>
            </a:lvl1pPr>
          </a:lstStyle>
          <a:p>
            <a:r>
              <a:rPr lang="ru-RU" dirty="0"/>
              <a:t>Образец заголовка</a:t>
            </a:r>
          </a:p>
        </p:txBody>
      </p:sp>
      <p:sp>
        <p:nvSpPr>
          <p:cNvPr id="12" name="Текст 2"/>
          <p:cNvSpPr>
            <a:spLocks noGrp="1"/>
          </p:cNvSpPr>
          <p:nvPr>
            <p:ph type="body" idx="1"/>
          </p:nvPr>
        </p:nvSpPr>
        <p:spPr>
          <a:xfrm>
            <a:off x="1789471" y="1868131"/>
            <a:ext cx="4420829" cy="3814914"/>
          </a:xfrm>
        </p:spPr>
        <p:txBody>
          <a:bodyPr numCol="1" spcCol="360000">
            <a:normAutofit/>
          </a:bodyPr>
          <a:lstStyle>
            <a:lvl1pPr marL="0" indent="0" algn="just">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sp>
        <p:nvSpPr>
          <p:cNvPr id="14" name="Текст 2" descr="Section name Level 1&#10;"/>
          <p:cNvSpPr>
            <a:spLocks noGrp="1"/>
          </p:cNvSpPr>
          <p:nvPr>
            <p:ph type="body" idx="13" hasCustomPrompt="1"/>
          </p:nvPr>
        </p:nvSpPr>
        <p:spPr>
          <a:xfrm>
            <a:off x="773061" y="318014"/>
            <a:ext cx="2313038" cy="513119"/>
          </a:xfrm>
        </p:spPr>
        <p:txBody>
          <a:bodyPr numCol="1" spcCol="360000">
            <a:normAutofit/>
          </a:bodyPr>
          <a:lstStyle>
            <a:lvl1pPr marL="0" indent="0" algn="just">
              <a:spcBef>
                <a:spcPts val="0"/>
              </a:spcBef>
              <a:buNone/>
              <a:defRPr sz="1200" baseline="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1</a:t>
            </a:r>
            <a:endParaRPr lang="ru-RU" dirty="0"/>
          </a:p>
        </p:txBody>
      </p:sp>
    </p:spTree>
    <p:extLst>
      <p:ext uri="{BB962C8B-B14F-4D97-AF65-F5344CB8AC3E}">
        <p14:creationId xmlns:p14="http://schemas.microsoft.com/office/powerpoint/2010/main" val="3103877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366F550F-051F-46A9-83EC-7F615E1AC42F}" type="datetimeFigureOut">
              <a:rPr lang="ru-RU" smtClean="0"/>
              <a:pPr/>
              <a:t>17.04.2019</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p>
            <a:fld id="{220FD5F7-8ADA-473C-AA1E-FA86D3429A34}" type="slidenum">
              <a:rPr lang="ru-RU" smtClean="0"/>
              <a:pPr/>
              <a:t>‹#›</a:t>
            </a:fld>
            <a:endParaRPr lang="ru-RU"/>
          </a:p>
        </p:txBody>
      </p:sp>
    </p:spTree>
    <p:extLst>
      <p:ext uri="{BB962C8B-B14F-4D97-AF65-F5344CB8AC3E}">
        <p14:creationId xmlns:p14="http://schemas.microsoft.com/office/powerpoint/2010/main" val="387662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9471" y="1247442"/>
            <a:ext cx="8632724" cy="561693"/>
          </a:xfrm>
        </p:spPr>
        <p:txBody>
          <a:bodyPr anchor="t">
            <a:normAutofit/>
          </a:bodyPr>
          <a:lstStyle>
            <a:lvl1pPr>
              <a:defRPr sz="3600" b="1">
                <a:latin typeface="+mn-lt"/>
              </a:defRPr>
            </a:lvl1pPr>
          </a:lstStyle>
          <a:p>
            <a:r>
              <a:rPr lang="ru-RU" dirty="0"/>
              <a:t>Образец заголовка</a:t>
            </a:r>
          </a:p>
        </p:txBody>
      </p:sp>
      <p:sp>
        <p:nvSpPr>
          <p:cNvPr id="3" name="Текст 2"/>
          <p:cNvSpPr>
            <a:spLocks noGrp="1"/>
          </p:cNvSpPr>
          <p:nvPr>
            <p:ph type="body" idx="1"/>
          </p:nvPr>
        </p:nvSpPr>
        <p:spPr>
          <a:xfrm>
            <a:off x="1789471" y="1868131"/>
            <a:ext cx="8632724" cy="3814914"/>
          </a:xfrm>
        </p:spPr>
        <p:txBody>
          <a:bodyPr numCol="2" spcCol="360000">
            <a:normAutofit/>
          </a:bodyPr>
          <a:lstStyle>
            <a:lvl1pPr marL="0" indent="0" algn="just">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7501" y="6249627"/>
            <a:ext cx="1435611" cy="224028"/>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3489" y="6219908"/>
            <a:ext cx="653797" cy="283465"/>
          </a:xfrm>
          <a:prstGeom prst="rect">
            <a:avLst/>
          </a:prstGeom>
        </p:spPr>
      </p:pic>
      <p:pic>
        <p:nvPicPr>
          <p:cNvPr id="13" name="Рисунок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4709" y="6111797"/>
            <a:ext cx="1664211" cy="466345"/>
          </a:xfrm>
          <a:prstGeom prst="rect">
            <a:avLst/>
          </a:prstGeom>
        </p:spPr>
      </p:pic>
      <p:sp>
        <p:nvSpPr>
          <p:cNvPr id="18" name="Текст 2" descr="Section name Level 1&#10;"/>
          <p:cNvSpPr>
            <a:spLocks noGrp="1"/>
          </p:cNvSpPr>
          <p:nvPr>
            <p:ph type="body" idx="13" hasCustomPrompt="1"/>
          </p:nvPr>
        </p:nvSpPr>
        <p:spPr>
          <a:xfrm>
            <a:off x="773061" y="318014"/>
            <a:ext cx="2313038" cy="513119"/>
          </a:xfrm>
        </p:spPr>
        <p:txBody>
          <a:bodyPr numCol="1" spcCol="360000">
            <a:normAutofit/>
          </a:bodyPr>
          <a:lstStyle>
            <a:lvl1pPr marL="0" indent="0" algn="just">
              <a:spcBef>
                <a:spcPts val="0"/>
              </a:spcBef>
              <a:buNone/>
              <a:defRPr sz="1200" baseline="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1</a:t>
            </a:r>
            <a:endParaRPr lang="ru-RU" dirty="0"/>
          </a:p>
        </p:txBody>
      </p:sp>
      <p:sp>
        <p:nvSpPr>
          <p:cNvPr id="19" name="Текст 2" descr="Section name Level 2&#10;"/>
          <p:cNvSpPr>
            <a:spLocks noGrp="1"/>
          </p:cNvSpPr>
          <p:nvPr>
            <p:ph type="body" idx="14" hasCustomPrompt="1"/>
          </p:nvPr>
        </p:nvSpPr>
        <p:spPr>
          <a:xfrm>
            <a:off x="3382911" y="318014"/>
            <a:ext cx="2313038" cy="513119"/>
          </a:xfrm>
        </p:spPr>
        <p:txBody>
          <a:bodyPr numCol="1" spcCol="360000">
            <a:normAutofit/>
          </a:bodyPr>
          <a:lstStyle>
            <a:lvl1pPr marL="0" indent="0" algn="just">
              <a:spcBef>
                <a:spcPts val="0"/>
              </a:spcBef>
              <a:buNone/>
              <a:defRPr sz="12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2</a:t>
            </a:r>
            <a:endParaRPr lang="ru-RU" dirty="0"/>
          </a:p>
        </p:txBody>
      </p:sp>
    </p:spTree>
    <p:extLst>
      <p:ext uri="{BB962C8B-B14F-4D97-AF65-F5344CB8AC3E}">
        <p14:creationId xmlns:p14="http://schemas.microsoft.com/office/powerpoint/2010/main" val="277335801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1789471" y="1247442"/>
            <a:ext cx="4420829" cy="561693"/>
          </a:xfrm>
        </p:spPr>
        <p:txBody>
          <a:bodyPr anchor="t">
            <a:normAutofit/>
          </a:bodyPr>
          <a:lstStyle>
            <a:lvl1pPr>
              <a:defRPr sz="3600" b="1">
                <a:latin typeface="+mn-lt"/>
              </a:defRPr>
            </a:lvl1pPr>
          </a:lstStyle>
          <a:p>
            <a:r>
              <a:rPr lang="ru-RU" dirty="0"/>
              <a:t>Образец заголовка</a:t>
            </a:r>
          </a:p>
        </p:txBody>
      </p:sp>
      <p:sp>
        <p:nvSpPr>
          <p:cNvPr id="8" name="Текст 2"/>
          <p:cNvSpPr>
            <a:spLocks noGrp="1"/>
          </p:cNvSpPr>
          <p:nvPr>
            <p:ph type="body" idx="1"/>
          </p:nvPr>
        </p:nvSpPr>
        <p:spPr>
          <a:xfrm>
            <a:off x="1789471" y="1868131"/>
            <a:ext cx="4420829" cy="3814914"/>
          </a:xfrm>
        </p:spPr>
        <p:txBody>
          <a:bodyPr numCol="1" spcCol="360000">
            <a:normAutofit/>
          </a:bodyPr>
          <a:lstStyle>
            <a:lvl1pPr marL="0" indent="0" algn="just">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pic>
        <p:nvPicPr>
          <p:cNvPr id="13" name="Рисунок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7501" y="6249627"/>
            <a:ext cx="1435611" cy="224028"/>
          </a:xfrm>
          <a:prstGeom prst="rect">
            <a:avLst/>
          </a:prstGeom>
        </p:spPr>
      </p:pic>
      <p:pic>
        <p:nvPicPr>
          <p:cNvPr id="14" name="Рисунок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3489" y="6219908"/>
            <a:ext cx="653797" cy="283465"/>
          </a:xfrm>
          <a:prstGeom prst="rect">
            <a:avLst/>
          </a:prstGeom>
        </p:spPr>
      </p:pic>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4709" y="6111797"/>
            <a:ext cx="1664211" cy="466345"/>
          </a:xfrm>
          <a:prstGeom prst="rect">
            <a:avLst/>
          </a:prstGeom>
        </p:spPr>
      </p:pic>
      <p:sp>
        <p:nvSpPr>
          <p:cNvPr id="27" name="Текст 2" descr="Section name Level 1&#10;"/>
          <p:cNvSpPr>
            <a:spLocks noGrp="1"/>
          </p:cNvSpPr>
          <p:nvPr>
            <p:ph type="body" idx="13" hasCustomPrompt="1"/>
          </p:nvPr>
        </p:nvSpPr>
        <p:spPr>
          <a:xfrm>
            <a:off x="773061" y="318014"/>
            <a:ext cx="2313038" cy="513119"/>
          </a:xfrm>
        </p:spPr>
        <p:txBody>
          <a:bodyPr numCol="1" spcCol="360000">
            <a:normAutofit/>
          </a:bodyPr>
          <a:lstStyle>
            <a:lvl1pPr marL="0" indent="0" algn="just">
              <a:spcBef>
                <a:spcPts val="0"/>
              </a:spcBef>
              <a:buNone/>
              <a:defRPr sz="1200" baseline="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1</a:t>
            </a:r>
            <a:endParaRPr lang="ru-RU" dirty="0"/>
          </a:p>
        </p:txBody>
      </p:sp>
      <p:sp>
        <p:nvSpPr>
          <p:cNvPr id="28" name="Текст 2" descr="Section name Level 2&#10;"/>
          <p:cNvSpPr>
            <a:spLocks noGrp="1"/>
          </p:cNvSpPr>
          <p:nvPr>
            <p:ph type="body" idx="14" hasCustomPrompt="1"/>
          </p:nvPr>
        </p:nvSpPr>
        <p:spPr>
          <a:xfrm>
            <a:off x="3382911" y="318014"/>
            <a:ext cx="2313038" cy="513119"/>
          </a:xfrm>
        </p:spPr>
        <p:txBody>
          <a:bodyPr numCol="1" spcCol="360000">
            <a:normAutofit/>
          </a:bodyPr>
          <a:lstStyle>
            <a:lvl1pPr marL="0" indent="0" algn="just">
              <a:spcBef>
                <a:spcPts val="0"/>
              </a:spcBef>
              <a:buNone/>
              <a:defRPr sz="12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2</a:t>
            </a:r>
            <a:endParaRPr lang="ru-RU" dirty="0"/>
          </a:p>
        </p:txBody>
      </p:sp>
      <p:sp>
        <p:nvSpPr>
          <p:cNvPr id="43" name="Рисунок 42"/>
          <p:cNvSpPr>
            <a:spLocks noGrp="1"/>
          </p:cNvSpPr>
          <p:nvPr>
            <p:ph type="pic" sz="quarter" idx="16"/>
          </p:nvPr>
        </p:nvSpPr>
        <p:spPr>
          <a:xfrm>
            <a:off x="6604000" y="849789"/>
            <a:ext cx="4833257" cy="4833256"/>
          </a:xfrm>
          <a:prstGeom prst="ellipse">
            <a:avLst/>
          </a:prstGeom>
          <a:solidFill>
            <a:srgbClr val="00B050"/>
          </a:solidFill>
        </p:spPr>
        <p:txBody>
          <a:bodyPr/>
          <a:lstStyle/>
          <a:p>
            <a:endParaRPr lang="ru-RU"/>
          </a:p>
        </p:txBody>
      </p:sp>
    </p:spTree>
    <p:extLst>
      <p:ext uri="{BB962C8B-B14F-4D97-AF65-F5344CB8AC3E}">
        <p14:creationId xmlns:p14="http://schemas.microsoft.com/office/powerpoint/2010/main" val="501577058"/>
      </p:ext>
    </p:extLst>
  </p:cSld>
  <p:clrMapOvr>
    <a:masterClrMapping/>
  </p:clrMapOvr>
  <p:extLst mod="1">
    <p:ext uri="{DCECCB84-F9BA-43D5-87BE-67443E8EF086}">
      <p15:sldGuideLst xmlns:p15="http://schemas.microsoft.com/office/powerpoint/2012/main">
        <p15:guide id="1" pos="111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9" name="Рисунок 8"/>
          <p:cNvSpPr>
            <a:spLocks noGrp="1"/>
          </p:cNvSpPr>
          <p:nvPr>
            <p:ph type="pic" sz="quarter" idx="16"/>
          </p:nvPr>
        </p:nvSpPr>
        <p:spPr>
          <a:xfrm>
            <a:off x="6834188" y="1247776"/>
            <a:ext cx="5357812" cy="4435270"/>
          </a:xfrm>
          <a:solidFill>
            <a:srgbClr val="00B050"/>
          </a:solidFill>
        </p:spPr>
        <p:txBody>
          <a:bodyPr/>
          <a:lstStyle/>
          <a:p>
            <a:endParaRPr lang="ru-RU"/>
          </a:p>
        </p:txBody>
      </p:sp>
      <p:sp>
        <p:nvSpPr>
          <p:cNvPr id="7" name="Заголовок 1"/>
          <p:cNvSpPr>
            <a:spLocks noGrp="1"/>
          </p:cNvSpPr>
          <p:nvPr>
            <p:ph type="title"/>
          </p:nvPr>
        </p:nvSpPr>
        <p:spPr>
          <a:xfrm>
            <a:off x="1789471" y="1247442"/>
            <a:ext cx="4420829" cy="561693"/>
          </a:xfrm>
        </p:spPr>
        <p:txBody>
          <a:bodyPr anchor="t">
            <a:normAutofit/>
          </a:bodyPr>
          <a:lstStyle>
            <a:lvl1pPr>
              <a:defRPr sz="3600" b="1">
                <a:latin typeface="+mn-lt"/>
              </a:defRPr>
            </a:lvl1pPr>
          </a:lstStyle>
          <a:p>
            <a:r>
              <a:rPr lang="ru-RU" dirty="0"/>
              <a:t>Образец заголовка</a:t>
            </a:r>
          </a:p>
        </p:txBody>
      </p:sp>
      <p:sp>
        <p:nvSpPr>
          <p:cNvPr id="8" name="Текст 2"/>
          <p:cNvSpPr>
            <a:spLocks noGrp="1"/>
          </p:cNvSpPr>
          <p:nvPr>
            <p:ph type="body" idx="1"/>
          </p:nvPr>
        </p:nvSpPr>
        <p:spPr>
          <a:xfrm>
            <a:off x="1789471" y="1868131"/>
            <a:ext cx="4420829" cy="3814914"/>
          </a:xfrm>
        </p:spPr>
        <p:txBody>
          <a:bodyPr numCol="1" spcCol="360000">
            <a:normAutofit/>
          </a:bodyPr>
          <a:lstStyle>
            <a:lvl1pPr marL="0" indent="0" algn="just">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pic>
        <p:nvPicPr>
          <p:cNvPr id="13" name="Рисунок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7501" y="6249627"/>
            <a:ext cx="1435611" cy="224028"/>
          </a:xfrm>
          <a:prstGeom prst="rect">
            <a:avLst/>
          </a:prstGeom>
        </p:spPr>
      </p:pic>
      <p:pic>
        <p:nvPicPr>
          <p:cNvPr id="14" name="Рисунок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3489" y="6219908"/>
            <a:ext cx="653797" cy="283465"/>
          </a:xfrm>
          <a:prstGeom prst="rect">
            <a:avLst/>
          </a:prstGeom>
        </p:spPr>
      </p:pic>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4709" y="6111797"/>
            <a:ext cx="1664211" cy="466345"/>
          </a:xfrm>
          <a:prstGeom prst="rect">
            <a:avLst/>
          </a:prstGeom>
        </p:spPr>
      </p:pic>
      <p:sp>
        <p:nvSpPr>
          <p:cNvPr id="23" name="Текст 2"/>
          <p:cNvSpPr>
            <a:spLocks noGrp="1"/>
          </p:cNvSpPr>
          <p:nvPr>
            <p:ph type="body" idx="15" hasCustomPrompt="1"/>
          </p:nvPr>
        </p:nvSpPr>
        <p:spPr>
          <a:xfrm>
            <a:off x="7990020" y="3260451"/>
            <a:ext cx="3046148" cy="394200"/>
          </a:xfrm>
        </p:spPr>
        <p:txBody>
          <a:bodyPr numCol="1" spcCol="360000">
            <a:normAutofit/>
          </a:bodyPr>
          <a:lstStyle>
            <a:lvl1pPr marL="0" indent="0" algn="ctr">
              <a:buNone/>
              <a:defRPr sz="1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IMAGE</a:t>
            </a:r>
            <a:endParaRPr lang="ru-RU" dirty="0"/>
          </a:p>
        </p:txBody>
      </p:sp>
      <p:sp>
        <p:nvSpPr>
          <p:cNvPr id="27" name="Текст 2" descr="Section name Level 1&#10;"/>
          <p:cNvSpPr>
            <a:spLocks noGrp="1"/>
          </p:cNvSpPr>
          <p:nvPr>
            <p:ph type="body" idx="13" hasCustomPrompt="1"/>
          </p:nvPr>
        </p:nvSpPr>
        <p:spPr>
          <a:xfrm>
            <a:off x="773061" y="318014"/>
            <a:ext cx="2313038" cy="513119"/>
          </a:xfrm>
        </p:spPr>
        <p:txBody>
          <a:bodyPr numCol="1" spcCol="360000">
            <a:normAutofit/>
          </a:bodyPr>
          <a:lstStyle>
            <a:lvl1pPr marL="0" indent="0" algn="just">
              <a:spcBef>
                <a:spcPts val="0"/>
              </a:spcBef>
              <a:buNone/>
              <a:defRPr sz="1200" baseline="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1</a:t>
            </a:r>
            <a:endParaRPr lang="ru-RU" dirty="0"/>
          </a:p>
        </p:txBody>
      </p:sp>
      <p:sp>
        <p:nvSpPr>
          <p:cNvPr id="28" name="Текст 2" descr="Section name Level 2&#10;"/>
          <p:cNvSpPr>
            <a:spLocks noGrp="1"/>
          </p:cNvSpPr>
          <p:nvPr>
            <p:ph type="body" idx="14" hasCustomPrompt="1"/>
          </p:nvPr>
        </p:nvSpPr>
        <p:spPr>
          <a:xfrm>
            <a:off x="3382911" y="318014"/>
            <a:ext cx="2313038" cy="513119"/>
          </a:xfrm>
        </p:spPr>
        <p:txBody>
          <a:bodyPr numCol="1" spcCol="360000">
            <a:normAutofit/>
          </a:bodyPr>
          <a:lstStyle>
            <a:lvl1pPr marL="0" indent="0" algn="just">
              <a:spcBef>
                <a:spcPts val="0"/>
              </a:spcBef>
              <a:buNone/>
              <a:defRPr sz="12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2</a:t>
            </a:r>
            <a:endParaRPr lang="ru-RU" dirty="0"/>
          </a:p>
        </p:txBody>
      </p:sp>
    </p:spTree>
    <p:extLst>
      <p:ext uri="{BB962C8B-B14F-4D97-AF65-F5344CB8AC3E}">
        <p14:creationId xmlns:p14="http://schemas.microsoft.com/office/powerpoint/2010/main" val="3533977396"/>
      </p:ext>
    </p:extLst>
  </p:cSld>
  <p:clrMapOvr>
    <a:masterClrMapping/>
  </p:clrMapOvr>
  <p:extLst mod="1">
    <p:ext uri="{DCECCB84-F9BA-43D5-87BE-67443E8EF086}">
      <p15:sldGuideLst xmlns:p15="http://schemas.microsoft.com/office/powerpoint/2012/main">
        <p15:guide id="1" pos="111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1789471" y="1247442"/>
            <a:ext cx="4420829" cy="561693"/>
          </a:xfrm>
        </p:spPr>
        <p:txBody>
          <a:bodyPr anchor="t">
            <a:normAutofit/>
          </a:bodyPr>
          <a:lstStyle>
            <a:lvl1pPr>
              <a:defRPr sz="3600" b="1">
                <a:latin typeface="+mn-lt"/>
              </a:defRPr>
            </a:lvl1pPr>
          </a:lstStyle>
          <a:p>
            <a:r>
              <a:rPr lang="ru-RU" dirty="0"/>
              <a:t>Образец заголовка</a:t>
            </a:r>
          </a:p>
        </p:txBody>
      </p:sp>
      <p:sp>
        <p:nvSpPr>
          <p:cNvPr id="8" name="Текст 2"/>
          <p:cNvSpPr>
            <a:spLocks noGrp="1"/>
          </p:cNvSpPr>
          <p:nvPr>
            <p:ph type="body" idx="1"/>
          </p:nvPr>
        </p:nvSpPr>
        <p:spPr>
          <a:xfrm>
            <a:off x="1789471" y="1868131"/>
            <a:ext cx="4420829" cy="3814914"/>
          </a:xfrm>
        </p:spPr>
        <p:txBody>
          <a:bodyPr numCol="1" spcCol="360000">
            <a:normAutofit/>
          </a:bodyPr>
          <a:lstStyle>
            <a:lvl1pPr marL="0" indent="0" algn="just">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pic>
        <p:nvPicPr>
          <p:cNvPr id="13" name="Рисунок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7501" y="6249627"/>
            <a:ext cx="1435611" cy="224028"/>
          </a:xfrm>
          <a:prstGeom prst="rect">
            <a:avLst/>
          </a:prstGeom>
        </p:spPr>
      </p:pic>
      <p:pic>
        <p:nvPicPr>
          <p:cNvPr id="14" name="Рисунок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3489" y="6219908"/>
            <a:ext cx="653797" cy="283465"/>
          </a:xfrm>
          <a:prstGeom prst="rect">
            <a:avLst/>
          </a:prstGeom>
        </p:spPr>
      </p:pic>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4709" y="6111797"/>
            <a:ext cx="1664211" cy="466345"/>
          </a:xfrm>
          <a:prstGeom prst="rect">
            <a:avLst/>
          </a:prstGeom>
        </p:spPr>
      </p:pic>
      <p:sp>
        <p:nvSpPr>
          <p:cNvPr id="23" name="Текст 2"/>
          <p:cNvSpPr>
            <a:spLocks noGrp="1"/>
          </p:cNvSpPr>
          <p:nvPr>
            <p:ph type="body" idx="15" hasCustomPrompt="1"/>
          </p:nvPr>
        </p:nvSpPr>
        <p:spPr>
          <a:xfrm>
            <a:off x="7400626" y="1495425"/>
            <a:ext cx="3046148" cy="2944978"/>
          </a:xfrm>
        </p:spPr>
        <p:txBody>
          <a:bodyPr numCol="1" spcCol="360000" anchor="ctr">
            <a:noAutofit/>
          </a:bodyPr>
          <a:lstStyle>
            <a:lvl1pPr marL="0" indent="0" algn="l">
              <a:buNone/>
              <a:defRPr sz="3200" b="1" i="1"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Quote</a:t>
            </a:r>
            <a:endParaRPr lang="ru-RU" dirty="0"/>
          </a:p>
        </p:txBody>
      </p:sp>
      <p:sp>
        <p:nvSpPr>
          <p:cNvPr id="27" name="Текст 2" descr="Section name Level 1&#10;"/>
          <p:cNvSpPr>
            <a:spLocks noGrp="1"/>
          </p:cNvSpPr>
          <p:nvPr>
            <p:ph type="body" idx="13" hasCustomPrompt="1"/>
          </p:nvPr>
        </p:nvSpPr>
        <p:spPr>
          <a:xfrm>
            <a:off x="773061" y="318014"/>
            <a:ext cx="2313038" cy="513119"/>
          </a:xfrm>
        </p:spPr>
        <p:txBody>
          <a:bodyPr numCol="1" spcCol="360000">
            <a:normAutofit/>
          </a:bodyPr>
          <a:lstStyle>
            <a:lvl1pPr marL="0" indent="0" algn="just">
              <a:spcBef>
                <a:spcPts val="0"/>
              </a:spcBef>
              <a:buNone/>
              <a:defRPr sz="1200" baseline="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1</a:t>
            </a:r>
            <a:endParaRPr lang="ru-RU" dirty="0"/>
          </a:p>
        </p:txBody>
      </p:sp>
      <p:sp>
        <p:nvSpPr>
          <p:cNvPr id="28" name="Текст 2" descr="Section name Level 2&#10;"/>
          <p:cNvSpPr>
            <a:spLocks noGrp="1"/>
          </p:cNvSpPr>
          <p:nvPr>
            <p:ph type="body" idx="14" hasCustomPrompt="1"/>
          </p:nvPr>
        </p:nvSpPr>
        <p:spPr>
          <a:xfrm>
            <a:off x="3382911" y="318014"/>
            <a:ext cx="2313038" cy="513119"/>
          </a:xfrm>
        </p:spPr>
        <p:txBody>
          <a:bodyPr numCol="1" spcCol="360000">
            <a:normAutofit/>
          </a:bodyPr>
          <a:lstStyle>
            <a:lvl1pPr marL="0" indent="0" algn="just">
              <a:spcBef>
                <a:spcPts val="0"/>
              </a:spcBef>
              <a:buNone/>
              <a:defRPr sz="12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2</a:t>
            </a:r>
            <a:endParaRPr lang="ru-RU" dirty="0"/>
          </a:p>
        </p:txBody>
      </p:sp>
      <p:sp>
        <p:nvSpPr>
          <p:cNvPr id="21" name="Текст 2"/>
          <p:cNvSpPr>
            <a:spLocks noGrp="1"/>
          </p:cNvSpPr>
          <p:nvPr>
            <p:ph type="body" idx="16" hasCustomPrompt="1"/>
          </p:nvPr>
        </p:nvSpPr>
        <p:spPr>
          <a:xfrm>
            <a:off x="7400626" y="4554703"/>
            <a:ext cx="3046148" cy="360197"/>
          </a:xfrm>
        </p:spPr>
        <p:txBody>
          <a:bodyPr numCol="1" spcCol="360000">
            <a:noAutofit/>
          </a:bodyPr>
          <a:lstStyle>
            <a:lvl1pPr marL="0" indent="0" algn="l">
              <a:buNone/>
              <a:defRPr sz="1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Author</a:t>
            </a:r>
            <a:endParaRPr lang="ru-RU" dirty="0"/>
          </a:p>
        </p:txBody>
      </p:sp>
    </p:spTree>
    <p:extLst>
      <p:ext uri="{BB962C8B-B14F-4D97-AF65-F5344CB8AC3E}">
        <p14:creationId xmlns:p14="http://schemas.microsoft.com/office/powerpoint/2010/main" val="317079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1789471" y="1247442"/>
            <a:ext cx="3421159" cy="1076658"/>
          </a:xfrm>
        </p:spPr>
        <p:txBody>
          <a:bodyPr anchor="t">
            <a:normAutofit/>
          </a:bodyPr>
          <a:lstStyle>
            <a:lvl1pPr>
              <a:defRPr sz="3600" b="1">
                <a:latin typeface="+mn-lt"/>
              </a:defRPr>
            </a:lvl1pPr>
          </a:lstStyle>
          <a:p>
            <a:r>
              <a:rPr lang="ru-RU" dirty="0"/>
              <a:t>Образец</a:t>
            </a:r>
            <a:br>
              <a:rPr lang="ru-RU" dirty="0"/>
            </a:br>
            <a:r>
              <a:rPr lang="ru-RU" dirty="0"/>
              <a:t>заголовка</a:t>
            </a:r>
          </a:p>
        </p:txBody>
      </p:sp>
      <p:sp>
        <p:nvSpPr>
          <p:cNvPr id="8" name="Текст 2"/>
          <p:cNvSpPr>
            <a:spLocks noGrp="1"/>
          </p:cNvSpPr>
          <p:nvPr>
            <p:ph type="body" idx="1"/>
          </p:nvPr>
        </p:nvSpPr>
        <p:spPr>
          <a:xfrm>
            <a:off x="1789472" y="2324099"/>
            <a:ext cx="3421158" cy="3358945"/>
          </a:xfrm>
        </p:spPr>
        <p:txBody>
          <a:bodyPr numCol="1" spcCol="360000">
            <a:normAutofit/>
          </a:bodyPr>
          <a:lstStyle>
            <a:lvl1pPr marL="0" indent="0" algn="just">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pic>
        <p:nvPicPr>
          <p:cNvPr id="13" name="Рисунок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7501" y="6249627"/>
            <a:ext cx="1435611" cy="224028"/>
          </a:xfrm>
          <a:prstGeom prst="rect">
            <a:avLst/>
          </a:prstGeom>
        </p:spPr>
      </p:pic>
      <p:pic>
        <p:nvPicPr>
          <p:cNvPr id="14" name="Рисунок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3489" y="6219908"/>
            <a:ext cx="653797" cy="283465"/>
          </a:xfrm>
          <a:prstGeom prst="rect">
            <a:avLst/>
          </a:prstGeom>
        </p:spPr>
      </p:pic>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4709" y="6111797"/>
            <a:ext cx="1664211" cy="466345"/>
          </a:xfrm>
          <a:prstGeom prst="rect">
            <a:avLst/>
          </a:prstGeom>
        </p:spPr>
      </p:pic>
      <p:sp>
        <p:nvSpPr>
          <p:cNvPr id="27" name="Текст 2" descr="Section name Level 1&#10;"/>
          <p:cNvSpPr>
            <a:spLocks noGrp="1"/>
          </p:cNvSpPr>
          <p:nvPr>
            <p:ph type="body" idx="13" hasCustomPrompt="1"/>
          </p:nvPr>
        </p:nvSpPr>
        <p:spPr>
          <a:xfrm>
            <a:off x="773061" y="318014"/>
            <a:ext cx="2313038" cy="513119"/>
          </a:xfrm>
        </p:spPr>
        <p:txBody>
          <a:bodyPr numCol="1" spcCol="360000">
            <a:normAutofit/>
          </a:bodyPr>
          <a:lstStyle>
            <a:lvl1pPr marL="0" indent="0" algn="just">
              <a:spcBef>
                <a:spcPts val="0"/>
              </a:spcBef>
              <a:buNone/>
              <a:defRPr sz="1200" baseline="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1</a:t>
            </a:r>
            <a:endParaRPr lang="ru-RU" dirty="0"/>
          </a:p>
        </p:txBody>
      </p:sp>
      <p:sp>
        <p:nvSpPr>
          <p:cNvPr id="28" name="Текст 2" descr="Section name Level 2&#10;"/>
          <p:cNvSpPr>
            <a:spLocks noGrp="1"/>
          </p:cNvSpPr>
          <p:nvPr>
            <p:ph type="body" idx="14" hasCustomPrompt="1"/>
          </p:nvPr>
        </p:nvSpPr>
        <p:spPr>
          <a:xfrm>
            <a:off x="3382911" y="318014"/>
            <a:ext cx="2313038" cy="513119"/>
          </a:xfrm>
        </p:spPr>
        <p:txBody>
          <a:bodyPr numCol="1" spcCol="360000">
            <a:normAutofit/>
          </a:bodyPr>
          <a:lstStyle>
            <a:lvl1pPr marL="0" indent="0" algn="just">
              <a:spcBef>
                <a:spcPts val="0"/>
              </a:spcBef>
              <a:buNone/>
              <a:defRPr sz="12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2</a:t>
            </a:r>
            <a:endParaRPr lang="ru-RU" dirty="0"/>
          </a:p>
        </p:txBody>
      </p:sp>
      <p:sp>
        <p:nvSpPr>
          <p:cNvPr id="18" name="Овал 17"/>
          <p:cNvSpPr/>
          <p:nvPr userDrawn="1"/>
        </p:nvSpPr>
        <p:spPr>
          <a:xfrm>
            <a:off x="6066974" y="-2990118"/>
            <a:ext cx="12838236" cy="12838236"/>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a:spLocks noGrp="1"/>
          </p:cNvSpPr>
          <p:nvPr>
            <p:ph type="body" idx="16" hasCustomPrompt="1"/>
          </p:nvPr>
        </p:nvSpPr>
        <p:spPr>
          <a:xfrm>
            <a:off x="6909733" y="1326689"/>
            <a:ext cx="2230168" cy="235934"/>
          </a:xfrm>
        </p:spPr>
        <p:txBody>
          <a:bodyPr numCol="1" spcCol="360000">
            <a:noAutofit/>
          </a:bodyPr>
          <a:lstStyle>
            <a:lvl1pPr marL="0" indent="0" algn="l">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0</a:t>
            </a:r>
            <a:r>
              <a:rPr lang="kk-KZ" dirty="0"/>
              <a:t>1</a:t>
            </a:r>
            <a:endParaRPr lang="en-US" dirty="0"/>
          </a:p>
        </p:txBody>
      </p:sp>
      <p:sp>
        <p:nvSpPr>
          <p:cNvPr id="25" name="Текст 2"/>
          <p:cNvSpPr>
            <a:spLocks noGrp="1"/>
          </p:cNvSpPr>
          <p:nvPr>
            <p:ph type="body" idx="18" hasCustomPrompt="1"/>
          </p:nvPr>
        </p:nvSpPr>
        <p:spPr>
          <a:xfrm>
            <a:off x="6909733" y="1541625"/>
            <a:ext cx="3507442" cy="356666"/>
          </a:xfrm>
        </p:spPr>
        <p:txBody>
          <a:bodyPr numCol="1" spcCol="360000">
            <a:noAutofit/>
          </a:bodyPr>
          <a:lstStyle>
            <a:lvl1pPr marL="0" indent="0" algn="l">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is simply dummy text of the printing and typesetting industry. Lorem Ipsum has.</a:t>
            </a:r>
            <a:endParaRPr lang="ru-RU" dirty="0"/>
          </a:p>
        </p:txBody>
      </p:sp>
      <p:sp>
        <p:nvSpPr>
          <p:cNvPr id="29" name="Текст 2"/>
          <p:cNvSpPr>
            <a:spLocks noGrp="1"/>
          </p:cNvSpPr>
          <p:nvPr>
            <p:ph type="body" idx="34" hasCustomPrompt="1"/>
          </p:nvPr>
        </p:nvSpPr>
        <p:spPr>
          <a:xfrm>
            <a:off x="5974938" y="1247444"/>
            <a:ext cx="741719" cy="739375"/>
          </a:xfrm>
        </p:spPr>
        <p:txBody>
          <a:bodyPr numCol="1" spcCol="360000" anchor="ctr">
            <a:noAutofit/>
          </a:bodyPr>
          <a:lstStyle>
            <a:lvl1pPr marL="0" indent="0" algn="ctr">
              <a:buNone/>
              <a:defRPr sz="3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a:t>
            </a:r>
            <a:r>
              <a:rPr lang="kk-KZ" dirty="0"/>
              <a:t>1</a:t>
            </a:r>
            <a:endParaRPr lang="en-US" dirty="0"/>
          </a:p>
        </p:txBody>
      </p:sp>
      <p:sp>
        <p:nvSpPr>
          <p:cNvPr id="82" name="Текст 2"/>
          <p:cNvSpPr>
            <a:spLocks noGrp="1"/>
          </p:cNvSpPr>
          <p:nvPr>
            <p:ph type="body" idx="35" hasCustomPrompt="1"/>
          </p:nvPr>
        </p:nvSpPr>
        <p:spPr>
          <a:xfrm>
            <a:off x="6693423" y="2262967"/>
            <a:ext cx="2230168" cy="235934"/>
          </a:xfrm>
        </p:spPr>
        <p:txBody>
          <a:bodyPr numCol="1" spcCol="360000">
            <a:noAutofit/>
          </a:bodyPr>
          <a:lstStyle>
            <a:lvl1pPr marL="0" indent="0" algn="l">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0</a:t>
            </a:r>
            <a:r>
              <a:rPr lang="kk-KZ" dirty="0"/>
              <a:t>2</a:t>
            </a:r>
            <a:endParaRPr lang="en-US" dirty="0"/>
          </a:p>
        </p:txBody>
      </p:sp>
      <p:sp>
        <p:nvSpPr>
          <p:cNvPr id="83" name="Текст 2"/>
          <p:cNvSpPr>
            <a:spLocks noGrp="1"/>
          </p:cNvSpPr>
          <p:nvPr>
            <p:ph type="body" idx="36" hasCustomPrompt="1"/>
          </p:nvPr>
        </p:nvSpPr>
        <p:spPr>
          <a:xfrm>
            <a:off x="6693422" y="2477903"/>
            <a:ext cx="3723753" cy="356666"/>
          </a:xfrm>
        </p:spPr>
        <p:txBody>
          <a:bodyPr numCol="1" spcCol="360000">
            <a:noAutofit/>
          </a:bodyPr>
          <a:lstStyle>
            <a:lvl1pPr marL="0" indent="0" algn="l">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is simply dummy text of the printing and typesetting industry. Lorem Ipsum has.</a:t>
            </a:r>
            <a:endParaRPr lang="ru-RU" dirty="0"/>
          </a:p>
        </p:txBody>
      </p:sp>
      <p:sp>
        <p:nvSpPr>
          <p:cNvPr id="85" name="Текст 2"/>
          <p:cNvSpPr>
            <a:spLocks noGrp="1"/>
          </p:cNvSpPr>
          <p:nvPr>
            <p:ph type="body" idx="37" hasCustomPrompt="1"/>
          </p:nvPr>
        </p:nvSpPr>
        <p:spPr>
          <a:xfrm>
            <a:off x="5758628" y="2183722"/>
            <a:ext cx="741719" cy="739375"/>
          </a:xfrm>
        </p:spPr>
        <p:txBody>
          <a:bodyPr numCol="1" spcCol="360000" anchor="ctr">
            <a:noAutofit/>
          </a:bodyPr>
          <a:lstStyle>
            <a:lvl1pPr marL="0" indent="0" algn="ctr">
              <a:buNone/>
              <a:defRPr sz="3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a:t>
            </a:r>
            <a:r>
              <a:rPr lang="kk-KZ" dirty="0"/>
              <a:t>2</a:t>
            </a:r>
            <a:endParaRPr lang="en-US" dirty="0"/>
          </a:p>
        </p:txBody>
      </p:sp>
      <p:sp>
        <p:nvSpPr>
          <p:cNvPr id="87" name="Текст 2"/>
          <p:cNvSpPr>
            <a:spLocks noGrp="1"/>
          </p:cNvSpPr>
          <p:nvPr>
            <p:ph type="body" idx="38" hasCustomPrompt="1"/>
          </p:nvPr>
        </p:nvSpPr>
        <p:spPr>
          <a:xfrm>
            <a:off x="6624594" y="3193855"/>
            <a:ext cx="2230168" cy="235934"/>
          </a:xfrm>
        </p:spPr>
        <p:txBody>
          <a:bodyPr numCol="1" spcCol="360000">
            <a:noAutofit/>
          </a:bodyPr>
          <a:lstStyle>
            <a:lvl1pPr marL="0" indent="0" algn="l">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a:t>
            </a:r>
            <a:r>
              <a:rPr lang="kk-KZ" dirty="0"/>
              <a:t>03</a:t>
            </a:r>
            <a:endParaRPr lang="en-US" dirty="0"/>
          </a:p>
        </p:txBody>
      </p:sp>
      <p:sp>
        <p:nvSpPr>
          <p:cNvPr id="88" name="Текст 2"/>
          <p:cNvSpPr>
            <a:spLocks noGrp="1"/>
          </p:cNvSpPr>
          <p:nvPr>
            <p:ph type="body" idx="39" hasCustomPrompt="1"/>
          </p:nvPr>
        </p:nvSpPr>
        <p:spPr>
          <a:xfrm>
            <a:off x="6624593" y="3408791"/>
            <a:ext cx="3792580" cy="356666"/>
          </a:xfrm>
        </p:spPr>
        <p:txBody>
          <a:bodyPr numCol="1" spcCol="360000">
            <a:noAutofit/>
          </a:bodyPr>
          <a:lstStyle>
            <a:lvl1pPr marL="0" indent="0" algn="l">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is simply dummy text of the printing and typesetting industry. Lorem Ipsum has.</a:t>
            </a:r>
            <a:endParaRPr lang="ru-RU" dirty="0"/>
          </a:p>
        </p:txBody>
      </p:sp>
      <p:sp>
        <p:nvSpPr>
          <p:cNvPr id="90" name="Текст 2"/>
          <p:cNvSpPr>
            <a:spLocks noGrp="1"/>
          </p:cNvSpPr>
          <p:nvPr>
            <p:ph type="body" idx="40" hasCustomPrompt="1"/>
          </p:nvPr>
        </p:nvSpPr>
        <p:spPr>
          <a:xfrm>
            <a:off x="5689799" y="3114610"/>
            <a:ext cx="741719" cy="739375"/>
          </a:xfrm>
        </p:spPr>
        <p:txBody>
          <a:bodyPr numCol="1" spcCol="360000" anchor="ctr">
            <a:noAutofit/>
          </a:bodyPr>
          <a:lstStyle>
            <a:lvl1pPr marL="0" indent="0" algn="ctr">
              <a:buNone/>
              <a:defRPr sz="3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a:t>
            </a:r>
            <a:r>
              <a:rPr lang="kk-KZ" dirty="0"/>
              <a:t>3</a:t>
            </a:r>
            <a:endParaRPr lang="en-US" dirty="0"/>
          </a:p>
        </p:txBody>
      </p:sp>
      <p:sp>
        <p:nvSpPr>
          <p:cNvPr id="92" name="Текст 2"/>
          <p:cNvSpPr>
            <a:spLocks noGrp="1"/>
          </p:cNvSpPr>
          <p:nvPr>
            <p:ph type="body" idx="41" hasCustomPrompt="1"/>
          </p:nvPr>
        </p:nvSpPr>
        <p:spPr>
          <a:xfrm>
            <a:off x="6693423" y="4137768"/>
            <a:ext cx="2230168" cy="235934"/>
          </a:xfrm>
        </p:spPr>
        <p:txBody>
          <a:bodyPr numCol="1" spcCol="360000">
            <a:noAutofit/>
          </a:bodyPr>
          <a:lstStyle>
            <a:lvl1pPr marL="0" indent="0" algn="l">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04</a:t>
            </a:r>
          </a:p>
        </p:txBody>
      </p:sp>
      <p:sp>
        <p:nvSpPr>
          <p:cNvPr id="93" name="Текст 2"/>
          <p:cNvSpPr>
            <a:spLocks noGrp="1"/>
          </p:cNvSpPr>
          <p:nvPr>
            <p:ph type="body" idx="42" hasCustomPrompt="1"/>
          </p:nvPr>
        </p:nvSpPr>
        <p:spPr>
          <a:xfrm>
            <a:off x="6693423" y="4352704"/>
            <a:ext cx="3723750" cy="356666"/>
          </a:xfrm>
        </p:spPr>
        <p:txBody>
          <a:bodyPr numCol="1" spcCol="360000">
            <a:noAutofit/>
          </a:bodyPr>
          <a:lstStyle>
            <a:lvl1pPr marL="0" indent="0" algn="l">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is simply dummy text of the printing and typesetting industry. Lorem Ipsum has.</a:t>
            </a:r>
            <a:endParaRPr lang="ru-RU" dirty="0"/>
          </a:p>
        </p:txBody>
      </p:sp>
      <p:sp>
        <p:nvSpPr>
          <p:cNvPr id="95" name="Текст 2"/>
          <p:cNvSpPr>
            <a:spLocks noGrp="1"/>
          </p:cNvSpPr>
          <p:nvPr>
            <p:ph type="body" idx="43" hasCustomPrompt="1"/>
          </p:nvPr>
        </p:nvSpPr>
        <p:spPr>
          <a:xfrm>
            <a:off x="5758628" y="4058523"/>
            <a:ext cx="741719" cy="739375"/>
          </a:xfrm>
        </p:spPr>
        <p:txBody>
          <a:bodyPr numCol="1" spcCol="360000" anchor="ctr">
            <a:noAutofit/>
          </a:bodyPr>
          <a:lstStyle>
            <a:lvl1pPr marL="0" indent="0" algn="ctr">
              <a:buNone/>
              <a:defRPr sz="3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a:t>
            </a:r>
            <a:r>
              <a:rPr lang="kk-KZ" dirty="0"/>
              <a:t>4</a:t>
            </a:r>
            <a:endParaRPr lang="en-US" dirty="0"/>
          </a:p>
        </p:txBody>
      </p:sp>
      <p:sp>
        <p:nvSpPr>
          <p:cNvPr id="97" name="Текст 2"/>
          <p:cNvSpPr>
            <a:spLocks noGrp="1"/>
          </p:cNvSpPr>
          <p:nvPr>
            <p:ph type="body" idx="44" hasCustomPrompt="1"/>
          </p:nvPr>
        </p:nvSpPr>
        <p:spPr>
          <a:xfrm>
            <a:off x="6929397" y="5069702"/>
            <a:ext cx="2230168" cy="235934"/>
          </a:xfrm>
        </p:spPr>
        <p:txBody>
          <a:bodyPr numCol="1" spcCol="360000">
            <a:noAutofit/>
          </a:bodyPr>
          <a:lstStyle>
            <a:lvl1pPr marL="0" indent="0" algn="l">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0</a:t>
            </a:r>
            <a:r>
              <a:rPr lang="kk-KZ" dirty="0"/>
              <a:t>5</a:t>
            </a:r>
            <a:endParaRPr lang="en-US" dirty="0"/>
          </a:p>
        </p:txBody>
      </p:sp>
      <p:sp>
        <p:nvSpPr>
          <p:cNvPr id="98" name="Текст 2"/>
          <p:cNvSpPr>
            <a:spLocks noGrp="1"/>
          </p:cNvSpPr>
          <p:nvPr>
            <p:ph type="body" idx="45" hasCustomPrompt="1"/>
          </p:nvPr>
        </p:nvSpPr>
        <p:spPr>
          <a:xfrm>
            <a:off x="6929396" y="5284638"/>
            <a:ext cx="3487777" cy="356666"/>
          </a:xfrm>
        </p:spPr>
        <p:txBody>
          <a:bodyPr numCol="1" spcCol="360000">
            <a:noAutofit/>
          </a:bodyPr>
          <a:lstStyle>
            <a:lvl1pPr marL="0" indent="0" algn="l">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is simply dummy text of the printing and typesetting industry. Lorem Ipsum has.</a:t>
            </a:r>
            <a:endParaRPr lang="ru-RU" dirty="0"/>
          </a:p>
        </p:txBody>
      </p:sp>
      <p:sp>
        <p:nvSpPr>
          <p:cNvPr id="100" name="Текст 2"/>
          <p:cNvSpPr>
            <a:spLocks noGrp="1"/>
          </p:cNvSpPr>
          <p:nvPr>
            <p:ph type="body" idx="46" hasCustomPrompt="1"/>
          </p:nvPr>
        </p:nvSpPr>
        <p:spPr>
          <a:xfrm>
            <a:off x="5994602" y="4990457"/>
            <a:ext cx="741719" cy="739375"/>
          </a:xfrm>
        </p:spPr>
        <p:txBody>
          <a:bodyPr numCol="1" spcCol="360000" anchor="ctr">
            <a:noAutofit/>
          </a:bodyPr>
          <a:lstStyle>
            <a:lvl1pPr marL="0" indent="0" algn="ctr">
              <a:buNone/>
              <a:defRPr sz="3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a:t>
            </a:r>
            <a:r>
              <a:rPr lang="kk-KZ" dirty="0"/>
              <a:t>5</a:t>
            </a:r>
            <a:endParaRPr lang="en-US" dirty="0"/>
          </a:p>
        </p:txBody>
      </p:sp>
    </p:spTree>
    <p:extLst>
      <p:ext uri="{BB962C8B-B14F-4D97-AF65-F5344CB8AC3E}">
        <p14:creationId xmlns:p14="http://schemas.microsoft.com/office/powerpoint/2010/main" val="2452750603"/>
      </p:ext>
    </p:extLst>
  </p:cSld>
  <p:clrMapOvr>
    <a:masterClrMapping/>
  </p:clrMapOvr>
  <p:extLst mod="1">
    <p:ext uri="{DCECCB84-F9BA-43D5-87BE-67443E8EF086}">
      <p15:sldGuideLst xmlns:p15="http://schemas.microsoft.com/office/powerpoint/2012/main">
        <p15:guide id="1" pos="1118" userDrawn="1">
          <p15:clr>
            <a:srgbClr val="FBAE40"/>
          </p15:clr>
        </p15:guide>
        <p15:guide id="2" pos="656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5" name="Рисунок 2"/>
          <p:cNvSpPr>
            <a:spLocks noGrp="1"/>
          </p:cNvSpPr>
          <p:nvPr>
            <p:ph type="pic" sz="quarter" idx="19"/>
          </p:nvPr>
        </p:nvSpPr>
        <p:spPr>
          <a:xfrm>
            <a:off x="1982886" y="956914"/>
            <a:ext cx="3869600" cy="3869600"/>
          </a:xfrm>
          <a:prstGeom prst="ellipse">
            <a:avLst/>
          </a:prstGeom>
          <a:solidFill>
            <a:srgbClr val="00B050"/>
          </a:solidFill>
        </p:spPr>
        <p:txBody>
          <a:bodyPr/>
          <a:lstStyle/>
          <a:p>
            <a:endParaRPr lang="ru-RU"/>
          </a:p>
        </p:txBody>
      </p:sp>
      <p:pic>
        <p:nvPicPr>
          <p:cNvPr id="13" name="Рисунок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7501" y="6249627"/>
            <a:ext cx="1435611" cy="224028"/>
          </a:xfrm>
          <a:prstGeom prst="rect">
            <a:avLst/>
          </a:prstGeom>
        </p:spPr>
      </p:pic>
      <p:pic>
        <p:nvPicPr>
          <p:cNvPr id="14" name="Рисунок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3489" y="6219908"/>
            <a:ext cx="653797" cy="283465"/>
          </a:xfrm>
          <a:prstGeom prst="rect">
            <a:avLst/>
          </a:prstGeom>
        </p:spPr>
      </p:pic>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4709" y="6111797"/>
            <a:ext cx="1664211" cy="466345"/>
          </a:xfrm>
          <a:prstGeom prst="rect">
            <a:avLst/>
          </a:prstGeom>
        </p:spPr>
      </p:pic>
      <p:sp>
        <p:nvSpPr>
          <p:cNvPr id="23" name="Текст 2"/>
          <p:cNvSpPr>
            <a:spLocks noGrp="1"/>
          </p:cNvSpPr>
          <p:nvPr>
            <p:ph type="body" idx="15" hasCustomPrompt="1"/>
          </p:nvPr>
        </p:nvSpPr>
        <p:spPr>
          <a:xfrm>
            <a:off x="6206826" y="1914525"/>
            <a:ext cx="3046148" cy="2944978"/>
          </a:xfrm>
        </p:spPr>
        <p:txBody>
          <a:bodyPr numCol="1" spcCol="360000" anchor="ctr">
            <a:noAutofit/>
          </a:bodyPr>
          <a:lstStyle>
            <a:lvl1pPr marL="0" indent="0" algn="l">
              <a:buNone/>
              <a:defRPr sz="3200" b="1" i="1"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Quote</a:t>
            </a:r>
            <a:endParaRPr lang="ru-RU" dirty="0"/>
          </a:p>
        </p:txBody>
      </p:sp>
      <p:sp>
        <p:nvSpPr>
          <p:cNvPr id="27" name="Текст 2" descr="Section name Level 1&#10;"/>
          <p:cNvSpPr>
            <a:spLocks noGrp="1"/>
          </p:cNvSpPr>
          <p:nvPr>
            <p:ph type="body" idx="13" hasCustomPrompt="1"/>
          </p:nvPr>
        </p:nvSpPr>
        <p:spPr>
          <a:xfrm>
            <a:off x="773061" y="318014"/>
            <a:ext cx="2313038" cy="513119"/>
          </a:xfrm>
        </p:spPr>
        <p:txBody>
          <a:bodyPr numCol="1" spcCol="360000">
            <a:normAutofit/>
          </a:bodyPr>
          <a:lstStyle>
            <a:lvl1pPr marL="0" indent="0" algn="just">
              <a:spcBef>
                <a:spcPts val="0"/>
              </a:spcBef>
              <a:buNone/>
              <a:defRPr sz="1200" baseline="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1</a:t>
            </a:r>
            <a:endParaRPr lang="ru-RU" dirty="0"/>
          </a:p>
        </p:txBody>
      </p:sp>
      <p:sp>
        <p:nvSpPr>
          <p:cNvPr id="28" name="Текст 2" descr="Section name Level 2&#10;"/>
          <p:cNvSpPr>
            <a:spLocks noGrp="1"/>
          </p:cNvSpPr>
          <p:nvPr>
            <p:ph type="body" idx="14" hasCustomPrompt="1"/>
          </p:nvPr>
        </p:nvSpPr>
        <p:spPr>
          <a:xfrm>
            <a:off x="3382911" y="318014"/>
            <a:ext cx="2313038" cy="513119"/>
          </a:xfrm>
        </p:spPr>
        <p:txBody>
          <a:bodyPr numCol="1" spcCol="360000">
            <a:normAutofit/>
          </a:bodyPr>
          <a:lstStyle>
            <a:lvl1pPr marL="0" indent="0" algn="just">
              <a:spcBef>
                <a:spcPts val="0"/>
              </a:spcBef>
              <a:buNone/>
              <a:defRPr sz="12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2</a:t>
            </a:r>
            <a:endParaRPr lang="ru-RU" dirty="0"/>
          </a:p>
        </p:txBody>
      </p:sp>
      <p:sp>
        <p:nvSpPr>
          <p:cNvPr id="21" name="Текст 2"/>
          <p:cNvSpPr>
            <a:spLocks noGrp="1"/>
          </p:cNvSpPr>
          <p:nvPr>
            <p:ph type="body" idx="16" hasCustomPrompt="1"/>
          </p:nvPr>
        </p:nvSpPr>
        <p:spPr>
          <a:xfrm>
            <a:off x="3794451" y="4973804"/>
            <a:ext cx="1569651" cy="317500"/>
          </a:xfrm>
        </p:spPr>
        <p:txBody>
          <a:bodyPr numCol="1" spcCol="360000">
            <a:noAutofit/>
          </a:bodyPr>
          <a:lstStyle>
            <a:lvl1pPr marL="0" indent="0" algn="l">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Author</a:t>
            </a:r>
          </a:p>
        </p:txBody>
      </p:sp>
      <p:sp>
        <p:nvSpPr>
          <p:cNvPr id="24" name="Текст 2"/>
          <p:cNvSpPr>
            <a:spLocks noGrp="1"/>
          </p:cNvSpPr>
          <p:nvPr>
            <p:ph type="body" idx="18" hasCustomPrompt="1"/>
          </p:nvPr>
        </p:nvSpPr>
        <p:spPr>
          <a:xfrm>
            <a:off x="3794451" y="5268729"/>
            <a:ext cx="1569651" cy="281171"/>
          </a:xfrm>
        </p:spPr>
        <p:txBody>
          <a:bodyPr numCol="1" spcCol="360000">
            <a:noAutofit/>
          </a:bodyPr>
          <a:lstStyle>
            <a:lvl1pPr marL="0" indent="0" algn="l">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Credits</a:t>
            </a:r>
            <a:endParaRPr lang="ru-RU" dirty="0"/>
          </a:p>
        </p:txBody>
      </p:sp>
    </p:spTree>
    <p:extLst>
      <p:ext uri="{BB962C8B-B14F-4D97-AF65-F5344CB8AC3E}">
        <p14:creationId xmlns:p14="http://schemas.microsoft.com/office/powerpoint/2010/main" val="32998504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7501" y="6249627"/>
            <a:ext cx="1435611" cy="224028"/>
          </a:xfrm>
          <a:prstGeom prst="rect">
            <a:avLst/>
          </a:prstGeom>
        </p:spPr>
      </p:pic>
      <p:pic>
        <p:nvPicPr>
          <p:cNvPr id="16" name="Рисунок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3489" y="6219908"/>
            <a:ext cx="653797" cy="283465"/>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4709" y="6111797"/>
            <a:ext cx="1664211" cy="466345"/>
          </a:xfrm>
          <a:prstGeom prst="rect">
            <a:avLst/>
          </a:prstGeom>
        </p:spPr>
      </p:pic>
      <p:sp>
        <p:nvSpPr>
          <p:cNvPr id="18" name="Заголовок 1"/>
          <p:cNvSpPr>
            <a:spLocks noGrp="1"/>
          </p:cNvSpPr>
          <p:nvPr>
            <p:ph type="title"/>
          </p:nvPr>
        </p:nvSpPr>
        <p:spPr>
          <a:xfrm>
            <a:off x="3879179" y="2554826"/>
            <a:ext cx="4420829" cy="561693"/>
          </a:xfrm>
        </p:spPr>
        <p:txBody>
          <a:bodyPr anchor="t">
            <a:normAutofit/>
          </a:bodyPr>
          <a:lstStyle>
            <a:lvl1pPr algn="ctr">
              <a:defRPr sz="3600" b="1">
                <a:solidFill>
                  <a:schemeClr val="bg1"/>
                </a:solidFill>
                <a:latin typeface="+mn-lt"/>
              </a:defRPr>
            </a:lvl1pPr>
          </a:lstStyle>
          <a:p>
            <a:r>
              <a:rPr lang="ru-RU" dirty="0"/>
              <a:t>Образец заголовка</a:t>
            </a:r>
          </a:p>
        </p:txBody>
      </p:sp>
      <p:sp>
        <p:nvSpPr>
          <p:cNvPr id="19" name="Текст 2"/>
          <p:cNvSpPr>
            <a:spLocks noGrp="1"/>
          </p:cNvSpPr>
          <p:nvPr>
            <p:ph type="body" idx="1"/>
          </p:nvPr>
        </p:nvSpPr>
        <p:spPr>
          <a:xfrm>
            <a:off x="3879178" y="4592281"/>
            <a:ext cx="4420829" cy="989369"/>
          </a:xfrm>
        </p:spPr>
        <p:txBody>
          <a:bodyPr numCol="1" spcCol="360000">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sp>
        <p:nvSpPr>
          <p:cNvPr id="21" name="Текст 2" descr="Section name Level 1&#10;"/>
          <p:cNvSpPr>
            <a:spLocks noGrp="1"/>
          </p:cNvSpPr>
          <p:nvPr>
            <p:ph type="body" idx="13" hasCustomPrompt="1"/>
          </p:nvPr>
        </p:nvSpPr>
        <p:spPr>
          <a:xfrm>
            <a:off x="4933075" y="1413389"/>
            <a:ext cx="2313038" cy="513119"/>
          </a:xfrm>
        </p:spPr>
        <p:txBody>
          <a:bodyPr numCol="1" spcCol="360000">
            <a:normAutofit/>
          </a:bodyPr>
          <a:lstStyle>
            <a:lvl1pPr marL="0" indent="0" algn="ctr">
              <a:spcBef>
                <a:spcPts val="0"/>
              </a:spcBef>
              <a:buNone/>
              <a:defRPr sz="12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1</a:t>
            </a:r>
            <a:endParaRPr lang="ru-RU" dirty="0"/>
          </a:p>
        </p:txBody>
      </p:sp>
    </p:spTree>
    <p:extLst>
      <p:ext uri="{BB962C8B-B14F-4D97-AF65-F5344CB8AC3E}">
        <p14:creationId xmlns:p14="http://schemas.microsoft.com/office/powerpoint/2010/main" val="358199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Пусто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Текст 2"/>
          <p:cNvSpPr>
            <a:spLocks noGrp="1"/>
          </p:cNvSpPr>
          <p:nvPr>
            <p:ph type="body" idx="1"/>
          </p:nvPr>
        </p:nvSpPr>
        <p:spPr>
          <a:xfrm>
            <a:off x="4876685" y="4490681"/>
            <a:ext cx="2425816" cy="989369"/>
          </a:xfrm>
        </p:spPr>
        <p:txBody>
          <a:bodyPr numCol="1" spcCol="360000">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pic>
        <p:nvPicPr>
          <p:cNvPr id="26" name="Рисунок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7501" y="6249627"/>
            <a:ext cx="1435611" cy="224028"/>
          </a:xfrm>
          <a:prstGeom prst="rect">
            <a:avLst/>
          </a:prstGeom>
        </p:spPr>
      </p:pic>
      <p:pic>
        <p:nvPicPr>
          <p:cNvPr id="27" name="Рисунок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3489" y="6219908"/>
            <a:ext cx="653797" cy="283465"/>
          </a:xfrm>
          <a:prstGeom prst="rect">
            <a:avLst/>
          </a:prstGeom>
        </p:spPr>
      </p:pic>
      <p:pic>
        <p:nvPicPr>
          <p:cNvPr id="28" name="Рисунок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4709" y="6111797"/>
            <a:ext cx="1664211" cy="466345"/>
          </a:xfrm>
          <a:prstGeom prst="rect">
            <a:avLst/>
          </a:prstGeom>
        </p:spPr>
      </p:pic>
      <p:sp>
        <p:nvSpPr>
          <p:cNvPr id="31" name="Текст 2" descr="Section name Level 1&#10;"/>
          <p:cNvSpPr>
            <a:spLocks noGrp="1"/>
          </p:cNvSpPr>
          <p:nvPr>
            <p:ph type="body" idx="13" hasCustomPrompt="1"/>
          </p:nvPr>
        </p:nvSpPr>
        <p:spPr>
          <a:xfrm>
            <a:off x="773061" y="318014"/>
            <a:ext cx="2313038" cy="513119"/>
          </a:xfrm>
        </p:spPr>
        <p:txBody>
          <a:bodyPr numCol="1" spcCol="360000">
            <a:normAutofit/>
          </a:bodyPr>
          <a:lstStyle>
            <a:lvl1pPr marL="0" indent="0" algn="just">
              <a:spcBef>
                <a:spcPts val="0"/>
              </a:spcBef>
              <a:buNone/>
              <a:defRPr sz="1200" baseline="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1</a:t>
            </a:r>
            <a:endParaRPr lang="ru-RU" dirty="0"/>
          </a:p>
        </p:txBody>
      </p:sp>
      <p:sp>
        <p:nvSpPr>
          <p:cNvPr id="32" name="Текст 2" descr="Section name Level 2&#10;"/>
          <p:cNvSpPr>
            <a:spLocks noGrp="1"/>
          </p:cNvSpPr>
          <p:nvPr>
            <p:ph type="body" idx="14" hasCustomPrompt="1"/>
          </p:nvPr>
        </p:nvSpPr>
        <p:spPr>
          <a:xfrm>
            <a:off x="3382911" y="318014"/>
            <a:ext cx="2313038" cy="513119"/>
          </a:xfrm>
        </p:spPr>
        <p:txBody>
          <a:bodyPr numCol="1" spcCol="360000">
            <a:normAutofit/>
          </a:bodyPr>
          <a:lstStyle>
            <a:lvl1pPr marL="0" indent="0" algn="just">
              <a:spcBef>
                <a:spcPts val="0"/>
              </a:spcBef>
              <a:buNone/>
              <a:defRPr sz="12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name Level 2</a:t>
            </a:r>
            <a:endParaRPr lang="ru-RU" dirty="0"/>
          </a:p>
        </p:txBody>
      </p:sp>
      <p:sp>
        <p:nvSpPr>
          <p:cNvPr id="34" name="Текст 2"/>
          <p:cNvSpPr>
            <a:spLocks noGrp="1"/>
          </p:cNvSpPr>
          <p:nvPr>
            <p:ph type="body" idx="16" hasCustomPrompt="1"/>
          </p:nvPr>
        </p:nvSpPr>
        <p:spPr>
          <a:xfrm>
            <a:off x="8968774" y="1720197"/>
            <a:ext cx="2230168" cy="235934"/>
          </a:xfrm>
        </p:spPr>
        <p:txBody>
          <a:bodyPr numCol="1" spcCol="360000">
            <a:noAutofit/>
          </a:bodyPr>
          <a:lstStyle>
            <a:lvl1pPr marL="0" indent="0" algn="l">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04</a:t>
            </a:r>
          </a:p>
        </p:txBody>
      </p:sp>
      <p:sp>
        <p:nvSpPr>
          <p:cNvPr id="35" name="Текст 2"/>
          <p:cNvSpPr>
            <a:spLocks noGrp="1"/>
          </p:cNvSpPr>
          <p:nvPr>
            <p:ph type="body" idx="18" hasCustomPrompt="1"/>
          </p:nvPr>
        </p:nvSpPr>
        <p:spPr>
          <a:xfrm>
            <a:off x="8968774" y="1935133"/>
            <a:ext cx="2230168" cy="356666"/>
          </a:xfrm>
        </p:spPr>
        <p:txBody>
          <a:bodyPr numCol="1" spcCol="360000">
            <a:noAutofit/>
          </a:bodyPr>
          <a:lstStyle>
            <a:lvl1pPr marL="0" indent="0" algn="l">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is simply dummy text of the printing</a:t>
            </a:r>
            <a:endParaRPr lang="ru-RU" dirty="0"/>
          </a:p>
        </p:txBody>
      </p:sp>
      <p:sp>
        <p:nvSpPr>
          <p:cNvPr id="38" name="Текст 2"/>
          <p:cNvSpPr>
            <a:spLocks noGrp="1"/>
          </p:cNvSpPr>
          <p:nvPr>
            <p:ph type="body" idx="19" hasCustomPrompt="1"/>
          </p:nvPr>
        </p:nvSpPr>
        <p:spPr>
          <a:xfrm>
            <a:off x="9372634" y="3112915"/>
            <a:ext cx="2230168" cy="235934"/>
          </a:xfrm>
        </p:spPr>
        <p:txBody>
          <a:bodyPr numCol="1" spcCol="360000">
            <a:noAutofit/>
          </a:bodyPr>
          <a:lstStyle>
            <a:lvl1pPr marL="0" indent="0" algn="l">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05</a:t>
            </a:r>
          </a:p>
        </p:txBody>
      </p:sp>
      <p:sp>
        <p:nvSpPr>
          <p:cNvPr id="39" name="Текст 2"/>
          <p:cNvSpPr>
            <a:spLocks noGrp="1"/>
          </p:cNvSpPr>
          <p:nvPr>
            <p:ph type="body" idx="20" hasCustomPrompt="1"/>
          </p:nvPr>
        </p:nvSpPr>
        <p:spPr>
          <a:xfrm>
            <a:off x="9372634" y="3327851"/>
            <a:ext cx="2230168" cy="356666"/>
          </a:xfrm>
        </p:spPr>
        <p:txBody>
          <a:bodyPr numCol="1" spcCol="360000">
            <a:noAutofit/>
          </a:bodyPr>
          <a:lstStyle>
            <a:lvl1pPr marL="0" indent="0" algn="l">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is simply dummy text of the printing</a:t>
            </a:r>
            <a:endParaRPr lang="ru-RU" dirty="0"/>
          </a:p>
        </p:txBody>
      </p:sp>
      <p:sp>
        <p:nvSpPr>
          <p:cNvPr id="41" name="Текст 2"/>
          <p:cNvSpPr>
            <a:spLocks noGrp="1"/>
          </p:cNvSpPr>
          <p:nvPr>
            <p:ph type="body" idx="21" hasCustomPrompt="1"/>
          </p:nvPr>
        </p:nvSpPr>
        <p:spPr>
          <a:xfrm>
            <a:off x="8968774" y="4560679"/>
            <a:ext cx="2230168" cy="235934"/>
          </a:xfrm>
        </p:spPr>
        <p:txBody>
          <a:bodyPr numCol="1" spcCol="360000">
            <a:noAutofit/>
          </a:bodyPr>
          <a:lstStyle>
            <a:lvl1pPr marL="0" indent="0" algn="l">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06</a:t>
            </a:r>
          </a:p>
        </p:txBody>
      </p:sp>
      <p:sp>
        <p:nvSpPr>
          <p:cNvPr id="42" name="Текст 2"/>
          <p:cNvSpPr>
            <a:spLocks noGrp="1"/>
          </p:cNvSpPr>
          <p:nvPr>
            <p:ph type="body" idx="22" hasCustomPrompt="1"/>
          </p:nvPr>
        </p:nvSpPr>
        <p:spPr>
          <a:xfrm>
            <a:off x="8968774" y="4775615"/>
            <a:ext cx="2230168" cy="356666"/>
          </a:xfrm>
        </p:spPr>
        <p:txBody>
          <a:bodyPr numCol="1" spcCol="360000">
            <a:noAutofit/>
          </a:bodyPr>
          <a:lstStyle>
            <a:lvl1pPr marL="0" indent="0" algn="l">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is simply dummy text of the printing</a:t>
            </a:r>
            <a:endParaRPr lang="ru-RU" dirty="0"/>
          </a:p>
        </p:txBody>
      </p:sp>
      <p:sp>
        <p:nvSpPr>
          <p:cNvPr id="44" name="Текст 2"/>
          <p:cNvSpPr>
            <a:spLocks noGrp="1"/>
          </p:cNvSpPr>
          <p:nvPr>
            <p:ph type="body" idx="23" hasCustomPrompt="1"/>
          </p:nvPr>
        </p:nvSpPr>
        <p:spPr>
          <a:xfrm>
            <a:off x="1035665" y="1720197"/>
            <a:ext cx="2230168" cy="235934"/>
          </a:xfrm>
        </p:spPr>
        <p:txBody>
          <a:bodyPr numCol="1" spcCol="360000">
            <a:noAutofit/>
          </a:bodyPr>
          <a:lstStyle>
            <a:lvl1pPr marL="0" indent="0" algn="r">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01</a:t>
            </a:r>
          </a:p>
        </p:txBody>
      </p:sp>
      <p:sp>
        <p:nvSpPr>
          <p:cNvPr id="45" name="Текст 2"/>
          <p:cNvSpPr>
            <a:spLocks noGrp="1"/>
          </p:cNvSpPr>
          <p:nvPr>
            <p:ph type="body" idx="24" hasCustomPrompt="1"/>
          </p:nvPr>
        </p:nvSpPr>
        <p:spPr>
          <a:xfrm>
            <a:off x="1035665" y="1935133"/>
            <a:ext cx="2230168" cy="356666"/>
          </a:xfrm>
        </p:spPr>
        <p:txBody>
          <a:bodyPr numCol="1" spcCol="360000">
            <a:noAutofit/>
          </a:bodyPr>
          <a:lstStyle>
            <a:lvl1pPr marL="0" indent="0" algn="r">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is simply dummy text of the printing</a:t>
            </a:r>
            <a:endParaRPr lang="ru-RU" dirty="0"/>
          </a:p>
        </p:txBody>
      </p:sp>
      <p:sp>
        <p:nvSpPr>
          <p:cNvPr id="47" name="Текст 2"/>
          <p:cNvSpPr>
            <a:spLocks noGrp="1"/>
          </p:cNvSpPr>
          <p:nvPr>
            <p:ph type="body" idx="25" hasCustomPrompt="1"/>
          </p:nvPr>
        </p:nvSpPr>
        <p:spPr>
          <a:xfrm>
            <a:off x="601325" y="3112915"/>
            <a:ext cx="2230168" cy="235934"/>
          </a:xfrm>
        </p:spPr>
        <p:txBody>
          <a:bodyPr numCol="1" spcCol="360000">
            <a:noAutofit/>
          </a:bodyPr>
          <a:lstStyle>
            <a:lvl1pPr marL="0" indent="0" algn="r">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02</a:t>
            </a:r>
          </a:p>
        </p:txBody>
      </p:sp>
      <p:sp>
        <p:nvSpPr>
          <p:cNvPr id="48" name="Текст 2"/>
          <p:cNvSpPr>
            <a:spLocks noGrp="1"/>
          </p:cNvSpPr>
          <p:nvPr>
            <p:ph type="body" idx="26" hasCustomPrompt="1"/>
          </p:nvPr>
        </p:nvSpPr>
        <p:spPr>
          <a:xfrm>
            <a:off x="601325" y="3327851"/>
            <a:ext cx="2230168" cy="356666"/>
          </a:xfrm>
        </p:spPr>
        <p:txBody>
          <a:bodyPr numCol="1" spcCol="360000">
            <a:noAutofit/>
          </a:bodyPr>
          <a:lstStyle>
            <a:lvl1pPr marL="0" indent="0" algn="r">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is simply dummy text of the printing</a:t>
            </a:r>
            <a:endParaRPr lang="ru-RU" dirty="0"/>
          </a:p>
        </p:txBody>
      </p:sp>
      <p:sp>
        <p:nvSpPr>
          <p:cNvPr id="50" name="Текст 2"/>
          <p:cNvSpPr>
            <a:spLocks noGrp="1"/>
          </p:cNvSpPr>
          <p:nvPr>
            <p:ph type="body" idx="27" hasCustomPrompt="1"/>
          </p:nvPr>
        </p:nvSpPr>
        <p:spPr>
          <a:xfrm>
            <a:off x="1035665" y="4560679"/>
            <a:ext cx="2230168" cy="235934"/>
          </a:xfrm>
        </p:spPr>
        <p:txBody>
          <a:bodyPr numCol="1" spcCol="360000">
            <a:noAutofit/>
          </a:bodyPr>
          <a:lstStyle>
            <a:lvl1pPr marL="0" indent="0" algn="r">
              <a:buNone/>
              <a:defRPr sz="16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Item 03</a:t>
            </a:r>
          </a:p>
        </p:txBody>
      </p:sp>
      <p:sp>
        <p:nvSpPr>
          <p:cNvPr id="51" name="Текст 2"/>
          <p:cNvSpPr>
            <a:spLocks noGrp="1"/>
          </p:cNvSpPr>
          <p:nvPr>
            <p:ph type="body" idx="28" hasCustomPrompt="1"/>
          </p:nvPr>
        </p:nvSpPr>
        <p:spPr>
          <a:xfrm>
            <a:off x="1035665" y="4775615"/>
            <a:ext cx="2230168" cy="356666"/>
          </a:xfrm>
        </p:spPr>
        <p:txBody>
          <a:bodyPr numCol="1" spcCol="360000">
            <a:noAutofit/>
          </a:bodyPr>
          <a:lstStyle>
            <a:lvl1pPr marL="0" indent="0" algn="r">
              <a:buNone/>
              <a:defRPr sz="12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is simply dummy text of the printing</a:t>
            </a:r>
            <a:endParaRPr lang="ru-RU" dirty="0"/>
          </a:p>
        </p:txBody>
      </p:sp>
      <p:sp>
        <p:nvSpPr>
          <p:cNvPr id="55" name="Текст 2"/>
          <p:cNvSpPr>
            <a:spLocks noGrp="1"/>
          </p:cNvSpPr>
          <p:nvPr>
            <p:ph type="body" idx="29" hasCustomPrompt="1"/>
          </p:nvPr>
        </p:nvSpPr>
        <p:spPr>
          <a:xfrm>
            <a:off x="3416301" y="1643998"/>
            <a:ext cx="741719" cy="739375"/>
          </a:xfrm>
        </p:spPr>
        <p:txBody>
          <a:bodyPr numCol="1" spcCol="360000" anchor="ctr">
            <a:noAutofit/>
          </a:bodyPr>
          <a:lstStyle>
            <a:lvl1pPr marL="0" indent="0" algn="ctr">
              <a:buNone/>
              <a:defRPr sz="3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56" name="Текст 2"/>
          <p:cNvSpPr>
            <a:spLocks noGrp="1"/>
          </p:cNvSpPr>
          <p:nvPr>
            <p:ph type="body" idx="30" hasCustomPrompt="1"/>
          </p:nvPr>
        </p:nvSpPr>
        <p:spPr>
          <a:xfrm>
            <a:off x="2994640" y="3059855"/>
            <a:ext cx="741719" cy="739375"/>
          </a:xfrm>
        </p:spPr>
        <p:txBody>
          <a:bodyPr numCol="1" spcCol="360000" anchor="ctr">
            <a:noAutofit/>
          </a:bodyPr>
          <a:lstStyle>
            <a:lvl1pPr marL="0" indent="0" algn="ctr">
              <a:buNone/>
              <a:defRPr sz="3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a:t>
            </a:r>
            <a:r>
              <a:rPr lang="kk-KZ" dirty="0"/>
              <a:t>2</a:t>
            </a:r>
            <a:endParaRPr lang="en-US" dirty="0"/>
          </a:p>
        </p:txBody>
      </p:sp>
      <p:sp>
        <p:nvSpPr>
          <p:cNvPr id="57" name="Текст 2"/>
          <p:cNvSpPr>
            <a:spLocks noGrp="1"/>
          </p:cNvSpPr>
          <p:nvPr>
            <p:ph type="body" idx="31" hasCustomPrompt="1"/>
          </p:nvPr>
        </p:nvSpPr>
        <p:spPr>
          <a:xfrm>
            <a:off x="3416301" y="4474627"/>
            <a:ext cx="741719" cy="739375"/>
          </a:xfrm>
        </p:spPr>
        <p:txBody>
          <a:bodyPr numCol="1" spcCol="360000" anchor="ctr">
            <a:noAutofit/>
          </a:bodyPr>
          <a:lstStyle>
            <a:lvl1pPr marL="0" indent="0" algn="ctr">
              <a:buNone/>
              <a:defRPr sz="3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a:t>
            </a:r>
            <a:r>
              <a:rPr lang="kk-KZ" dirty="0"/>
              <a:t>3</a:t>
            </a:r>
            <a:endParaRPr lang="en-US" dirty="0"/>
          </a:p>
        </p:txBody>
      </p:sp>
      <p:sp>
        <p:nvSpPr>
          <p:cNvPr id="59" name="Текст 2"/>
          <p:cNvSpPr>
            <a:spLocks noGrp="1"/>
          </p:cNvSpPr>
          <p:nvPr>
            <p:ph type="body" idx="32" hasCustomPrompt="1"/>
          </p:nvPr>
        </p:nvSpPr>
        <p:spPr>
          <a:xfrm>
            <a:off x="8033980" y="4474627"/>
            <a:ext cx="741719" cy="739375"/>
          </a:xfrm>
        </p:spPr>
        <p:txBody>
          <a:bodyPr numCol="1" spcCol="360000" anchor="ctr">
            <a:noAutofit/>
          </a:bodyPr>
          <a:lstStyle>
            <a:lvl1pPr marL="0" indent="0" algn="ctr">
              <a:buNone/>
              <a:defRPr sz="3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a:t>
            </a:r>
            <a:r>
              <a:rPr lang="kk-KZ" dirty="0"/>
              <a:t>6</a:t>
            </a:r>
            <a:endParaRPr lang="en-US" dirty="0"/>
          </a:p>
        </p:txBody>
      </p:sp>
      <p:sp>
        <p:nvSpPr>
          <p:cNvPr id="60" name="Текст 2"/>
          <p:cNvSpPr>
            <a:spLocks noGrp="1"/>
          </p:cNvSpPr>
          <p:nvPr>
            <p:ph type="body" idx="33" hasCustomPrompt="1"/>
          </p:nvPr>
        </p:nvSpPr>
        <p:spPr>
          <a:xfrm>
            <a:off x="8455639" y="3059855"/>
            <a:ext cx="741719" cy="739375"/>
          </a:xfrm>
        </p:spPr>
        <p:txBody>
          <a:bodyPr numCol="1" spcCol="360000" anchor="ctr">
            <a:noAutofit/>
          </a:bodyPr>
          <a:lstStyle>
            <a:lvl1pPr marL="0" indent="0" algn="ctr">
              <a:buNone/>
              <a:defRPr sz="3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a:t>
            </a:r>
            <a:r>
              <a:rPr lang="kk-KZ" dirty="0"/>
              <a:t>5</a:t>
            </a:r>
            <a:endParaRPr lang="en-US" dirty="0"/>
          </a:p>
        </p:txBody>
      </p:sp>
      <p:sp>
        <p:nvSpPr>
          <p:cNvPr id="61" name="Текст 2"/>
          <p:cNvSpPr>
            <a:spLocks noGrp="1"/>
          </p:cNvSpPr>
          <p:nvPr>
            <p:ph type="body" idx="34" hasCustomPrompt="1"/>
          </p:nvPr>
        </p:nvSpPr>
        <p:spPr>
          <a:xfrm>
            <a:off x="8033979" y="1640952"/>
            <a:ext cx="741719" cy="739375"/>
          </a:xfrm>
        </p:spPr>
        <p:txBody>
          <a:bodyPr numCol="1" spcCol="360000" anchor="ctr">
            <a:noAutofit/>
          </a:bodyPr>
          <a:lstStyle>
            <a:lvl1pPr marL="0" indent="0" algn="ctr">
              <a:buNone/>
              <a:defRPr sz="36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a:t>
            </a:r>
            <a:r>
              <a:rPr lang="kk-KZ" dirty="0"/>
              <a:t>4</a:t>
            </a:r>
            <a:endParaRPr lang="en-US" dirty="0"/>
          </a:p>
        </p:txBody>
      </p:sp>
    </p:spTree>
    <p:extLst>
      <p:ext uri="{BB962C8B-B14F-4D97-AF65-F5344CB8AC3E}">
        <p14:creationId xmlns:p14="http://schemas.microsoft.com/office/powerpoint/2010/main" val="331717560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146629"/>
            <a:ext cx="10515600" cy="544059"/>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9709625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3" r:id="rId4"/>
    <p:sldLayoutId id="2147483660" r:id="rId5"/>
    <p:sldLayoutId id="2147483664" r:id="rId6"/>
    <p:sldLayoutId id="2147483661" r:id="rId7"/>
    <p:sldLayoutId id="2147483654" r:id="rId8"/>
    <p:sldLayoutId id="2147483655" r:id="rId9"/>
    <p:sldLayoutId id="2147483662" r:id="rId10"/>
    <p:sldLayoutId id="2147483656" r:id="rId11"/>
    <p:sldLayoutId id="2147483657" r:id="rId12"/>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socialbakers.com/statistics/facebook/"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gs.statcounter.com/social-media-stats/all/georgia/"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gs.statcounter.com/social-media-stats/all/georgia/"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7252" y="2464950"/>
            <a:ext cx="9920748" cy="1042274"/>
          </a:xfrm>
        </p:spPr>
        <p:txBody>
          <a:bodyPr>
            <a:normAutofit/>
          </a:bodyPr>
          <a:lstStyle/>
          <a:p>
            <a:r>
              <a:rPr lang="en-GB" i="1" dirty="0"/>
              <a:t>Media Landscape in Georgia</a:t>
            </a:r>
            <a:endParaRPr lang="ru-RU" dirty="0"/>
          </a:p>
        </p:txBody>
      </p:sp>
      <p:sp>
        <p:nvSpPr>
          <p:cNvPr id="3" name="Подзаголовок 2"/>
          <p:cNvSpPr>
            <a:spLocks noGrp="1"/>
          </p:cNvSpPr>
          <p:nvPr>
            <p:ph type="subTitle" idx="1"/>
          </p:nvPr>
        </p:nvSpPr>
        <p:spPr/>
        <p:txBody>
          <a:bodyPr/>
          <a:lstStyle/>
          <a:p>
            <a:r>
              <a:rPr lang="en-GB" i="1" dirty="0"/>
              <a:t>What You Need to Know Before Deciding on Media Platforms</a:t>
            </a:r>
            <a:endParaRPr lang="ru-RU" dirty="0"/>
          </a:p>
        </p:txBody>
      </p:sp>
      <p:sp>
        <p:nvSpPr>
          <p:cNvPr id="4" name="Текст 3"/>
          <p:cNvSpPr>
            <a:spLocks noGrp="1"/>
          </p:cNvSpPr>
          <p:nvPr>
            <p:ph type="body" sz="quarter" idx="10"/>
          </p:nvPr>
        </p:nvSpPr>
        <p:spPr/>
        <p:txBody>
          <a:bodyPr/>
          <a:lstStyle/>
          <a:p>
            <a:endParaRPr lang="ru-RU"/>
          </a:p>
        </p:txBody>
      </p:sp>
      <p:sp>
        <p:nvSpPr>
          <p:cNvPr id="5" name="Текст 4"/>
          <p:cNvSpPr>
            <a:spLocks noGrp="1"/>
          </p:cNvSpPr>
          <p:nvPr>
            <p:ph type="body" sz="quarter" idx="11"/>
          </p:nvPr>
        </p:nvSpPr>
        <p:spPr/>
        <p:txBody>
          <a:bodyPr>
            <a:normAutofit fontScale="77500" lnSpcReduction="20000"/>
          </a:bodyPr>
          <a:lstStyle/>
          <a:p>
            <a:r>
              <a:rPr lang="en-US" dirty="0"/>
              <a:t>April 18, 2019</a:t>
            </a:r>
            <a:endParaRPr lang="ru-RU" dirty="0"/>
          </a:p>
        </p:txBody>
      </p:sp>
      <p:sp>
        <p:nvSpPr>
          <p:cNvPr id="6" name="Текст 5"/>
          <p:cNvSpPr>
            <a:spLocks noGrp="1"/>
          </p:cNvSpPr>
          <p:nvPr>
            <p:ph type="body" sz="quarter" idx="12"/>
          </p:nvPr>
        </p:nvSpPr>
        <p:spPr/>
        <p:txBody>
          <a:bodyPr>
            <a:normAutofit fontScale="92500" lnSpcReduction="10000"/>
          </a:bodyPr>
          <a:lstStyle/>
          <a:p>
            <a:r>
              <a:rPr lang="en-US" dirty="0"/>
              <a:t>Tbilisi, Georgia</a:t>
            </a:r>
            <a:endParaRPr lang="ru-RU" dirty="0"/>
          </a:p>
        </p:txBody>
      </p:sp>
      <p:cxnSp>
        <p:nvCxnSpPr>
          <p:cNvPr id="7" name="Прямая соединительная линия 6"/>
          <p:cNvCxnSpPr/>
          <p:nvPr/>
        </p:nvCxnSpPr>
        <p:spPr>
          <a:xfrm>
            <a:off x="876300" y="3871913"/>
            <a:ext cx="400050" cy="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6300" y="2138363"/>
            <a:ext cx="654844" cy="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725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48615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6604000" y="4515511"/>
            <a:ext cx="1384300" cy="1384300"/>
          </a:xfrm>
          <a:prstGeom prst="ellipse">
            <a:avLst/>
          </a:prstGeom>
          <a:gradFill>
            <a:gsLst>
              <a:gs pos="0">
                <a:srgbClr val="A24AB1"/>
              </a:gs>
              <a:gs pos="100000">
                <a:srgbClr val="9F2EB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екст 4"/>
          <p:cNvSpPr>
            <a:spLocks noGrp="1"/>
          </p:cNvSpPr>
          <p:nvPr>
            <p:ph type="body" idx="13"/>
          </p:nvPr>
        </p:nvSpPr>
        <p:spPr/>
        <p:txBody>
          <a:bodyPr/>
          <a:lstStyle/>
          <a:p>
            <a:r>
              <a:rPr lang="en-US" dirty="0"/>
              <a:t>Training</a:t>
            </a:r>
            <a:endParaRPr lang="ru-RU" dirty="0"/>
          </a:p>
        </p:txBody>
      </p:sp>
      <p:sp>
        <p:nvSpPr>
          <p:cNvPr id="6" name="Текст 5"/>
          <p:cNvSpPr>
            <a:spLocks noGrp="1"/>
          </p:cNvSpPr>
          <p:nvPr>
            <p:ph type="body" idx="14"/>
          </p:nvPr>
        </p:nvSpPr>
        <p:spPr/>
        <p:txBody>
          <a:bodyPr/>
          <a:lstStyle/>
          <a:p>
            <a:r>
              <a:rPr lang="en-US" dirty="0"/>
              <a:t>Media Landscape</a:t>
            </a:r>
            <a:endParaRPr lang="ru-RU" dirty="0"/>
          </a:p>
        </p:txBody>
      </p:sp>
      <p:sp>
        <p:nvSpPr>
          <p:cNvPr id="4" name="Title 3">
            <a:extLst>
              <a:ext uri="{FF2B5EF4-FFF2-40B4-BE49-F238E27FC236}">
                <a16:creationId xmlns:a16="http://schemas.microsoft.com/office/drawing/2014/main" id="{A0CD1CA0-0E48-354F-B7F6-1C063B08536C}"/>
              </a:ext>
            </a:extLst>
          </p:cNvPr>
          <p:cNvSpPr>
            <a:spLocks noGrp="1"/>
          </p:cNvSpPr>
          <p:nvPr>
            <p:ph type="title"/>
          </p:nvPr>
        </p:nvSpPr>
        <p:spPr>
          <a:xfrm>
            <a:off x="1916327" y="1251924"/>
            <a:ext cx="5724512" cy="561693"/>
          </a:xfrm>
        </p:spPr>
        <p:txBody>
          <a:bodyPr>
            <a:normAutofit fontScale="90000"/>
          </a:bodyPr>
          <a:lstStyle/>
          <a:p>
            <a:r>
              <a:rPr lang="en-US" dirty="0"/>
              <a:t>Radio: times</a:t>
            </a:r>
          </a:p>
        </p:txBody>
      </p:sp>
      <p:sp>
        <p:nvSpPr>
          <p:cNvPr id="14" name="TextBox 13">
            <a:extLst>
              <a:ext uri="{FF2B5EF4-FFF2-40B4-BE49-F238E27FC236}">
                <a16:creationId xmlns:a16="http://schemas.microsoft.com/office/drawing/2014/main" id="{C973346E-4C5F-AC44-A988-ECBDAA1A6399}"/>
              </a:ext>
            </a:extLst>
          </p:cNvPr>
          <p:cNvSpPr txBox="1"/>
          <p:nvPr/>
        </p:nvSpPr>
        <p:spPr>
          <a:xfrm>
            <a:off x="2001078" y="5565912"/>
            <a:ext cx="3114261" cy="307777"/>
          </a:xfrm>
          <a:prstGeom prst="rect">
            <a:avLst/>
          </a:prstGeom>
          <a:noFill/>
        </p:spPr>
        <p:txBody>
          <a:bodyPr wrap="square" rtlCol="0">
            <a:spAutoFit/>
          </a:bodyPr>
          <a:lstStyle/>
          <a:p>
            <a:r>
              <a:rPr lang="en-US" sz="1400" dirty="0"/>
              <a:t>Source: Innova, March 2018</a:t>
            </a:r>
          </a:p>
        </p:txBody>
      </p:sp>
      <p:graphicFrame>
        <p:nvGraphicFramePr>
          <p:cNvPr id="10" name="Chart 9">
            <a:extLst>
              <a:ext uri="{FF2B5EF4-FFF2-40B4-BE49-F238E27FC236}">
                <a16:creationId xmlns:a16="http://schemas.microsoft.com/office/drawing/2014/main" id="{93756036-6E27-B844-B629-B2FF6D39ED3B}"/>
              </a:ext>
            </a:extLst>
          </p:cNvPr>
          <p:cNvGraphicFramePr>
            <a:graphicFrameLocks/>
          </p:cNvGraphicFramePr>
          <p:nvPr>
            <p:extLst>
              <p:ext uri="{D42A27DB-BD31-4B8C-83A1-F6EECF244321}">
                <p14:modId xmlns:p14="http://schemas.microsoft.com/office/powerpoint/2010/main" val="2999475664"/>
              </p:ext>
            </p:extLst>
          </p:nvPr>
        </p:nvGraphicFramePr>
        <p:xfrm>
          <a:off x="1916327" y="1824938"/>
          <a:ext cx="8454459" cy="36501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6306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418410" y="1225265"/>
            <a:ext cx="4420829" cy="561693"/>
          </a:xfrm>
        </p:spPr>
        <p:txBody>
          <a:bodyPr>
            <a:normAutofit fontScale="90000"/>
          </a:bodyPr>
          <a:lstStyle/>
          <a:p>
            <a:r>
              <a:rPr lang="en-US" dirty="0"/>
              <a:t>Age categories</a:t>
            </a:r>
            <a:endParaRPr lang="ru-RU" dirty="0"/>
          </a:p>
        </p:txBody>
      </p:sp>
      <p:sp>
        <p:nvSpPr>
          <p:cNvPr id="4" name="Текст 3"/>
          <p:cNvSpPr>
            <a:spLocks noGrp="1"/>
          </p:cNvSpPr>
          <p:nvPr>
            <p:ph type="body" idx="1"/>
          </p:nvPr>
        </p:nvSpPr>
        <p:spPr>
          <a:xfrm>
            <a:off x="1418410" y="1868131"/>
            <a:ext cx="4420829" cy="3814914"/>
          </a:xfrm>
        </p:spPr>
        <p:txBody>
          <a:bodyPr>
            <a:normAutofit/>
          </a:bodyPr>
          <a:lstStyle/>
          <a:p>
            <a:pPr algn="l"/>
            <a:r>
              <a:rPr lang="en-US" sz="2400" dirty="0"/>
              <a:t>We don’t have the listening habits’ breakdown by age group, but since this research has about the same number of people for each age group, we can somewhat assume the equal distribution. </a:t>
            </a:r>
            <a:endParaRPr lang="ru-RU" sz="2400" dirty="0"/>
          </a:p>
        </p:txBody>
      </p:sp>
      <p:sp>
        <p:nvSpPr>
          <p:cNvPr id="6" name="Текст 5"/>
          <p:cNvSpPr>
            <a:spLocks noGrp="1"/>
          </p:cNvSpPr>
          <p:nvPr>
            <p:ph type="body" idx="13"/>
          </p:nvPr>
        </p:nvSpPr>
        <p:spPr/>
        <p:txBody>
          <a:bodyPr/>
          <a:lstStyle/>
          <a:p>
            <a:r>
              <a:rPr lang="en-US" dirty="0"/>
              <a:t>Training</a:t>
            </a:r>
            <a:endParaRPr lang="ru-RU" dirty="0"/>
          </a:p>
        </p:txBody>
      </p:sp>
      <p:sp>
        <p:nvSpPr>
          <p:cNvPr id="7" name="Текст 6"/>
          <p:cNvSpPr>
            <a:spLocks noGrp="1"/>
          </p:cNvSpPr>
          <p:nvPr>
            <p:ph type="body" idx="14"/>
          </p:nvPr>
        </p:nvSpPr>
        <p:spPr/>
        <p:txBody>
          <a:bodyPr/>
          <a:lstStyle/>
          <a:p>
            <a:r>
              <a:rPr lang="en-US" dirty="0"/>
              <a:t>Media Landscape</a:t>
            </a:r>
            <a:endParaRPr lang="ru-RU" dirty="0"/>
          </a:p>
        </p:txBody>
      </p:sp>
      <p:cxnSp>
        <p:nvCxnSpPr>
          <p:cNvPr id="8" name="Прямая соединительная линия 7"/>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48615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10" name="Овал 9"/>
          <p:cNvSpPr/>
          <p:nvPr/>
        </p:nvSpPr>
        <p:spPr>
          <a:xfrm>
            <a:off x="6385863" y="4913543"/>
            <a:ext cx="1384300" cy="1384300"/>
          </a:xfrm>
          <a:prstGeom prst="ellipse">
            <a:avLst/>
          </a:prstGeom>
          <a:gradFill>
            <a:gsLst>
              <a:gs pos="0">
                <a:srgbClr val="A24AB1"/>
              </a:gs>
              <a:gs pos="100000">
                <a:srgbClr val="9F2EB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10295881" y="-132545"/>
            <a:ext cx="3321665" cy="3321665"/>
          </a:xfrm>
          <a:prstGeom prst="ellipse">
            <a:avLst/>
          </a:prstGeom>
          <a:gradFill>
            <a:gsLst>
              <a:gs pos="0">
                <a:srgbClr val="F3AE49"/>
              </a:gs>
              <a:gs pos="100000">
                <a:srgbClr val="F4AF3D">
                  <a:alpha val="2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10990387" y="2770814"/>
            <a:ext cx="577800" cy="577800"/>
          </a:xfrm>
          <a:prstGeom prst="ellipse">
            <a:avLst/>
          </a:prstGeom>
          <a:gradFill>
            <a:gsLst>
              <a:gs pos="0">
                <a:srgbClr val="A24AB1"/>
              </a:gs>
              <a:gs pos="100000">
                <a:srgbClr val="9F2EB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7195271" y="4688386"/>
            <a:ext cx="750455" cy="750455"/>
          </a:xfrm>
          <a:prstGeom prst="ellipse">
            <a:avLst/>
          </a:prstGeom>
          <a:gradFill>
            <a:gsLst>
              <a:gs pos="0">
                <a:srgbClr val="F3AE49"/>
              </a:gs>
              <a:gs pos="100000">
                <a:srgbClr val="F4AF3D">
                  <a:alpha val="2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3" name="Picture Placeholder 22">
            <a:extLst>
              <a:ext uri="{FF2B5EF4-FFF2-40B4-BE49-F238E27FC236}">
                <a16:creationId xmlns:a16="http://schemas.microsoft.com/office/drawing/2014/main" id="{27F3E6E1-D044-2847-84BF-8C4F4AC08570}"/>
              </a:ext>
            </a:extLst>
          </p:cNvPr>
          <p:cNvGraphicFramePr>
            <a:graphicFrameLocks noGrp="1"/>
          </p:cNvGraphicFramePr>
          <p:nvPr>
            <p:ph type="pic" sz="quarter" idx="16"/>
            <p:extLst>
              <p:ext uri="{D42A27DB-BD31-4B8C-83A1-F6EECF244321}">
                <p14:modId xmlns:p14="http://schemas.microsoft.com/office/powerpoint/2010/main" val="2160534382"/>
              </p:ext>
            </p:extLst>
          </p:nvPr>
        </p:nvGraphicFramePr>
        <p:xfrm>
          <a:off x="6834188" y="1247775"/>
          <a:ext cx="5357812" cy="4435475"/>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a:extLst>
              <a:ext uri="{FF2B5EF4-FFF2-40B4-BE49-F238E27FC236}">
                <a16:creationId xmlns:a16="http://schemas.microsoft.com/office/drawing/2014/main" id="{8B7ACB6C-B2FC-5345-B078-FB7066F26E24}"/>
              </a:ext>
            </a:extLst>
          </p:cNvPr>
          <p:cNvSpPr txBox="1"/>
          <p:nvPr/>
        </p:nvSpPr>
        <p:spPr>
          <a:xfrm>
            <a:off x="6834188" y="5683045"/>
            <a:ext cx="3114261" cy="307777"/>
          </a:xfrm>
          <a:prstGeom prst="rect">
            <a:avLst/>
          </a:prstGeom>
          <a:noFill/>
        </p:spPr>
        <p:txBody>
          <a:bodyPr wrap="square" rtlCol="0">
            <a:spAutoFit/>
          </a:bodyPr>
          <a:lstStyle/>
          <a:p>
            <a:r>
              <a:rPr lang="en-US" sz="1400" b="1" dirty="0"/>
              <a:t>Source: Innova, March 2018</a:t>
            </a:r>
          </a:p>
        </p:txBody>
      </p:sp>
    </p:spTree>
    <p:extLst>
      <p:ext uri="{BB962C8B-B14F-4D97-AF65-F5344CB8AC3E}">
        <p14:creationId xmlns:p14="http://schemas.microsoft.com/office/powerpoint/2010/main" val="1401255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Internet</a:t>
            </a:r>
            <a:endParaRPr lang="ru-RU" dirty="0"/>
          </a:p>
        </p:txBody>
      </p:sp>
      <p:sp>
        <p:nvSpPr>
          <p:cNvPr id="3" name="Текст 2"/>
          <p:cNvSpPr>
            <a:spLocks noGrp="1"/>
          </p:cNvSpPr>
          <p:nvPr>
            <p:ph type="body" idx="1"/>
          </p:nvPr>
        </p:nvSpPr>
        <p:spPr/>
        <p:txBody>
          <a:bodyPr/>
          <a:lstStyle/>
          <a:p>
            <a:r>
              <a:rPr lang="en-US" dirty="0"/>
              <a:t>How much of the Internet and why?</a:t>
            </a:r>
            <a:endParaRPr lang="ru-RU" dirty="0"/>
          </a:p>
        </p:txBody>
      </p:sp>
      <p:sp>
        <p:nvSpPr>
          <p:cNvPr id="4" name="Текст 3"/>
          <p:cNvSpPr>
            <a:spLocks noGrp="1"/>
          </p:cNvSpPr>
          <p:nvPr>
            <p:ph type="body" idx="13"/>
          </p:nvPr>
        </p:nvSpPr>
        <p:spPr/>
        <p:txBody>
          <a:bodyPr/>
          <a:lstStyle/>
          <a:p>
            <a:r>
              <a:rPr lang="en-US" dirty="0"/>
              <a:t>Users</a:t>
            </a:r>
            <a:endParaRPr lang="ru-RU" dirty="0"/>
          </a:p>
        </p:txBody>
      </p:sp>
      <p:cxnSp>
        <p:nvCxnSpPr>
          <p:cNvPr id="5" name="Прямая соединительная линия 4"/>
          <p:cNvCxnSpPr/>
          <p:nvPr/>
        </p:nvCxnSpPr>
        <p:spPr>
          <a:xfrm>
            <a:off x="5889569" y="1344332"/>
            <a:ext cx="400050" cy="0"/>
          </a:xfrm>
          <a:prstGeom prst="line">
            <a:avLst/>
          </a:prstGeom>
          <a:ln w="158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5889569" y="2515907"/>
            <a:ext cx="400050" cy="0"/>
          </a:xfrm>
          <a:prstGeom prst="line">
            <a:avLst/>
          </a:prstGeom>
          <a:ln w="158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5889569" y="4555485"/>
            <a:ext cx="400050" cy="0"/>
          </a:xfrm>
          <a:prstGeom prst="line">
            <a:avLst/>
          </a:prstGeom>
          <a:ln w="15875"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722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7923" y="1247442"/>
            <a:ext cx="4420829" cy="561693"/>
          </a:xfrm>
        </p:spPr>
        <p:txBody>
          <a:bodyPr>
            <a:normAutofit fontScale="90000"/>
          </a:bodyPr>
          <a:lstStyle/>
          <a:p>
            <a:r>
              <a:rPr lang="en-US" dirty="0"/>
              <a:t>Use of computers</a:t>
            </a:r>
            <a:endParaRPr lang="ru-RU" dirty="0"/>
          </a:p>
        </p:txBody>
      </p:sp>
      <p:sp>
        <p:nvSpPr>
          <p:cNvPr id="4" name="Текст 3"/>
          <p:cNvSpPr>
            <a:spLocks noGrp="1"/>
          </p:cNvSpPr>
          <p:nvPr>
            <p:ph type="body" idx="4294967295"/>
          </p:nvPr>
        </p:nvSpPr>
        <p:spPr>
          <a:xfrm>
            <a:off x="7400626" y="2770814"/>
            <a:ext cx="3046148" cy="394200"/>
          </a:xfrm>
        </p:spPr>
        <p:txBody>
          <a:bodyPr>
            <a:normAutofit fontScale="92500" lnSpcReduction="20000"/>
          </a:bodyPr>
          <a:lstStyle/>
          <a:p>
            <a:endParaRPr lang="ru-RU"/>
          </a:p>
        </p:txBody>
      </p:sp>
      <p:sp>
        <p:nvSpPr>
          <p:cNvPr id="5" name="Текст 4"/>
          <p:cNvSpPr>
            <a:spLocks noGrp="1"/>
          </p:cNvSpPr>
          <p:nvPr>
            <p:ph type="body" idx="13"/>
          </p:nvPr>
        </p:nvSpPr>
        <p:spPr/>
        <p:txBody>
          <a:bodyPr/>
          <a:lstStyle/>
          <a:p>
            <a:r>
              <a:rPr lang="en-US" dirty="0"/>
              <a:t>Training</a:t>
            </a:r>
            <a:endParaRPr lang="ru-RU" dirty="0"/>
          </a:p>
        </p:txBody>
      </p:sp>
      <p:sp>
        <p:nvSpPr>
          <p:cNvPr id="6" name="Текст 5"/>
          <p:cNvSpPr>
            <a:spLocks noGrp="1"/>
          </p:cNvSpPr>
          <p:nvPr>
            <p:ph type="body" idx="14"/>
          </p:nvPr>
        </p:nvSpPr>
        <p:spPr/>
        <p:txBody>
          <a:bodyPr/>
          <a:lstStyle/>
          <a:p>
            <a:r>
              <a:rPr lang="en-US" dirty="0"/>
              <a:t>Media Landscape</a:t>
            </a:r>
            <a:endParaRPr lang="ru-RU" dirty="0"/>
          </a:p>
        </p:txBody>
      </p:sp>
      <p:cxnSp>
        <p:nvCxnSpPr>
          <p:cNvPr id="8" name="Прямая соединительная линия 7"/>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48615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10" name="Овал 9"/>
          <p:cNvSpPr/>
          <p:nvPr/>
        </p:nvSpPr>
        <p:spPr>
          <a:xfrm>
            <a:off x="6604000" y="4515511"/>
            <a:ext cx="1384300" cy="1384300"/>
          </a:xfrm>
          <a:prstGeom prst="ellipse">
            <a:avLst/>
          </a:prstGeom>
          <a:gradFill>
            <a:gsLst>
              <a:gs pos="0">
                <a:srgbClr val="A24AB1"/>
              </a:gs>
              <a:gs pos="100000">
                <a:srgbClr val="9F2EB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1313F1E4-D22B-C743-84C0-676C9F0D02C2}"/>
              </a:ext>
            </a:extLst>
          </p:cNvPr>
          <p:cNvSpPr txBox="1"/>
          <p:nvPr/>
        </p:nvSpPr>
        <p:spPr>
          <a:xfrm>
            <a:off x="1585023" y="5378245"/>
            <a:ext cx="3034748" cy="307777"/>
          </a:xfrm>
          <a:prstGeom prst="rect">
            <a:avLst/>
          </a:prstGeom>
          <a:noFill/>
        </p:spPr>
        <p:txBody>
          <a:bodyPr wrap="square" rtlCol="0">
            <a:spAutoFit/>
          </a:bodyPr>
          <a:lstStyle/>
          <a:p>
            <a:r>
              <a:rPr lang="en-US" sz="1400" dirty="0"/>
              <a:t>Source: </a:t>
            </a:r>
            <a:r>
              <a:rPr lang="en-US" sz="1400" dirty="0" err="1"/>
              <a:t>GeoStat</a:t>
            </a:r>
            <a:r>
              <a:rPr lang="en-US" sz="1400" dirty="0"/>
              <a:t>, July 2018</a:t>
            </a:r>
          </a:p>
        </p:txBody>
      </p:sp>
      <p:pic>
        <p:nvPicPr>
          <p:cNvPr id="1042" name="Picture 18">
            <a:extLst>
              <a:ext uri="{FF2B5EF4-FFF2-40B4-BE49-F238E27FC236}">
                <a16:creationId xmlns:a16="http://schemas.microsoft.com/office/drawing/2014/main" id="{4D88A163-7827-7B4E-B797-4E4F8F817DCD}"/>
              </a:ext>
            </a:extLst>
          </p:cNvPr>
          <p:cNvPicPr>
            <a:picLocks noGrp="1" noChangeAspect="1" noChangeArrowheads="1"/>
          </p:cNvPicPr>
          <p:nvPr>
            <p:ph type="pic" sz="quarter" idx="16"/>
          </p:nvPr>
        </p:nvPicPr>
        <p:blipFill>
          <a:blip r:embed="rId2" cstate="print">
            <a:extLst>
              <a:ext uri="{28A0092B-C50C-407E-A947-70E740481C1C}">
                <a14:useLocalDpi xmlns:a14="http://schemas.microsoft.com/office/drawing/2010/main" val="0"/>
              </a:ext>
            </a:extLst>
          </a:blip>
          <a:srcRect l="19083" r="1908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Table 19">
            <a:extLst>
              <a:ext uri="{FF2B5EF4-FFF2-40B4-BE49-F238E27FC236}">
                <a16:creationId xmlns:a16="http://schemas.microsoft.com/office/drawing/2014/main" id="{697291F3-627A-E34B-B84F-1A350B883BE1}"/>
              </a:ext>
            </a:extLst>
          </p:cNvPr>
          <p:cNvGraphicFramePr>
            <a:graphicFrameLocks noGrp="1"/>
          </p:cNvGraphicFramePr>
          <p:nvPr>
            <p:extLst>
              <p:ext uri="{D42A27DB-BD31-4B8C-83A1-F6EECF244321}">
                <p14:modId xmlns:p14="http://schemas.microsoft.com/office/powerpoint/2010/main" val="3693370998"/>
              </p:ext>
            </p:extLst>
          </p:nvPr>
        </p:nvGraphicFramePr>
        <p:xfrm>
          <a:off x="1532015" y="1964334"/>
          <a:ext cx="3829877" cy="1249680"/>
        </p:xfrm>
        <a:graphic>
          <a:graphicData uri="http://schemas.openxmlformats.org/drawingml/2006/table">
            <a:tbl>
              <a:tblPr/>
              <a:tblGrid>
                <a:gridCol w="1696278">
                  <a:extLst>
                    <a:ext uri="{9D8B030D-6E8A-4147-A177-3AD203B41FA5}">
                      <a16:colId xmlns:a16="http://schemas.microsoft.com/office/drawing/2014/main" val="2759227802"/>
                    </a:ext>
                  </a:extLst>
                </a:gridCol>
                <a:gridCol w="856973">
                  <a:extLst>
                    <a:ext uri="{9D8B030D-6E8A-4147-A177-3AD203B41FA5}">
                      <a16:colId xmlns:a16="http://schemas.microsoft.com/office/drawing/2014/main" val="852938346"/>
                    </a:ext>
                  </a:extLst>
                </a:gridCol>
                <a:gridCol w="1276626">
                  <a:extLst>
                    <a:ext uri="{9D8B030D-6E8A-4147-A177-3AD203B41FA5}">
                      <a16:colId xmlns:a16="http://schemas.microsoft.com/office/drawing/2014/main" val="229530859"/>
                    </a:ext>
                  </a:extLst>
                </a:gridCol>
              </a:tblGrid>
              <a:tr h="200025">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0">
                          <a:solidFill>
                            <a:srgbClr val="000000"/>
                          </a:solidFill>
                          <a:effectLst/>
                          <a:latin typeface="Merriweather"/>
                        </a:rPr>
                        <a:t>Urban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0">
                          <a:solidFill>
                            <a:srgbClr val="000000"/>
                          </a:solidFill>
                          <a:effectLst/>
                          <a:latin typeface="Merriweather"/>
                        </a:rPr>
                        <a:t>Rural</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5802817"/>
                  </a:ext>
                </a:extLst>
              </a:tr>
              <a:tr h="200025">
                <a:tc>
                  <a:txBody>
                    <a:bodyPr/>
                    <a:lstStyle/>
                    <a:p>
                      <a:pPr rtl="0" fontAlgn="b"/>
                      <a:r>
                        <a:rPr lang="en-US" b="0">
                          <a:solidFill>
                            <a:srgbClr val="000000"/>
                          </a:solidFill>
                          <a:effectLst/>
                          <a:latin typeface="Merriweather"/>
                        </a:rPr>
                        <a:t>Daily</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0">
                          <a:solidFill>
                            <a:srgbClr val="000000"/>
                          </a:solidFill>
                          <a:effectLst/>
                          <a:latin typeface="Merriweather"/>
                        </a:rPr>
                        <a:t>87.1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0">
                          <a:solidFill>
                            <a:srgbClr val="000000"/>
                          </a:solidFill>
                          <a:effectLst/>
                          <a:latin typeface="Merriweather"/>
                        </a:rPr>
                        <a:t>68.8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09227585"/>
                  </a:ext>
                </a:extLst>
              </a:tr>
              <a:tr h="200025">
                <a:tc>
                  <a:txBody>
                    <a:bodyPr/>
                    <a:lstStyle/>
                    <a:p>
                      <a:pPr rtl="0" fontAlgn="b"/>
                      <a:r>
                        <a:rPr lang="en-US" b="0">
                          <a:solidFill>
                            <a:srgbClr val="000000"/>
                          </a:solidFill>
                          <a:effectLst/>
                          <a:latin typeface="Merriweather"/>
                        </a:rPr>
                        <a:t>Weekly</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0" dirty="0">
                          <a:solidFill>
                            <a:srgbClr val="000000"/>
                          </a:solidFill>
                          <a:effectLst/>
                          <a:latin typeface="Merriweather"/>
                        </a:rPr>
                        <a:t>8.8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0">
                          <a:solidFill>
                            <a:srgbClr val="000000"/>
                          </a:solidFill>
                          <a:effectLst/>
                          <a:latin typeface="Merriweather"/>
                        </a:rPr>
                        <a:t>19.4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66405029"/>
                  </a:ext>
                </a:extLst>
              </a:tr>
              <a:tr h="200025">
                <a:tc>
                  <a:txBody>
                    <a:bodyPr/>
                    <a:lstStyle/>
                    <a:p>
                      <a:pPr rtl="0" fontAlgn="b"/>
                      <a:r>
                        <a:rPr lang="en-US" b="0">
                          <a:solidFill>
                            <a:srgbClr val="000000"/>
                          </a:solidFill>
                          <a:effectLst/>
                          <a:latin typeface="Merriweather"/>
                        </a:rPr>
                        <a:t>Less than weekly</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en-US" b="0">
                          <a:solidFill>
                            <a:srgbClr val="000000"/>
                          </a:solidFill>
                          <a:effectLst/>
                          <a:latin typeface="Merriweather"/>
                        </a:rPr>
                        <a:t>4.1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en-US" b="0" dirty="0">
                          <a:solidFill>
                            <a:srgbClr val="000000"/>
                          </a:solidFill>
                          <a:effectLst/>
                          <a:latin typeface="Merriweather"/>
                        </a:rPr>
                        <a:t>11.7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637659"/>
                  </a:ext>
                </a:extLst>
              </a:tr>
            </a:tbl>
          </a:graphicData>
        </a:graphic>
      </p:graphicFrame>
      <p:graphicFrame>
        <p:nvGraphicFramePr>
          <p:cNvPr id="21" name="Table 20">
            <a:extLst>
              <a:ext uri="{FF2B5EF4-FFF2-40B4-BE49-F238E27FC236}">
                <a16:creationId xmlns:a16="http://schemas.microsoft.com/office/drawing/2014/main" id="{139ADED7-EE9A-8E49-A73F-81BB27748DA7}"/>
              </a:ext>
            </a:extLst>
          </p:cNvPr>
          <p:cNvGraphicFramePr>
            <a:graphicFrameLocks noGrp="1"/>
          </p:cNvGraphicFramePr>
          <p:nvPr>
            <p:extLst>
              <p:ext uri="{D42A27DB-BD31-4B8C-83A1-F6EECF244321}">
                <p14:modId xmlns:p14="http://schemas.microsoft.com/office/powerpoint/2010/main" val="2489546848"/>
              </p:ext>
            </p:extLst>
          </p:nvPr>
        </p:nvGraphicFramePr>
        <p:xfrm>
          <a:off x="1532013" y="3604149"/>
          <a:ext cx="4833257" cy="1287350"/>
        </p:xfrm>
        <a:graphic>
          <a:graphicData uri="http://schemas.openxmlformats.org/drawingml/2006/table">
            <a:tbl>
              <a:tblPr/>
              <a:tblGrid>
                <a:gridCol w="1785263">
                  <a:extLst>
                    <a:ext uri="{9D8B030D-6E8A-4147-A177-3AD203B41FA5}">
                      <a16:colId xmlns:a16="http://schemas.microsoft.com/office/drawing/2014/main" val="549443850"/>
                    </a:ext>
                  </a:extLst>
                </a:gridCol>
                <a:gridCol w="930999">
                  <a:extLst>
                    <a:ext uri="{9D8B030D-6E8A-4147-A177-3AD203B41FA5}">
                      <a16:colId xmlns:a16="http://schemas.microsoft.com/office/drawing/2014/main" val="1761574742"/>
                    </a:ext>
                  </a:extLst>
                </a:gridCol>
                <a:gridCol w="1081601">
                  <a:extLst>
                    <a:ext uri="{9D8B030D-6E8A-4147-A177-3AD203B41FA5}">
                      <a16:colId xmlns:a16="http://schemas.microsoft.com/office/drawing/2014/main" val="2006384043"/>
                    </a:ext>
                  </a:extLst>
                </a:gridCol>
                <a:gridCol w="1035394">
                  <a:extLst>
                    <a:ext uri="{9D8B030D-6E8A-4147-A177-3AD203B41FA5}">
                      <a16:colId xmlns:a16="http://schemas.microsoft.com/office/drawing/2014/main" val="3381847754"/>
                    </a:ext>
                  </a:extLst>
                </a:gridCol>
              </a:tblGrid>
              <a:tr h="299863">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b="0">
                          <a:effectLst/>
                          <a:latin typeface="Merriweather"/>
                        </a:rPr>
                        <a:t>15-29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b="0">
                          <a:effectLst/>
                          <a:latin typeface="Merriweather"/>
                        </a:rPr>
                        <a:t>30-59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b="0">
                          <a:effectLst/>
                          <a:latin typeface="Merriweather"/>
                        </a:rPr>
                        <a:t>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34716864"/>
                  </a:ext>
                </a:extLst>
              </a:tr>
              <a:tr h="299863">
                <a:tc>
                  <a:txBody>
                    <a:bodyPr/>
                    <a:lstStyle/>
                    <a:p>
                      <a:pPr rtl="0" fontAlgn="b"/>
                      <a:r>
                        <a:rPr lang="en-US" b="0" dirty="0">
                          <a:solidFill>
                            <a:srgbClr val="000000"/>
                          </a:solidFill>
                          <a:effectLst/>
                          <a:latin typeface="Merriweather"/>
                        </a:rPr>
                        <a:t>Daily</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b="0">
                          <a:solidFill>
                            <a:srgbClr val="000000"/>
                          </a:solidFill>
                          <a:effectLst/>
                          <a:latin typeface="Merriweather"/>
                        </a:rPr>
                        <a:t>80.8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b="0">
                          <a:solidFill>
                            <a:srgbClr val="000000"/>
                          </a:solidFill>
                          <a:effectLst/>
                          <a:latin typeface="Merriweather"/>
                        </a:rPr>
                        <a:t>82.9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b="0">
                          <a:solidFill>
                            <a:srgbClr val="000000"/>
                          </a:solidFill>
                          <a:effectLst/>
                          <a:latin typeface="Merriweather"/>
                        </a:rPr>
                        <a:t>83.7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64567054"/>
                  </a:ext>
                </a:extLst>
              </a:tr>
              <a:tr h="299863">
                <a:tc>
                  <a:txBody>
                    <a:bodyPr/>
                    <a:lstStyle/>
                    <a:p>
                      <a:pPr rtl="0" fontAlgn="b"/>
                      <a:r>
                        <a:rPr lang="en-US" b="0">
                          <a:solidFill>
                            <a:srgbClr val="000000"/>
                          </a:solidFill>
                          <a:effectLst/>
                          <a:latin typeface="Merriweather"/>
                        </a:rPr>
                        <a:t>Weekly</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b="0">
                          <a:solidFill>
                            <a:srgbClr val="000000"/>
                          </a:solidFill>
                          <a:effectLst/>
                          <a:latin typeface="Merriweather"/>
                        </a:rPr>
                        <a:t>11.6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b="0">
                          <a:solidFill>
                            <a:srgbClr val="000000"/>
                          </a:solidFill>
                          <a:effectLst/>
                          <a:latin typeface="Merriweather"/>
                        </a:rPr>
                        <a:t>11.4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b="0">
                          <a:solidFill>
                            <a:srgbClr val="000000"/>
                          </a:solidFill>
                          <a:effectLst/>
                          <a:latin typeface="Merriweather"/>
                        </a:rPr>
                        <a:t>12.4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12712195"/>
                  </a:ext>
                </a:extLst>
              </a:tr>
              <a:tr h="350090">
                <a:tc>
                  <a:txBody>
                    <a:bodyPr/>
                    <a:lstStyle/>
                    <a:p>
                      <a:pPr rtl="0" fontAlgn="b"/>
                      <a:r>
                        <a:rPr lang="en-US" b="0">
                          <a:solidFill>
                            <a:srgbClr val="000000"/>
                          </a:solidFill>
                          <a:effectLst/>
                          <a:latin typeface="Merriweather"/>
                        </a:rPr>
                        <a:t>Less than weekly</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b"/>
                      <a:r>
                        <a:rPr lang="en-US" b="0">
                          <a:solidFill>
                            <a:srgbClr val="000000"/>
                          </a:solidFill>
                          <a:effectLst/>
                          <a:latin typeface="Merriweather"/>
                        </a:rPr>
                        <a:t>7.6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b"/>
                      <a:r>
                        <a:rPr lang="en-US" b="0">
                          <a:solidFill>
                            <a:srgbClr val="000000"/>
                          </a:solidFill>
                          <a:effectLst/>
                          <a:latin typeface="Merriweather"/>
                        </a:rPr>
                        <a:t>5.6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b"/>
                      <a:r>
                        <a:rPr lang="en-US" b="0" dirty="0">
                          <a:solidFill>
                            <a:srgbClr val="000000"/>
                          </a:solidFill>
                          <a:effectLst/>
                          <a:latin typeface="Merriweather"/>
                        </a:rPr>
                        <a:t>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150511"/>
                  </a:ext>
                </a:extLst>
              </a:tr>
            </a:tbl>
          </a:graphicData>
        </a:graphic>
      </p:graphicFrame>
    </p:spTree>
    <p:extLst>
      <p:ext uri="{BB962C8B-B14F-4D97-AF65-F5344CB8AC3E}">
        <p14:creationId xmlns:p14="http://schemas.microsoft.com/office/powerpoint/2010/main" val="344899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48615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6604000" y="4515511"/>
            <a:ext cx="1384300" cy="1384300"/>
          </a:xfrm>
          <a:prstGeom prst="ellipse">
            <a:avLst/>
          </a:prstGeom>
          <a:gradFill>
            <a:gsLst>
              <a:gs pos="0">
                <a:srgbClr val="A24AB1"/>
              </a:gs>
              <a:gs pos="100000">
                <a:srgbClr val="9F2EB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екст 4"/>
          <p:cNvSpPr>
            <a:spLocks noGrp="1"/>
          </p:cNvSpPr>
          <p:nvPr>
            <p:ph type="body" idx="13"/>
          </p:nvPr>
        </p:nvSpPr>
        <p:spPr/>
        <p:txBody>
          <a:bodyPr/>
          <a:lstStyle/>
          <a:p>
            <a:r>
              <a:rPr lang="en-US" dirty="0"/>
              <a:t>Training</a:t>
            </a:r>
            <a:endParaRPr lang="ru-RU" dirty="0"/>
          </a:p>
        </p:txBody>
      </p:sp>
      <p:sp>
        <p:nvSpPr>
          <p:cNvPr id="6" name="Текст 5"/>
          <p:cNvSpPr>
            <a:spLocks noGrp="1"/>
          </p:cNvSpPr>
          <p:nvPr>
            <p:ph type="body" idx="14"/>
          </p:nvPr>
        </p:nvSpPr>
        <p:spPr/>
        <p:txBody>
          <a:bodyPr/>
          <a:lstStyle/>
          <a:p>
            <a:r>
              <a:rPr lang="en-US" dirty="0"/>
              <a:t>Media Landscape</a:t>
            </a:r>
            <a:endParaRPr lang="ru-RU" dirty="0"/>
          </a:p>
        </p:txBody>
      </p:sp>
      <p:sp>
        <p:nvSpPr>
          <p:cNvPr id="2" name="Заголовок 1"/>
          <p:cNvSpPr>
            <a:spLocks noGrp="1"/>
          </p:cNvSpPr>
          <p:nvPr>
            <p:ph type="title"/>
          </p:nvPr>
        </p:nvSpPr>
        <p:spPr>
          <a:xfrm>
            <a:off x="1643269" y="905181"/>
            <a:ext cx="5208106" cy="513119"/>
          </a:xfrm>
          <a:solidFill>
            <a:schemeClr val="bg1"/>
          </a:solidFill>
        </p:spPr>
        <p:txBody>
          <a:bodyPr>
            <a:normAutofit fontScale="90000"/>
          </a:bodyPr>
          <a:lstStyle/>
          <a:p>
            <a:r>
              <a:rPr lang="en-US" dirty="0"/>
              <a:t>Internet Subscribers: 822,347</a:t>
            </a:r>
            <a:endParaRPr lang="ru-RU" dirty="0"/>
          </a:p>
        </p:txBody>
      </p:sp>
      <p:sp>
        <p:nvSpPr>
          <p:cNvPr id="4" name="TextBox 3">
            <a:extLst>
              <a:ext uri="{FF2B5EF4-FFF2-40B4-BE49-F238E27FC236}">
                <a16:creationId xmlns:a16="http://schemas.microsoft.com/office/drawing/2014/main" id="{D2E876E3-3A43-6440-8189-0E907BECA2DA}"/>
              </a:ext>
            </a:extLst>
          </p:cNvPr>
          <p:cNvSpPr txBox="1"/>
          <p:nvPr/>
        </p:nvSpPr>
        <p:spPr>
          <a:xfrm>
            <a:off x="2080591" y="5512904"/>
            <a:ext cx="3034748" cy="276999"/>
          </a:xfrm>
          <a:prstGeom prst="rect">
            <a:avLst/>
          </a:prstGeom>
          <a:noFill/>
        </p:spPr>
        <p:txBody>
          <a:bodyPr wrap="square" rtlCol="0">
            <a:spAutoFit/>
          </a:bodyPr>
          <a:lstStyle/>
          <a:p>
            <a:r>
              <a:rPr lang="en-US" sz="1200" dirty="0"/>
              <a:t>Source: GNCC analytical portal</a:t>
            </a:r>
          </a:p>
        </p:txBody>
      </p:sp>
      <p:pic>
        <p:nvPicPr>
          <p:cNvPr id="7" name="Picture 6">
            <a:extLst>
              <a:ext uri="{FF2B5EF4-FFF2-40B4-BE49-F238E27FC236}">
                <a16:creationId xmlns:a16="http://schemas.microsoft.com/office/drawing/2014/main" id="{A6769484-CB31-3446-A336-2A26ECC5B4CC}"/>
              </a:ext>
            </a:extLst>
          </p:cNvPr>
          <p:cNvPicPr>
            <a:picLocks noChangeAspect="1"/>
          </p:cNvPicPr>
          <p:nvPr/>
        </p:nvPicPr>
        <p:blipFill>
          <a:blip r:embed="rId2" cstate="print"/>
          <a:stretch>
            <a:fillRect/>
          </a:stretch>
        </p:blipFill>
        <p:spPr>
          <a:xfrm>
            <a:off x="1391968" y="1663170"/>
            <a:ext cx="10424064" cy="3604864"/>
          </a:xfrm>
          <a:prstGeom prst="rect">
            <a:avLst/>
          </a:prstGeom>
        </p:spPr>
      </p:pic>
    </p:spTree>
    <p:extLst>
      <p:ext uri="{BB962C8B-B14F-4D97-AF65-F5344CB8AC3E}">
        <p14:creationId xmlns:p14="http://schemas.microsoft.com/office/powerpoint/2010/main" val="2235515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48615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6604000" y="4515511"/>
            <a:ext cx="1384300" cy="1384300"/>
          </a:xfrm>
          <a:prstGeom prst="ellipse">
            <a:avLst/>
          </a:prstGeom>
          <a:gradFill>
            <a:gsLst>
              <a:gs pos="0">
                <a:srgbClr val="A24AB1"/>
              </a:gs>
              <a:gs pos="100000">
                <a:srgbClr val="9F2EB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екст 4"/>
          <p:cNvSpPr>
            <a:spLocks noGrp="1"/>
          </p:cNvSpPr>
          <p:nvPr>
            <p:ph type="body" idx="13"/>
          </p:nvPr>
        </p:nvSpPr>
        <p:spPr/>
        <p:txBody>
          <a:bodyPr/>
          <a:lstStyle/>
          <a:p>
            <a:r>
              <a:rPr lang="en-US" dirty="0"/>
              <a:t>Training</a:t>
            </a:r>
            <a:endParaRPr lang="ru-RU" dirty="0"/>
          </a:p>
        </p:txBody>
      </p:sp>
      <p:sp>
        <p:nvSpPr>
          <p:cNvPr id="6" name="Текст 5"/>
          <p:cNvSpPr>
            <a:spLocks noGrp="1"/>
          </p:cNvSpPr>
          <p:nvPr>
            <p:ph type="body" idx="14"/>
          </p:nvPr>
        </p:nvSpPr>
        <p:spPr/>
        <p:txBody>
          <a:bodyPr/>
          <a:lstStyle/>
          <a:p>
            <a:r>
              <a:rPr lang="en-US" dirty="0"/>
              <a:t>Media Landscape</a:t>
            </a:r>
            <a:endParaRPr lang="ru-RU" dirty="0"/>
          </a:p>
        </p:txBody>
      </p:sp>
      <p:sp>
        <p:nvSpPr>
          <p:cNvPr id="2" name="Заголовок 1"/>
          <p:cNvSpPr>
            <a:spLocks noGrp="1"/>
          </p:cNvSpPr>
          <p:nvPr>
            <p:ph type="title"/>
          </p:nvPr>
        </p:nvSpPr>
        <p:spPr>
          <a:xfrm>
            <a:off x="1643269" y="905181"/>
            <a:ext cx="5208106" cy="513119"/>
          </a:xfrm>
          <a:solidFill>
            <a:schemeClr val="bg1"/>
          </a:solidFill>
        </p:spPr>
        <p:txBody>
          <a:bodyPr>
            <a:normAutofit fontScale="90000"/>
          </a:bodyPr>
          <a:lstStyle/>
          <a:p>
            <a:r>
              <a:rPr lang="en-US" dirty="0"/>
              <a:t>Mobile Internet Traffic (TB)</a:t>
            </a:r>
            <a:endParaRPr lang="ru-RU" dirty="0"/>
          </a:p>
        </p:txBody>
      </p:sp>
      <p:pic>
        <p:nvPicPr>
          <p:cNvPr id="3" name="Picture 2">
            <a:extLst>
              <a:ext uri="{FF2B5EF4-FFF2-40B4-BE49-F238E27FC236}">
                <a16:creationId xmlns:a16="http://schemas.microsoft.com/office/drawing/2014/main" id="{FCF9F268-FCA6-F04F-9430-7332A9309BF0}"/>
              </a:ext>
            </a:extLst>
          </p:cNvPr>
          <p:cNvPicPr>
            <a:picLocks noChangeAspect="1"/>
          </p:cNvPicPr>
          <p:nvPr/>
        </p:nvPicPr>
        <p:blipFill>
          <a:blip r:embed="rId2" cstate="print"/>
          <a:stretch>
            <a:fillRect/>
          </a:stretch>
        </p:blipFill>
        <p:spPr>
          <a:xfrm>
            <a:off x="1289602" y="1384439"/>
            <a:ext cx="10412167" cy="3972158"/>
          </a:xfrm>
          <a:prstGeom prst="rect">
            <a:avLst/>
          </a:prstGeom>
        </p:spPr>
      </p:pic>
      <p:sp>
        <p:nvSpPr>
          <p:cNvPr id="4" name="TextBox 3">
            <a:extLst>
              <a:ext uri="{FF2B5EF4-FFF2-40B4-BE49-F238E27FC236}">
                <a16:creationId xmlns:a16="http://schemas.microsoft.com/office/drawing/2014/main" id="{D2E876E3-3A43-6440-8189-0E907BECA2DA}"/>
              </a:ext>
            </a:extLst>
          </p:cNvPr>
          <p:cNvSpPr txBox="1"/>
          <p:nvPr/>
        </p:nvSpPr>
        <p:spPr>
          <a:xfrm>
            <a:off x="2080591" y="5512904"/>
            <a:ext cx="3034748" cy="276999"/>
          </a:xfrm>
          <a:prstGeom prst="rect">
            <a:avLst/>
          </a:prstGeom>
          <a:noFill/>
        </p:spPr>
        <p:txBody>
          <a:bodyPr wrap="square" rtlCol="0">
            <a:spAutoFit/>
          </a:bodyPr>
          <a:lstStyle/>
          <a:p>
            <a:r>
              <a:rPr lang="en-US" sz="1200" dirty="0"/>
              <a:t>Source: GNCC analytical portal</a:t>
            </a:r>
          </a:p>
        </p:txBody>
      </p:sp>
    </p:spTree>
    <p:extLst>
      <p:ext uri="{BB962C8B-B14F-4D97-AF65-F5344CB8AC3E}">
        <p14:creationId xmlns:p14="http://schemas.microsoft.com/office/powerpoint/2010/main" val="4131514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48615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6604000" y="4515511"/>
            <a:ext cx="1384300" cy="1384300"/>
          </a:xfrm>
          <a:prstGeom prst="ellipse">
            <a:avLst/>
          </a:prstGeom>
          <a:gradFill>
            <a:gsLst>
              <a:gs pos="0">
                <a:srgbClr val="A24AB1"/>
              </a:gs>
              <a:gs pos="100000">
                <a:srgbClr val="9F2EB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екст 4"/>
          <p:cNvSpPr>
            <a:spLocks noGrp="1"/>
          </p:cNvSpPr>
          <p:nvPr>
            <p:ph type="body" idx="13"/>
          </p:nvPr>
        </p:nvSpPr>
        <p:spPr/>
        <p:txBody>
          <a:bodyPr/>
          <a:lstStyle/>
          <a:p>
            <a:r>
              <a:rPr lang="en-US" dirty="0"/>
              <a:t>Training</a:t>
            </a:r>
            <a:endParaRPr lang="ru-RU" dirty="0"/>
          </a:p>
        </p:txBody>
      </p:sp>
      <p:sp>
        <p:nvSpPr>
          <p:cNvPr id="6" name="Текст 5"/>
          <p:cNvSpPr>
            <a:spLocks noGrp="1"/>
          </p:cNvSpPr>
          <p:nvPr>
            <p:ph type="body" idx="14"/>
          </p:nvPr>
        </p:nvSpPr>
        <p:spPr/>
        <p:txBody>
          <a:bodyPr/>
          <a:lstStyle/>
          <a:p>
            <a:r>
              <a:rPr lang="en-US" dirty="0"/>
              <a:t>Media Landscape</a:t>
            </a:r>
            <a:endParaRPr lang="ru-RU" dirty="0"/>
          </a:p>
        </p:txBody>
      </p:sp>
      <p:sp>
        <p:nvSpPr>
          <p:cNvPr id="2" name="Заголовок 1"/>
          <p:cNvSpPr>
            <a:spLocks noGrp="1"/>
          </p:cNvSpPr>
          <p:nvPr>
            <p:ph type="title"/>
          </p:nvPr>
        </p:nvSpPr>
        <p:spPr>
          <a:xfrm>
            <a:off x="1643268" y="905181"/>
            <a:ext cx="3670854" cy="645323"/>
          </a:xfrm>
          <a:solidFill>
            <a:schemeClr val="bg1"/>
          </a:solidFill>
        </p:spPr>
        <p:txBody>
          <a:bodyPr>
            <a:normAutofit fontScale="90000"/>
          </a:bodyPr>
          <a:lstStyle/>
          <a:p>
            <a:r>
              <a:rPr lang="en-US" dirty="0"/>
              <a:t>Internet use</a:t>
            </a:r>
            <a:br>
              <a:rPr lang="en-US" dirty="0"/>
            </a:br>
            <a:br>
              <a:rPr lang="en-US" dirty="0"/>
            </a:br>
            <a:endParaRPr lang="ru-RU" sz="2400" dirty="0"/>
          </a:p>
        </p:txBody>
      </p:sp>
      <p:graphicFrame>
        <p:nvGraphicFramePr>
          <p:cNvPr id="15" name="Chart 14">
            <a:extLst>
              <a:ext uri="{FF2B5EF4-FFF2-40B4-BE49-F238E27FC236}">
                <a16:creationId xmlns:a16="http://schemas.microsoft.com/office/drawing/2014/main" id="{F1589746-DADA-9749-BEE5-DD1A03633E9A}"/>
              </a:ext>
            </a:extLst>
          </p:cNvPr>
          <p:cNvGraphicFramePr>
            <a:graphicFrameLocks/>
          </p:cNvGraphicFramePr>
          <p:nvPr>
            <p:extLst>
              <p:ext uri="{D42A27DB-BD31-4B8C-83A1-F6EECF244321}">
                <p14:modId xmlns:p14="http://schemas.microsoft.com/office/powerpoint/2010/main" val="3465961076"/>
              </p:ext>
            </p:extLst>
          </p:nvPr>
        </p:nvGraphicFramePr>
        <p:xfrm>
          <a:off x="1276349" y="1860633"/>
          <a:ext cx="5946085" cy="3241453"/>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C863B4B8-1C59-214F-A057-6E667CF22513}"/>
              </a:ext>
            </a:extLst>
          </p:cNvPr>
          <p:cNvSpPr txBox="1"/>
          <p:nvPr/>
        </p:nvSpPr>
        <p:spPr>
          <a:xfrm>
            <a:off x="1699883" y="5258326"/>
            <a:ext cx="3034748" cy="307777"/>
          </a:xfrm>
          <a:prstGeom prst="rect">
            <a:avLst/>
          </a:prstGeom>
          <a:noFill/>
        </p:spPr>
        <p:txBody>
          <a:bodyPr wrap="square" rtlCol="0">
            <a:spAutoFit/>
          </a:bodyPr>
          <a:lstStyle/>
          <a:p>
            <a:r>
              <a:rPr lang="en-US" sz="1400" dirty="0"/>
              <a:t>Source: </a:t>
            </a:r>
            <a:r>
              <a:rPr lang="en-US" sz="1400" dirty="0" err="1"/>
              <a:t>GeoStat</a:t>
            </a:r>
            <a:r>
              <a:rPr lang="en-US" sz="1400" dirty="0"/>
              <a:t>, July 2018</a:t>
            </a:r>
          </a:p>
        </p:txBody>
      </p:sp>
    </p:spTree>
    <p:extLst>
      <p:ext uri="{BB962C8B-B14F-4D97-AF65-F5344CB8AC3E}">
        <p14:creationId xmlns:p14="http://schemas.microsoft.com/office/powerpoint/2010/main" val="2562636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48615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6604000" y="4515511"/>
            <a:ext cx="1384300" cy="1384300"/>
          </a:xfrm>
          <a:prstGeom prst="ellipse">
            <a:avLst/>
          </a:prstGeom>
          <a:gradFill>
            <a:gsLst>
              <a:gs pos="0">
                <a:srgbClr val="A24AB1"/>
              </a:gs>
              <a:gs pos="100000">
                <a:srgbClr val="9F2EB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екст 4"/>
          <p:cNvSpPr>
            <a:spLocks noGrp="1"/>
          </p:cNvSpPr>
          <p:nvPr>
            <p:ph type="body" idx="13"/>
          </p:nvPr>
        </p:nvSpPr>
        <p:spPr/>
        <p:txBody>
          <a:bodyPr/>
          <a:lstStyle/>
          <a:p>
            <a:r>
              <a:rPr lang="en-US" dirty="0"/>
              <a:t>Training</a:t>
            </a:r>
            <a:endParaRPr lang="ru-RU" dirty="0"/>
          </a:p>
        </p:txBody>
      </p:sp>
      <p:sp>
        <p:nvSpPr>
          <p:cNvPr id="6" name="Текст 5"/>
          <p:cNvSpPr>
            <a:spLocks noGrp="1"/>
          </p:cNvSpPr>
          <p:nvPr>
            <p:ph type="body" idx="14"/>
          </p:nvPr>
        </p:nvSpPr>
        <p:spPr/>
        <p:txBody>
          <a:bodyPr/>
          <a:lstStyle/>
          <a:p>
            <a:r>
              <a:rPr lang="en-US" dirty="0"/>
              <a:t>Media Landscape</a:t>
            </a:r>
            <a:endParaRPr lang="ru-RU" dirty="0"/>
          </a:p>
        </p:txBody>
      </p:sp>
      <p:sp>
        <p:nvSpPr>
          <p:cNvPr id="2" name="Заголовок 1"/>
          <p:cNvSpPr>
            <a:spLocks noGrp="1"/>
          </p:cNvSpPr>
          <p:nvPr>
            <p:ph type="title"/>
          </p:nvPr>
        </p:nvSpPr>
        <p:spPr>
          <a:xfrm>
            <a:off x="1643268" y="905181"/>
            <a:ext cx="3670854" cy="645323"/>
          </a:xfrm>
          <a:solidFill>
            <a:schemeClr val="bg1"/>
          </a:solidFill>
        </p:spPr>
        <p:txBody>
          <a:bodyPr>
            <a:normAutofit fontScale="90000"/>
          </a:bodyPr>
          <a:lstStyle/>
          <a:p>
            <a:r>
              <a:rPr lang="en-US" dirty="0"/>
              <a:t>Internet use</a:t>
            </a:r>
            <a:br>
              <a:rPr lang="en-US" dirty="0"/>
            </a:br>
            <a:br>
              <a:rPr lang="en-US" dirty="0"/>
            </a:br>
            <a:endParaRPr lang="ru-RU" sz="2400" dirty="0"/>
          </a:p>
        </p:txBody>
      </p:sp>
      <p:graphicFrame>
        <p:nvGraphicFramePr>
          <p:cNvPr id="10" name="Chart 9">
            <a:extLst>
              <a:ext uri="{FF2B5EF4-FFF2-40B4-BE49-F238E27FC236}">
                <a16:creationId xmlns:a16="http://schemas.microsoft.com/office/drawing/2014/main" id="{1F0286CC-15F1-B145-8D1D-BBC6B09CF885}"/>
              </a:ext>
            </a:extLst>
          </p:cNvPr>
          <p:cNvGraphicFramePr>
            <a:graphicFrameLocks/>
          </p:cNvGraphicFramePr>
          <p:nvPr>
            <p:extLst>
              <p:ext uri="{D42A27DB-BD31-4B8C-83A1-F6EECF244321}">
                <p14:modId xmlns:p14="http://schemas.microsoft.com/office/powerpoint/2010/main" val="709446600"/>
              </p:ext>
            </p:extLst>
          </p:nvPr>
        </p:nvGraphicFramePr>
        <p:xfrm>
          <a:off x="1404729" y="1624552"/>
          <a:ext cx="6583571" cy="337930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311F97B9-EDE7-B94C-8789-BE6584E104AA}"/>
              </a:ext>
            </a:extLst>
          </p:cNvPr>
          <p:cNvSpPr txBox="1"/>
          <p:nvPr/>
        </p:nvSpPr>
        <p:spPr>
          <a:xfrm>
            <a:off x="1661767" y="5360313"/>
            <a:ext cx="3034748" cy="307777"/>
          </a:xfrm>
          <a:prstGeom prst="rect">
            <a:avLst/>
          </a:prstGeom>
          <a:noFill/>
        </p:spPr>
        <p:txBody>
          <a:bodyPr wrap="square" rtlCol="0">
            <a:spAutoFit/>
          </a:bodyPr>
          <a:lstStyle/>
          <a:p>
            <a:r>
              <a:rPr lang="en-US" sz="1400" dirty="0"/>
              <a:t>Source: </a:t>
            </a:r>
            <a:r>
              <a:rPr lang="en-US" sz="1400" dirty="0" err="1"/>
              <a:t>GeoStat</a:t>
            </a:r>
            <a:r>
              <a:rPr lang="en-US" sz="1400" dirty="0"/>
              <a:t>, July 2018</a:t>
            </a:r>
          </a:p>
        </p:txBody>
      </p:sp>
    </p:spTree>
    <p:extLst>
      <p:ext uri="{BB962C8B-B14F-4D97-AF65-F5344CB8AC3E}">
        <p14:creationId xmlns:p14="http://schemas.microsoft.com/office/powerpoint/2010/main" val="3182635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48615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6604000" y="4515511"/>
            <a:ext cx="1384300" cy="1384300"/>
          </a:xfrm>
          <a:prstGeom prst="ellipse">
            <a:avLst/>
          </a:prstGeom>
          <a:gradFill>
            <a:gsLst>
              <a:gs pos="0">
                <a:srgbClr val="A24AB1"/>
              </a:gs>
              <a:gs pos="100000">
                <a:srgbClr val="9F2EB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екст 4"/>
          <p:cNvSpPr>
            <a:spLocks noGrp="1"/>
          </p:cNvSpPr>
          <p:nvPr>
            <p:ph type="body" idx="13"/>
          </p:nvPr>
        </p:nvSpPr>
        <p:spPr/>
        <p:txBody>
          <a:bodyPr/>
          <a:lstStyle/>
          <a:p>
            <a:r>
              <a:rPr lang="en-US" dirty="0"/>
              <a:t>Training</a:t>
            </a:r>
            <a:endParaRPr lang="ru-RU" dirty="0"/>
          </a:p>
        </p:txBody>
      </p:sp>
      <p:sp>
        <p:nvSpPr>
          <p:cNvPr id="6" name="Текст 5"/>
          <p:cNvSpPr>
            <a:spLocks noGrp="1"/>
          </p:cNvSpPr>
          <p:nvPr>
            <p:ph type="body" idx="14"/>
          </p:nvPr>
        </p:nvSpPr>
        <p:spPr/>
        <p:txBody>
          <a:bodyPr/>
          <a:lstStyle/>
          <a:p>
            <a:r>
              <a:rPr lang="en-US" dirty="0"/>
              <a:t>Media Landscape</a:t>
            </a:r>
            <a:endParaRPr lang="ru-RU" dirty="0"/>
          </a:p>
        </p:txBody>
      </p:sp>
      <p:sp>
        <p:nvSpPr>
          <p:cNvPr id="2" name="Заголовок 1"/>
          <p:cNvSpPr>
            <a:spLocks noGrp="1"/>
          </p:cNvSpPr>
          <p:nvPr>
            <p:ph type="title"/>
          </p:nvPr>
        </p:nvSpPr>
        <p:spPr>
          <a:xfrm>
            <a:off x="1541390" y="799165"/>
            <a:ext cx="3732972" cy="574421"/>
          </a:xfrm>
          <a:solidFill>
            <a:schemeClr val="bg1"/>
          </a:solidFill>
        </p:spPr>
        <p:txBody>
          <a:bodyPr>
            <a:normAutofit fontScale="90000"/>
          </a:bodyPr>
          <a:lstStyle/>
          <a:p>
            <a:r>
              <a:rPr lang="en-US" dirty="0"/>
              <a:t>Internet use</a:t>
            </a:r>
            <a:r>
              <a:rPr lang="ka-GE" dirty="0"/>
              <a:t> </a:t>
            </a:r>
            <a:r>
              <a:rPr lang="en-US" dirty="0"/>
              <a:t>by age</a:t>
            </a:r>
            <a:br>
              <a:rPr lang="en-US" dirty="0"/>
            </a:br>
            <a:br>
              <a:rPr lang="en-US" dirty="0"/>
            </a:br>
            <a:endParaRPr lang="ru-RU" sz="2400" dirty="0"/>
          </a:p>
        </p:txBody>
      </p:sp>
      <p:sp>
        <p:nvSpPr>
          <p:cNvPr id="12" name="TextBox 11">
            <a:extLst>
              <a:ext uri="{FF2B5EF4-FFF2-40B4-BE49-F238E27FC236}">
                <a16:creationId xmlns:a16="http://schemas.microsoft.com/office/drawing/2014/main" id="{311F97B9-EDE7-B94C-8789-BE6584E104AA}"/>
              </a:ext>
            </a:extLst>
          </p:cNvPr>
          <p:cNvSpPr txBox="1"/>
          <p:nvPr/>
        </p:nvSpPr>
        <p:spPr>
          <a:xfrm>
            <a:off x="1661767" y="5360313"/>
            <a:ext cx="3034748" cy="307777"/>
          </a:xfrm>
          <a:prstGeom prst="rect">
            <a:avLst/>
          </a:prstGeom>
          <a:noFill/>
        </p:spPr>
        <p:txBody>
          <a:bodyPr wrap="square" rtlCol="0">
            <a:spAutoFit/>
          </a:bodyPr>
          <a:lstStyle/>
          <a:p>
            <a:r>
              <a:rPr lang="en-US" sz="1400" dirty="0"/>
              <a:t>Source: TV MR GE</a:t>
            </a:r>
          </a:p>
        </p:txBody>
      </p:sp>
      <p:graphicFrame>
        <p:nvGraphicFramePr>
          <p:cNvPr id="13" name="Chart 12">
            <a:extLst>
              <a:ext uri="{FF2B5EF4-FFF2-40B4-BE49-F238E27FC236}">
                <a16:creationId xmlns:a16="http://schemas.microsoft.com/office/drawing/2014/main" id="{40080F25-2BB0-674D-84D7-207641DF4DBB}"/>
              </a:ext>
            </a:extLst>
          </p:cNvPr>
          <p:cNvGraphicFramePr>
            <a:graphicFrameLocks/>
          </p:cNvGraphicFramePr>
          <p:nvPr>
            <p:extLst>
              <p:ext uri="{D42A27DB-BD31-4B8C-83A1-F6EECF244321}">
                <p14:modId xmlns:p14="http://schemas.microsoft.com/office/powerpoint/2010/main" val="1549431570"/>
              </p:ext>
            </p:extLst>
          </p:nvPr>
        </p:nvGraphicFramePr>
        <p:xfrm>
          <a:off x="205411" y="1550504"/>
          <a:ext cx="7112000" cy="37389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6042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48615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6604000" y="4515511"/>
            <a:ext cx="1384300" cy="1384300"/>
          </a:xfrm>
          <a:prstGeom prst="ellipse">
            <a:avLst/>
          </a:prstGeom>
          <a:gradFill>
            <a:gsLst>
              <a:gs pos="0">
                <a:srgbClr val="A24AB1"/>
              </a:gs>
              <a:gs pos="100000">
                <a:srgbClr val="9F2EB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екст 4"/>
          <p:cNvSpPr>
            <a:spLocks noGrp="1"/>
          </p:cNvSpPr>
          <p:nvPr>
            <p:ph type="body" idx="13"/>
          </p:nvPr>
        </p:nvSpPr>
        <p:spPr/>
        <p:txBody>
          <a:bodyPr/>
          <a:lstStyle/>
          <a:p>
            <a:r>
              <a:rPr lang="en-US" dirty="0"/>
              <a:t>Training</a:t>
            </a:r>
            <a:endParaRPr lang="ru-RU" dirty="0"/>
          </a:p>
        </p:txBody>
      </p:sp>
      <p:sp>
        <p:nvSpPr>
          <p:cNvPr id="6" name="Текст 5"/>
          <p:cNvSpPr>
            <a:spLocks noGrp="1"/>
          </p:cNvSpPr>
          <p:nvPr>
            <p:ph type="body" idx="14"/>
          </p:nvPr>
        </p:nvSpPr>
        <p:spPr/>
        <p:txBody>
          <a:bodyPr/>
          <a:lstStyle/>
          <a:p>
            <a:r>
              <a:rPr lang="en-US" dirty="0"/>
              <a:t>Media Landscape</a:t>
            </a:r>
            <a:endParaRPr lang="ru-RU" dirty="0"/>
          </a:p>
        </p:txBody>
      </p:sp>
      <p:sp>
        <p:nvSpPr>
          <p:cNvPr id="2" name="Заголовок 1"/>
          <p:cNvSpPr>
            <a:spLocks noGrp="1"/>
          </p:cNvSpPr>
          <p:nvPr>
            <p:ph type="title"/>
          </p:nvPr>
        </p:nvSpPr>
        <p:spPr>
          <a:xfrm>
            <a:off x="1643269" y="905181"/>
            <a:ext cx="5446644" cy="513119"/>
          </a:xfrm>
          <a:solidFill>
            <a:schemeClr val="bg1"/>
          </a:solidFill>
        </p:spPr>
        <p:txBody>
          <a:bodyPr>
            <a:normAutofit fontScale="90000"/>
          </a:bodyPr>
          <a:lstStyle/>
          <a:p>
            <a:r>
              <a:rPr lang="en-US" dirty="0"/>
              <a:t>Internet used for</a:t>
            </a:r>
            <a:r>
              <a:rPr lang="ka-GE" dirty="0"/>
              <a:t>: </a:t>
            </a:r>
            <a:r>
              <a:rPr lang="en-US" dirty="0"/>
              <a:t>urban/rural</a:t>
            </a:r>
            <a:endParaRPr lang="ru-RU" dirty="0"/>
          </a:p>
        </p:txBody>
      </p:sp>
      <p:sp>
        <p:nvSpPr>
          <p:cNvPr id="4" name="TextBox 3">
            <a:extLst>
              <a:ext uri="{FF2B5EF4-FFF2-40B4-BE49-F238E27FC236}">
                <a16:creationId xmlns:a16="http://schemas.microsoft.com/office/drawing/2014/main" id="{D2E876E3-3A43-6440-8189-0E907BECA2DA}"/>
              </a:ext>
            </a:extLst>
          </p:cNvPr>
          <p:cNvSpPr txBox="1"/>
          <p:nvPr/>
        </p:nvSpPr>
        <p:spPr>
          <a:xfrm>
            <a:off x="2080591" y="5512904"/>
            <a:ext cx="3034748" cy="276999"/>
          </a:xfrm>
          <a:prstGeom prst="rect">
            <a:avLst/>
          </a:prstGeom>
          <a:noFill/>
        </p:spPr>
        <p:txBody>
          <a:bodyPr wrap="square" rtlCol="0">
            <a:spAutoFit/>
          </a:bodyPr>
          <a:lstStyle/>
          <a:p>
            <a:r>
              <a:rPr lang="en-US" sz="1200" dirty="0"/>
              <a:t>Source: </a:t>
            </a:r>
            <a:r>
              <a:rPr lang="en-US" sz="1200" dirty="0" err="1"/>
              <a:t>GeoStat</a:t>
            </a:r>
            <a:r>
              <a:rPr lang="ka-GE" sz="1200" dirty="0"/>
              <a:t>, 2018</a:t>
            </a:r>
            <a:endParaRPr lang="en-US" sz="1200" dirty="0"/>
          </a:p>
        </p:txBody>
      </p:sp>
      <p:graphicFrame>
        <p:nvGraphicFramePr>
          <p:cNvPr id="10" name="Chart 9">
            <a:extLst>
              <a:ext uri="{FF2B5EF4-FFF2-40B4-BE49-F238E27FC236}">
                <a16:creationId xmlns:a16="http://schemas.microsoft.com/office/drawing/2014/main" id="{EF54DF06-1F1A-804D-A8F2-2FD0A2F6CEC9}"/>
              </a:ext>
            </a:extLst>
          </p:cNvPr>
          <p:cNvGraphicFramePr>
            <a:graphicFrameLocks/>
          </p:cNvGraphicFramePr>
          <p:nvPr>
            <p:extLst>
              <p:ext uri="{D42A27DB-BD31-4B8C-83A1-F6EECF244321}">
                <p14:modId xmlns:p14="http://schemas.microsoft.com/office/powerpoint/2010/main" val="3160488316"/>
              </p:ext>
            </p:extLst>
          </p:nvPr>
        </p:nvGraphicFramePr>
        <p:xfrm>
          <a:off x="1378226" y="1492348"/>
          <a:ext cx="7381461" cy="38482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947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Discussion question:</a:t>
            </a:r>
            <a:endParaRPr lang="ru-RU" dirty="0"/>
          </a:p>
        </p:txBody>
      </p:sp>
      <p:sp>
        <p:nvSpPr>
          <p:cNvPr id="3" name="Текст 2"/>
          <p:cNvSpPr>
            <a:spLocks noGrp="1"/>
          </p:cNvSpPr>
          <p:nvPr>
            <p:ph type="body" idx="1"/>
          </p:nvPr>
        </p:nvSpPr>
        <p:spPr>
          <a:xfrm>
            <a:off x="1789471" y="2610678"/>
            <a:ext cx="7924372" cy="2119854"/>
          </a:xfrm>
        </p:spPr>
        <p:txBody>
          <a:bodyPr numCol="1">
            <a:normAutofit/>
          </a:bodyPr>
          <a:lstStyle/>
          <a:p>
            <a:pPr algn="l"/>
            <a:r>
              <a:rPr lang="en-US" sz="3800" b="1" i="1" dirty="0">
                <a:solidFill>
                  <a:srgbClr val="5B12AA"/>
                </a:solidFill>
              </a:rPr>
              <a:t>What is media landscape?</a:t>
            </a:r>
          </a:p>
          <a:p>
            <a:pPr algn="l"/>
            <a:endParaRPr lang="en-US" sz="1200" b="1" i="1" dirty="0">
              <a:solidFill>
                <a:srgbClr val="5B12AA"/>
              </a:solidFill>
            </a:endParaRPr>
          </a:p>
        </p:txBody>
      </p:sp>
      <p:sp>
        <p:nvSpPr>
          <p:cNvPr id="8" name="Text Placeholder 7">
            <a:extLst>
              <a:ext uri="{FF2B5EF4-FFF2-40B4-BE49-F238E27FC236}">
                <a16:creationId xmlns:a16="http://schemas.microsoft.com/office/drawing/2014/main" id="{BC6B2342-FFEF-2547-89E3-2D13BBF0775E}"/>
              </a:ext>
            </a:extLst>
          </p:cNvPr>
          <p:cNvSpPr>
            <a:spLocks noGrp="1"/>
          </p:cNvSpPr>
          <p:nvPr>
            <p:ph type="body" idx="13"/>
          </p:nvPr>
        </p:nvSpPr>
        <p:spPr/>
        <p:txBody>
          <a:bodyPr/>
          <a:lstStyle/>
          <a:p>
            <a:r>
              <a:rPr lang="en-US" dirty="0"/>
              <a:t>Training</a:t>
            </a:r>
          </a:p>
        </p:txBody>
      </p:sp>
      <p:sp>
        <p:nvSpPr>
          <p:cNvPr id="9" name="Text Placeholder 8">
            <a:extLst>
              <a:ext uri="{FF2B5EF4-FFF2-40B4-BE49-F238E27FC236}">
                <a16:creationId xmlns:a16="http://schemas.microsoft.com/office/drawing/2014/main" id="{96290BA8-7BEE-4041-B754-B7B101BD28A9}"/>
              </a:ext>
            </a:extLst>
          </p:cNvPr>
          <p:cNvSpPr>
            <a:spLocks noGrp="1"/>
          </p:cNvSpPr>
          <p:nvPr>
            <p:ph type="body" idx="14"/>
          </p:nvPr>
        </p:nvSpPr>
        <p:spPr/>
        <p:txBody>
          <a:bodyPr/>
          <a:lstStyle/>
          <a:p>
            <a:r>
              <a:rPr lang="en-US" dirty="0"/>
              <a:t>Media landscape</a:t>
            </a:r>
          </a:p>
        </p:txBody>
      </p:sp>
      <p:cxnSp>
        <p:nvCxnSpPr>
          <p:cNvPr id="6" name="Прямая соединительная линия 5"/>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348615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239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48615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6604000" y="4515511"/>
            <a:ext cx="1384300" cy="1384300"/>
          </a:xfrm>
          <a:prstGeom prst="ellipse">
            <a:avLst/>
          </a:prstGeom>
          <a:gradFill>
            <a:gsLst>
              <a:gs pos="0">
                <a:srgbClr val="A24AB1"/>
              </a:gs>
              <a:gs pos="100000">
                <a:srgbClr val="9F2EB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екст 4"/>
          <p:cNvSpPr>
            <a:spLocks noGrp="1"/>
          </p:cNvSpPr>
          <p:nvPr>
            <p:ph type="body" idx="13"/>
          </p:nvPr>
        </p:nvSpPr>
        <p:spPr/>
        <p:txBody>
          <a:bodyPr/>
          <a:lstStyle/>
          <a:p>
            <a:r>
              <a:rPr lang="en-US" dirty="0"/>
              <a:t>Training</a:t>
            </a:r>
            <a:endParaRPr lang="ru-RU" dirty="0"/>
          </a:p>
        </p:txBody>
      </p:sp>
      <p:sp>
        <p:nvSpPr>
          <p:cNvPr id="6" name="Текст 5"/>
          <p:cNvSpPr>
            <a:spLocks noGrp="1"/>
          </p:cNvSpPr>
          <p:nvPr>
            <p:ph type="body" idx="14"/>
          </p:nvPr>
        </p:nvSpPr>
        <p:spPr/>
        <p:txBody>
          <a:bodyPr/>
          <a:lstStyle/>
          <a:p>
            <a:r>
              <a:rPr lang="en-US" dirty="0"/>
              <a:t>Media Landscape</a:t>
            </a:r>
            <a:endParaRPr lang="ru-RU" dirty="0"/>
          </a:p>
        </p:txBody>
      </p:sp>
      <p:sp>
        <p:nvSpPr>
          <p:cNvPr id="2" name="Заголовок 1"/>
          <p:cNvSpPr>
            <a:spLocks noGrp="1"/>
          </p:cNvSpPr>
          <p:nvPr>
            <p:ph type="title"/>
          </p:nvPr>
        </p:nvSpPr>
        <p:spPr>
          <a:xfrm>
            <a:off x="1643269" y="905181"/>
            <a:ext cx="5261114" cy="513119"/>
          </a:xfrm>
          <a:solidFill>
            <a:schemeClr val="bg1"/>
          </a:solidFill>
        </p:spPr>
        <p:txBody>
          <a:bodyPr>
            <a:normAutofit fontScale="90000"/>
          </a:bodyPr>
          <a:lstStyle/>
          <a:p>
            <a:r>
              <a:rPr lang="en-US" dirty="0"/>
              <a:t>Internet used for - age groups</a:t>
            </a:r>
            <a:endParaRPr lang="ru-RU" dirty="0"/>
          </a:p>
        </p:txBody>
      </p:sp>
      <p:graphicFrame>
        <p:nvGraphicFramePr>
          <p:cNvPr id="13" name="Chart 12">
            <a:extLst>
              <a:ext uri="{FF2B5EF4-FFF2-40B4-BE49-F238E27FC236}">
                <a16:creationId xmlns:a16="http://schemas.microsoft.com/office/drawing/2014/main" id="{60D2B699-F053-994A-A0C4-55B3A249DCAC}"/>
              </a:ext>
            </a:extLst>
          </p:cNvPr>
          <p:cNvGraphicFramePr>
            <a:graphicFrameLocks/>
          </p:cNvGraphicFramePr>
          <p:nvPr>
            <p:extLst>
              <p:ext uri="{D42A27DB-BD31-4B8C-83A1-F6EECF244321}">
                <p14:modId xmlns:p14="http://schemas.microsoft.com/office/powerpoint/2010/main" val="1155644463"/>
              </p:ext>
            </p:extLst>
          </p:nvPr>
        </p:nvGraphicFramePr>
        <p:xfrm>
          <a:off x="1643269" y="1504122"/>
          <a:ext cx="7143750" cy="3995531"/>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793B8E95-8603-794A-B27E-7774422D6D3F}"/>
              </a:ext>
            </a:extLst>
          </p:cNvPr>
          <p:cNvSpPr txBox="1"/>
          <p:nvPr/>
        </p:nvSpPr>
        <p:spPr>
          <a:xfrm>
            <a:off x="1929580" y="5636065"/>
            <a:ext cx="3034748" cy="276999"/>
          </a:xfrm>
          <a:prstGeom prst="rect">
            <a:avLst/>
          </a:prstGeom>
          <a:noFill/>
        </p:spPr>
        <p:txBody>
          <a:bodyPr wrap="square" rtlCol="0">
            <a:spAutoFit/>
          </a:bodyPr>
          <a:lstStyle/>
          <a:p>
            <a:r>
              <a:rPr lang="en-US" sz="1200" dirty="0"/>
              <a:t>Source: </a:t>
            </a:r>
            <a:r>
              <a:rPr lang="en-US" sz="1200" dirty="0" err="1"/>
              <a:t>GeoStat</a:t>
            </a:r>
            <a:r>
              <a:rPr lang="ka-GE" sz="1200" dirty="0"/>
              <a:t>, 2018</a:t>
            </a:r>
            <a:endParaRPr lang="en-US" sz="1200" dirty="0"/>
          </a:p>
        </p:txBody>
      </p:sp>
    </p:spTree>
    <p:extLst>
      <p:ext uri="{BB962C8B-B14F-4D97-AF65-F5344CB8AC3E}">
        <p14:creationId xmlns:p14="http://schemas.microsoft.com/office/powerpoint/2010/main" val="182528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Social media</a:t>
            </a:r>
            <a:endParaRPr lang="ru-RU" dirty="0"/>
          </a:p>
        </p:txBody>
      </p:sp>
      <p:sp>
        <p:nvSpPr>
          <p:cNvPr id="3" name="Текст 2"/>
          <p:cNvSpPr>
            <a:spLocks noGrp="1"/>
          </p:cNvSpPr>
          <p:nvPr>
            <p:ph type="body" idx="1"/>
          </p:nvPr>
        </p:nvSpPr>
        <p:spPr/>
        <p:txBody>
          <a:bodyPr/>
          <a:lstStyle/>
          <a:p>
            <a:r>
              <a:rPr lang="en-US" dirty="0"/>
              <a:t>Where on social media?</a:t>
            </a:r>
            <a:endParaRPr lang="ru-RU" dirty="0"/>
          </a:p>
        </p:txBody>
      </p:sp>
      <p:sp>
        <p:nvSpPr>
          <p:cNvPr id="4" name="Текст 3"/>
          <p:cNvSpPr>
            <a:spLocks noGrp="1"/>
          </p:cNvSpPr>
          <p:nvPr>
            <p:ph type="body" idx="13"/>
          </p:nvPr>
        </p:nvSpPr>
        <p:spPr/>
        <p:txBody>
          <a:bodyPr/>
          <a:lstStyle/>
          <a:p>
            <a:r>
              <a:rPr lang="en-US" dirty="0"/>
              <a:t>Social media uses</a:t>
            </a:r>
            <a:endParaRPr lang="ru-RU" dirty="0"/>
          </a:p>
        </p:txBody>
      </p:sp>
      <p:cxnSp>
        <p:nvCxnSpPr>
          <p:cNvPr id="5" name="Прямая соединительная линия 4"/>
          <p:cNvCxnSpPr/>
          <p:nvPr/>
        </p:nvCxnSpPr>
        <p:spPr>
          <a:xfrm>
            <a:off x="5889569" y="1344332"/>
            <a:ext cx="400050" cy="0"/>
          </a:xfrm>
          <a:prstGeom prst="line">
            <a:avLst/>
          </a:prstGeom>
          <a:ln w="158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5889569" y="2515907"/>
            <a:ext cx="400050" cy="0"/>
          </a:xfrm>
          <a:prstGeom prst="line">
            <a:avLst/>
          </a:prstGeom>
          <a:ln w="158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5889569" y="4555485"/>
            <a:ext cx="400050" cy="0"/>
          </a:xfrm>
          <a:prstGeom prst="line">
            <a:avLst/>
          </a:prstGeom>
          <a:ln w="15875"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034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09711D-8A49-6E4B-BF89-A74DB6CD83AD}"/>
              </a:ext>
            </a:extLst>
          </p:cNvPr>
          <p:cNvSpPr>
            <a:spLocks noGrp="1"/>
          </p:cNvSpPr>
          <p:nvPr>
            <p:ph type="title"/>
          </p:nvPr>
        </p:nvSpPr>
        <p:spPr>
          <a:xfrm>
            <a:off x="1339723" y="1060322"/>
            <a:ext cx="4420829" cy="561693"/>
          </a:xfrm>
        </p:spPr>
        <p:txBody>
          <a:bodyPr>
            <a:normAutofit fontScale="90000"/>
          </a:bodyPr>
          <a:lstStyle/>
          <a:p>
            <a:r>
              <a:rPr lang="en-US" dirty="0" err="1"/>
              <a:t>Socialbakers</a:t>
            </a:r>
            <a:endParaRPr lang="en-US" dirty="0"/>
          </a:p>
        </p:txBody>
      </p:sp>
      <p:sp>
        <p:nvSpPr>
          <p:cNvPr id="6" name="Text Placeholder 5">
            <a:extLst>
              <a:ext uri="{FF2B5EF4-FFF2-40B4-BE49-F238E27FC236}">
                <a16:creationId xmlns:a16="http://schemas.microsoft.com/office/drawing/2014/main" id="{75453460-0A25-6B4E-8C2F-01F1CE9C8600}"/>
              </a:ext>
            </a:extLst>
          </p:cNvPr>
          <p:cNvSpPr>
            <a:spLocks noGrp="1"/>
          </p:cNvSpPr>
          <p:nvPr>
            <p:ph type="body" idx="13"/>
          </p:nvPr>
        </p:nvSpPr>
        <p:spPr/>
        <p:txBody>
          <a:bodyPr/>
          <a:lstStyle/>
          <a:p>
            <a:r>
              <a:rPr lang="en-US" dirty="0"/>
              <a:t>Training</a:t>
            </a:r>
          </a:p>
        </p:txBody>
      </p:sp>
      <p:sp>
        <p:nvSpPr>
          <p:cNvPr id="7" name="Text Placeholder 6">
            <a:extLst>
              <a:ext uri="{FF2B5EF4-FFF2-40B4-BE49-F238E27FC236}">
                <a16:creationId xmlns:a16="http://schemas.microsoft.com/office/drawing/2014/main" id="{FC7C44DF-2ED3-4549-AF5F-C8BFD1960CA9}"/>
              </a:ext>
            </a:extLst>
          </p:cNvPr>
          <p:cNvSpPr>
            <a:spLocks noGrp="1"/>
          </p:cNvSpPr>
          <p:nvPr>
            <p:ph type="body" idx="14"/>
          </p:nvPr>
        </p:nvSpPr>
        <p:spPr/>
        <p:txBody>
          <a:bodyPr/>
          <a:lstStyle/>
          <a:p>
            <a:r>
              <a:rPr lang="en-US" dirty="0"/>
              <a:t>Media Landscape</a:t>
            </a:r>
          </a:p>
        </p:txBody>
      </p:sp>
      <p:sp>
        <p:nvSpPr>
          <p:cNvPr id="9" name="Title 2">
            <a:extLst>
              <a:ext uri="{FF2B5EF4-FFF2-40B4-BE49-F238E27FC236}">
                <a16:creationId xmlns:a16="http://schemas.microsoft.com/office/drawing/2014/main" id="{7E67BCF3-E212-5646-B1D0-439BE145424A}"/>
              </a:ext>
            </a:extLst>
          </p:cNvPr>
          <p:cNvSpPr txBox="1">
            <a:spLocks/>
          </p:cNvSpPr>
          <p:nvPr/>
        </p:nvSpPr>
        <p:spPr>
          <a:xfrm>
            <a:off x="1275121" y="1851204"/>
            <a:ext cx="2660776" cy="3586649"/>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sz="3000" dirty="0"/>
              <a:t>Check for free statistics for:</a:t>
            </a:r>
          </a:p>
          <a:p>
            <a:pPr marL="342900" indent="-342900">
              <a:buFont typeface="Arial" panose="020B0604020202020204" pitchFamily="34" charset="0"/>
              <a:buChar char="•"/>
            </a:pPr>
            <a:r>
              <a:rPr lang="en-US" sz="3000" dirty="0"/>
              <a:t>Facebook</a:t>
            </a:r>
          </a:p>
          <a:p>
            <a:pPr marL="342900" indent="-342900">
              <a:buFont typeface="Arial" panose="020B0604020202020204" pitchFamily="34" charset="0"/>
              <a:buChar char="•"/>
            </a:pPr>
            <a:r>
              <a:rPr lang="en-US" sz="3000" dirty="0"/>
              <a:t>YouTube</a:t>
            </a:r>
          </a:p>
          <a:p>
            <a:pPr marL="342900" indent="-342900">
              <a:buFont typeface="Arial" panose="020B0604020202020204" pitchFamily="34" charset="0"/>
              <a:buChar char="•"/>
            </a:pPr>
            <a:r>
              <a:rPr lang="en-US" sz="3000" dirty="0"/>
              <a:t>Twitter</a:t>
            </a:r>
          </a:p>
          <a:p>
            <a:endParaRPr lang="en-US" sz="3000" dirty="0"/>
          </a:p>
          <a:p>
            <a:r>
              <a:rPr lang="en-US" sz="3000" dirty="0"/>
              <a:t>Search by country</a:t>
            </a:r>
          </a:p>
        </p:txBody>
      </p:sp>
      <p:pic>
        <p:nvPicPr>
          <p:cNvPr id="10" name="Picture 9">
            <a:hlinkClick r:id="rId2"/>
            <a:extLst>
              <a:ext uri="{FF2B5EF4-FFF2-40B4-BE49-F238E27FC236}">
                <a16:creationId xmlns:a16="http://schemas.microsoft.com/office/drawing/2014/main" id="{CE3E0382-0D80-9040-8641-1F69A01505C8}"/>
              </a:ext>
            </a:extLst>
          </p:cNvPr>
          <p:cNvPicPr>
            <a:picLocks noChangeAspect="1"/>
          </p:cNvPicPr>
          <p:nvPr/>
        </p:nvPicPr>
        <p:blipFill>
          <a:blip r:embed="rId3" cstate="print"/>
          <a:stretch>
            <a:fillRect/>
          </a:stretch>
        </p:blipFill>
        <p:spPr>
          <a:xfrm>
            <a:off x="3882888" y="1580503"/>
            <a:ext cx="8240209" cy="3730489"/>
          </a:xfrm>
          <a:prstGeom prst="rect">
            <a:avLst/>
          </a:prstGeom>
        </p:spPr>
      </p:pic>
    </p:spTree>
    <p:extLst>
      <p:ext uri="{BB962C8B-B14F-4D97-AF65-F5344CB8AC3E}">
        <p14:creationId xmlns:p14="http://schemas.microsoft.com/office/powerpoint/2010/main" val="196322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09711D-8A49-6E4B-BF89-A74DB6CD83AD}"/>
              </a:ext>
            </a:extLst>
          </p:cNvPr>
          <p:cNvSpPr>
            <a:spLocks noGrp="1"/>
          </p:cNvSpPr>
          <p:nvPr>
            <p:ph type="title"/>
          </p:nvPr>
        </p:nvSpPr>
        <p:spPr>
          <a:xfrm>
            <a:off x="1111942" y="734615"/>
            <a:ext cx="7604252" cy="561693"/>
          </a:xfrm>
        </p:spPr>
        <p:txBody>
          <a:bodyPr>
            <a:normAutofit fontScale="90000"/>
          </a:bodyPr>
          <a:lstStyle/>
          <a:p>
            <a:r>
              <a:rPr lang="en-US" dirty="0"/>
              <a:t>Social media in Georgia: market shares</a:t>
            </a:r>
          </a:p>
        </p:txBody>
      </p:sp>
      <p:sp>
        <p:nvSpPr>
          <p:cNvPr id="6" name="Text Placeholder 5">
            <a:extLst>
              <a:ext uri="{FF2B5EF4-FFF2-40B4-BE49-F238E27FC236}">
                <a16:creationId xmlns:a16="http://schemas.microsoft.com/office/drawing/2014/main" id="{75453460-0A25-6B4E-8C2F-01F1CE9C8600}"/>
              </a:ext>
            </a:extLst>
          </p:cNvPr>
          <p:cNvSpPr>
            <a:spLocks noGrp="1"/>
          </p:cNvSpPr>
          <p:nvPr>
            <p:ph type="body" idx="13"/>
          </p:nvPr>
        </p:nvSpPr>
        <p:spPr/>
        <p:txBody>
          <a:bodyPr/>
          <a:lstStyle/>
          <a:p>
            <a:r>
              <a:rPr lang="en-US" dirty="0"/>
              <a:t>Training</a:t>
            </a:r>
          </a:p>
        </p:txBody>
      </p:sp>
      <p:sp>
        <p:nvSpPr>
          <p:cNvPr id="7" name="Text Placeholder 6">
            <a:extLst>
              <a:ext uri="{FF2B5EF4-FFF2-40B4-BE49-F238E27FC236}">
                <a16:creationId xmlns:a16="http://schemas.microsoft.com/office/drawing/2014/main" id="{FC7C44DF-2ED3-4549-AF5F-C8BFD1960CA9}"/>
              </a:ext>
            </a:extLst>
          </p:cNvPr>
          <p:cNvSpPr>
            <a:spLocks noGrp="1"/>
          </p:cNvSpPr>
          <p:nvPr>
            <p:ph type="body" idx="14"/>
          </p:nvPr>
        </p:nvSpPr>
        <p:spPr/>
        <p:txBody>
          <a:bodyPr/>
          <a:lstStyle/>
          <a:p>
            <a:r>
              <a:rPr lang="en-US" dirty="0"/>
              <a:t>Media Landscape</a:t>
            </a:r>
          </a:p>
        </p:txBody>
      </p:sp>
      <p:sp>
        <p:nvSpPr>
          <p:cNvPr id="9" name="Title 2">
            <a:extLst>
              <a:ext uri="{FF2B5EF4-FFF2-40B4-BE49-F238E27FC236}">
                <a16:creationId xmlns:a16="http://schemas.microsoft.com/office/drawing/2014/main" id="{7E67BCF3-E212-5646-B1D0-439BE145424A}"/>
              </a:ext>
            </a:extLst>
          </p:cNvPr>
          <p:cNvSpPr txBox="1">
            <a:spLocks/>
          </p:cNvSpPr>
          <p:nvPr/>
        </p:nvSpPr>
        <p:spPr>
          <a:xfrm>
            <a:off x="810021" y="1550477"/>
            <a:ext cx="2504661" cy="40399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pPr>
              <a:spcAft>
                <a:spcPts val="600"/>
              </a:spcAft>
            </a:pPr>
            <a:r>
              <a:rPr lang="en-GB" sz="2400" dirty="0" err="1"/>
              <a:t>Facebook</a:t>
            </a:r>
            <a:r>
              <a:rPr lang="en-GB" sz="2400" dirty="0"/>
              <a:t>: 83.73%</a:t>
            </a:r>
          </a:p>
          <a:p>
            <a:pPr>
              <a:spcAft>
                <a:spcPts val="600"/>
              </a:spcAft>
            </a:pPr>
            <a:r>
              <a:rPr lang="en-GB" sz="2400" dirty="0" err="1"/>
              <a:t>Pinterest</a:t>
            </a:r>
            <a:r>
              <a:rPr lang="en-GB" sz="2400" dirty="0"/>
              <a:t>: 9.37%</a:t>
            </a:r>
          </a:p>
          <a:p>
            <a:pPr>
              <a:spcAft>
                <a:spcPts val="600"/>
              </a:spcAft>
            </a:pPr>
            <a:r>
              <a:rPr lang="en-GB" sz="2400" dirty="0"/>
              <a:t>YouTube: 3.04%</a:t>
            </a:r>
          </a:p>
          <a:p>
            <a:pPr>
              <a:spcAft>
                <a:spcPts val="600"/>
              </a:spcAft>
            </a:pPr>
            <a:r>
              <a:rPr lang="en-GB" sz="2400" dirty="0"/>
              <a:t>Twitter: 1.68%</a:t>
            </a:r>
          </a:p>
          <a:p>
            <a:pPr>
              <a:spcAft>
                <a:spcPts val="600"/>
              </a:spcAft>
            </a:pPr>
            <a:r>
              <a:rPr lang="en-GB" sz="2400" dirty="0" err="1"/>
              <a:t>Instagram</a:t>
            </a:r>
            <a:r>
              <a:rPr lang="en-GB" sz="2400" dirty="0"/>
              <a:t>: 0.9%</a:t>
            </a:r>
          </a:p>
          <a:p>
            <a:pPr>
              <a:spcAft>
                <a:spcPts val="600"/>
              </a:spcAft>
            </a:pPr>
            <a:r>
              <a:rPr lang="en-GB" sz="2400" dirty="0"/>
              <a:t>Tumblr: 0.59%</a:t>
            </a:r>
          </a:p>
          <a:p>
            <a:pPr>
              <a:spcAft>
                <a:spcPts val="600"/>
              </a:spcAft>
            </a:pPr>
            <a:r>
              <a:rPr lang="en-US" sz="2400" dirty="0" err="1"/>
              <a:t>VKontakte</a:t>
            </a:r>
            <a:r>
              <a:rPr lang="en-US" sz="2400" dirty="0"/>
              <a:t>: 0.94%</a:t>
            </a:r>
          </a:p>
          <a:p>
            <a:pPr>
              <a:spcAft>
                <a:spcPts val="600"/>
              </a:spcAft>
            </a:pPr>
            <a:r>
              <a:rPr lang="en-US" sz="2400" dirty="0" err="1"/>
              <a:t>Odnoklassniki</a:t>
            </a:r>
            <a:r>
              <a:rPr lang="en-US" sz="2400" dirty="0"/>
              <a:t>: 0% </a:t>
            </a:r>
            <a:endParaRPr lang="en-GB" sz="2400" dirty="0"/>
          </a:p>
        </p:txBody>
      </p:sp>
      <p:pic>
        <p:nvPicPr>
          <p:cNvPr id="1026" name="Picture 2" descr="C:\Users\IrenWell\Nextcloud\Multi-137844-EaP CS Facility\Implementation phase\RA 2 E-learning courses and webinars\Digital Competences course\Module #2\StatCounter-social_media-GE-monthly-201401-201901.png"/>
          <p:cNvPicPr>
            <a:picLocks noChangeAspect="1" noChangeArrowheads="1"/>
          </p:cNvPicPr>
          <p:nvPr/>
        </p:nvPicPr>
        <p:blipFill>
          <a:blip r:embed="rId2" cstate="print"/>
          <a:srcRect/>
          <a:stretch>
            <a:fillRect/>
          </a:stretch>
        </p:blipFill>
        <p:spPr bwMode="auto">
          <a:xfrm>
            <a:off x="3555189" y="1336258"/>
            <a:ext cx="7999068" cy="4499476"/>
          </a:xfrm>
          <a:prstGeom prst="rect">
            <a:avLst/>
          </a:prstGeom>
          <a:noFill/>
        </p:spPr>
      </p:pic>
      <p:sp>
        <p:nvSpPr>
          <p:cNvPr id="2" name="Rectangle 1">
            <a:extLst>
              <a:ext uri="{FF2B5EF4-FFF2-40B4-BE49-F238E27FC236}">
                <a16:creationId xmlns:a16="http://schemas.microsoft.com/office/drawing/2014/main" id="{A8031CE9-4816-D149-BCD6-FE6C520B873B}"/>
              </a:ext>
            </a:extLst>
          </p:cNvPr>
          <p:cNvSpPr/>
          <p:nvPr/>
        </p:nvSpPr>
        <p:spPr>
          <a:xfrm>
            <a:off x="1156668" y="5751806"/>
            <a:ext cx="9760363" cy="276999"/>
          </a:xfrm>
          <a:prstGeom prst="rect">
            <a:avLst/>
          </a:prstGeom>
        </p:spPr>
        <p:txBody>
          <a:bodyPr wrap="square">
            <a:spAutoFit/>
          </a:bodyPr>
          <a:lstStyle/>
          <a:p>
            <a:r>
              <a:rPr lang="en-US" sz="1200" dirty="0"/>
              <a:t>Source: </a:t>
            </a:r>
            <a:r>
              <a:rPr lang="en-GB" sz="1200" dirty="0">
                <a:hlinkClick r:id="rId3"/>
              </a:rPr>
              <a:t>http://gs.statcounter.com/social-media-stats/all/georgia/</a:t>
            </a:r>
            <a:endParaRPr lang="en-US" sz="1200" dirty="0"/>
          </a:p>
        </p:txBody>
      </p:sp>
    </p:spTree>
    <p:extLst>
      <p:ext uri="{BB962C8B-B14F-4D97-AF65-F5344CB8AC3E}">
        <p14:creationId xmlns:p14="http://schemas.microsoft.com/office/powerpoint/2010/main" val="196322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09711D-8A49-6E4B-BF89-A74DB6CD83AD}"/>
              </a:ext>
            </a:extLst>
          </p:cNvPr>
          <p:cNvSpPr>
            <a:spLocks noGrp="1"/>
          </p:cNvSpPr>
          <p:nvPr>
            <p:ph type="title"/>
          </p:nvPr>
        </p:nvSpPr>
        <p:spPr>
          <a:xfrm>
            <a:off x="1275121" y="829195"/>
            <a:ext cx="7604252" cy="561693"/>
          </a:xfrm>
        </p:spPr>
        <p:txBody>
          <a:bodyPr>
            <a:normAutofit fontScale="90000"/>
          </a:bodyPr>
          <a:lstStyle/>
          <a:p>
            <a:r>
              <a:rPr lang="en-US" dirty="0"/>
              <a:t>Social media in Georgia: mobile</a:t>
            </a:r>
          </a:p>
        </p:txBody>
      </p:sp>
      <p:sp>
        <p:nvSpPr>
          <p:cNvPr id="6" name="Text Placeholder 5">
            <a:extLst>
              <a:ext uri="{FF2B5EF4-FFF2-40B4-BE49-F238E27FC236}">
                <a16:creationId xmlns:a16="http://schemas.microsoft.com/office/drawing/2014/main" id="{75453460-0A25-6B4E-8C2F-01F1CE9C8600}"/>
              </a:ext>
            </a:extLst>
          </p:cNvPr>
          <p:cNvSpPr>
            <a:spLocks noGrp="1"/>
          </p:cNvSpPr>
          <p:nvPr>
            <p:ph type="body" idx="13"/>
          </p:nvPr>
        </p:nvSpPr>
        <p:spPr/>
        <p:txBody>
          <a:bodyPr/>
          <a:lstStyle/>
          <a:p>
            <a:r>
              <a:rPr lang="en-US" dirty="0"/>
              <a:t>Training</a:t>
            </a:r>
          </a:p>
        </p:txBody>
      </p:sp>
      <p:sp>
        <p:nvSpPr>
          <p:cNvPr id="7" name="Text Placeholder 6">
            <a:extLst>
              <a:ext uri="{FF2B5EF4-FFF2-40B4-BE49-F238E27FC236}">
                <a16:creationId xmlns:a16="http://schemas.microsoft.com/office/drawing/2014/main" id="{FC7C44DF-2ED3-4549-AF5F-C8BFD1960CA9}"/>
              </a:ext>
            </a:extLst>
          </p:cNvPr>
          <p:cNvSpPr>
            <a:spLocks noGrp="1"/>
          </p:cNvSpPr>
          <p:nvPr>
            <p:ph type="body" idx="14"/>
          </p:nvPr>
        </p:nvSpPr>
        <p:spPr/>
        <p:txBody>
          <a:bodyPr/>
          <a:lstStyle/>
          <a:p>
            <a:r>
              <a:rPr lang="en-US" dirty="0"/>
              <a:t>Media Landscape</a:t>
            </a:r>
          </a:p>
        </p:txBody>
      </p:sp>
      <p:pic>
        <p:nvPicPr>
          <p:cNvPr id="2050" name="Picture 2"/>
          <p:cNvPicPr>
            <a:picLocks noChangeAspect="1" noChangeArrowheads="1"/>
          </p:cNvPicPr>
          <p:nvPr/>
        </p:nvPicPr>
        <p:blipFill>
          <a:blip r:embed="rId2" cstate="print"/>
          <a:srcRect l="11797" t="16528" r="13516" b="15833"/>
          <a:stretch>
            <a:fillRect/>
          </a:stretch>
        </p:blipFill>
        <p:spPr bwMode="auto">
          <a:xfrm>
            <a:off x="1275121" y="1348265"/>
            <a:ext cx="8213436" cy="4184041"/>
          </a:xfrm>
          <a:prstGeom prst="rect">
            <a:avLst/>
          </a:prstGeom>
          <a:noFill/>
          <a:ln w="9525">
            <a:noFill/>
            <a:miter lim="800000"/>
            <a:headEnd/>
            <a:tailEnd/>
          </a:ln>
        </p:spPr>
      </p:pic>
      <p:sp>
        <p:nvSpPr>
          <p:cNvPr id="8" name="Rectangle 7">
            <a:extLst>
              <a:ext uri="{FF2B5EF4-FFF2-40B4-BE49-F238E27FC236}">
                <a16:creationId xmlns:a16="http://schemas.microsoft.com/office/drawing/2014/main" id="{BE596FFC-CA0A-EE4A-83C1-3EDFC40A83EC}"/>
              </a:ext>
            </a:extLst>
          </p:cNvPr>
          <p:cNvSpPr/>
          <p:nvPr/>
        </p:nvSpPr>
        <p:spPr>
          <a:xfrm>
            <a:off x="1156668" y="5751806"/>
            <a:ext cx="9760363" cy="276999"/>
          </a:xfrm>
          <a:prstGeom prst="rect">
            <a:avLst/>
          </a:prstGeom>
        </p:spPr>
        <p:txBody>
          <a:bodyPr wrap="square">
            <a:spAutoFit/>
          </a:bodyPr>
          <a:lstStyle/>
          <a:p>
            <a:r>
              <a:rPr lang="en-US" sz="1200" dirty="0"/>
              <a:t>Source: </a:t>
            </a:r>
            <a:r>
              <a:rPr lang="en-GB" sz="1200" dirty="0">
                <a:hlinkClick r:id="rId3"/>
              </a:rPr>
              <a:t>http://gs.statcounter.com/social-media-stats/all/georgia/</a:t>
            </a:r>
            <a:endParaRPr lang="en-US" sz="1200" dirty="0"/>
          </a:p>
        </p:txBody>
      </p:sp>
      <p:sp>
        <p:nvSpPr>
          <p:cNvPr id="10" name="TextBox 9">
            <a:extLst>
              <a:ext uri="{FF2B5EF4-FFF2-40B4-BE49-F238E27FC236}">
                <a16:creationId xmlns:a16="http://schemas.microsoft.com/office/drawing/2014/main" id="{FC957E5C-20B6-574A-8CD4-D0A64AC32F5C}"/>
              </a:ext>
            </a:extLst>
          </p:cNvPr>
          <p:cNvSpPr txBox="1"/>
          <p:nvPr/>
        </p:nvSpPr>
        <p:spPr>
          <a:xfrm>
            <a:off x="8330065" y="1358006"/>
            <a:ext cx="1151623" cy="55380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96322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72D815-C4BF-ED47-857B-8FC0D6B0F3F8}"/>
              </a:ext>
            </a:extLst>
          </p:cNvPr>
          <p:cNvSpPr>
            <a:spLocks noGrp="1"/>
          </p:cNvSpPr>
          <p:nvPr>
            <p:ph type="title"/>
          </p:nvPr>
        </p:nvSpPr>
        <p:spPr/>
        <p:txBody>
          <a:bodyPr>
            <a:normAutofit fontScale="90000"/>
          </a:bodyPr>
          <a:lstStyle/>
          <a:p>
            <a:r>
              <a:rPr lang="en-US" dirty="0"/>
              <a:t>Facebook Insights</a:t>
            </a:r>
          </a:p>
        </p:txBody>
      </p:sp>
      <p:sp>
        <p:nvSpPr>
          <p:cNvPr id="4" name="Text Placeholder 3">
            <a:extLst>
              <a:ext uri="{FF2B5EF4-FFF2-40B4-BE49-F238E27FC236}">
                <a16:creationId xmlns:a16="http://schemas.microsoft.com/office/drawing/2014/main" id="{C29D7C56-BA16-BC4F-BD0E-BEBF5BFA6F24}"/>
              </a:ext>
            </a:extLst>
          </p:cNvPr>
          <p:cNvSpPr>
            <a:spLocks noGrp="1"/>
          </p:cNvSpPr>
          <p:nvPr>
            <p:ph type="body" idx="1"/>
          </p:nvPr>
        </p:nvSpPr>
        <p:spPr/>
        <p:txBody>
          <a:bodyPr>
            <a:noAutofit/>
          </a:bodyPr>
          <a:lstStyle/>
          <a:p>
            <a:r>
              <a:rPr lang="en-US" sz="2200" dirty="0"/>
              <a:t>Create a Facebook page and keep an eye on:</a:t>
            </a:r>
          </a:p>
          <a:p>
            <a:r>
              <a:rPr lang="en-US" sz="2200" dirty="0"/>
              <a:t>Likes, Reach, Page views to see when your page attracts most of each.</a:t>
            </a:r>
          </a:p>
          <a:p>
            <a:r>
              <a:rPr lang="en-US" sz="2200" dirty="0"/>
              <a:t>Add pages to watch – those of your competitors and monitor how your page compares with them</a:t>
            </a:r>
          </a:p>
          <a:p>
            <a:r>
              <a:rPr lang="en-US" sz="2200" dirty="0"/>
              <a:t>Check out People to see who is following you and who are your audiences.</a:t>
            </a:r>
          </a:p>
        </p:txBody>
      </p:sp>
      <p:sp>
        <p:nvSpPr>
          <p:cNvPr id="5" name="Text Placeholder 4">
            <a:extLst>
              <a:ext uri="{FF2B5EF4-FFF2-40B4-BE49-F238E27FC236}">
                <a16:creationId xmlns:a16="http://schemas.microsoft.com/office/drawing/2014/main" id="{15294545-5E4F-884C-9FCB-C126CB9C0BB9}"/>
              </a:ext>
            </a:extLst>
          </p:cNvPr>
          <p:cNvSpPr>
            <a:spLocks noGrp="1"/>
          </p:cNvSpPr>
          <p:nvPr>
            <p:ph type="body" idx="15"/>
          </p:nvPr>
        </p:nvSpPr>
        <p:spPr/>
        <p:txBody>
          <a:bodyPr/>
          <a:lstStyle/>
          <a:p>
            <a:endParaRPr lang="en-US"/>
          </a:p>
        </p:txBody>
      </p:sp>
      <p:sp>
        <p:nvSpPr>
          <p:cNvPr id="6" name="Text Placeholder 5">
            <a:extLst>
              <a:ext uri="{FF2B5EF4-FFF2-40B4-BE49-F238E27FC236}">
                <a16:creationId xmlns:a16="http://schemas.microsoft.com/office/drawing/2014/main" id="{7CE5CD45-5476-DD44-AAA4-5D92C0DDCC81}"/>
              </a:ext>
            </a:extLst>
          </p:cNvPr>
          <p:cNvSpPr>
            <a:spLocks noGrp="1"/>
          </p:cNvSpPr>
          <p:nvPr>
            <p:ph type="body" idx="13"/>
          </p:nvPr>
        </p:nvSpPr>
        <p:spPr/>
        <p:txBody>
          <a:bodyPr/>
          <a:lstStyle/>
          <a:p>
            <a:r>
              <a:rPr lang="en-US" dirty="0"/>
              <a:t>Training</a:t>
            </a:r>
          </a:p>
        </p:txBody>
      </p:sp>
      <p:sp>
        <p:nvSpPr>
          <p:cNvPr id="7" name="Text Placeholder 6">
            <a:extLst>
              <a:ext uri="{FF2B5EF4-FFF2-40B4-BE49-F238E27FC236}">
                <a16:creationId xmlns:a16="http://schemas.microsoft.com/office/drawing/2014/main" id="{6192D91A-DE93-9148-AB1B-AB293A603084}"/>
              </a:ext>
            </a:extLst>
          </p:cNvPr>
          <p:cNvSpPr>
            <a:spLocks noGrp="1"/>
          </p:cNvSpPr>
          <p:nvPr>
            <p:ph type="body" idx="14"/>
          </p:nvPr>
        </p:nvSpPr>
        <p:spPr/>
        <p:txBody>
          <a:bodyPr/>
          <a:lstStyle/>
          <a:p>
            <a:r>
              <a:rPr lang="en-US" dirty="0"/>
              <a:t>Media Landscape</a:t>
            </a:r>
          </a:p>
        </p:txBody>
      </p:sp>
      <p:pic>
        <p:nvPicPr>
          <p:cNvPr id="8" name="Picture Placeholder 7">
            <a:extLst>
              <a:ext uri="{FF2B5EF4-FFF2-40B4-BE49-F238E27FC236}">
                <a16:creationId xmlns:a16="http://schemas.microsoft.com/office/drawing/2014/main" id="{1831188F-02B8-B64C-A8EE-474338806F05}"/>
              </a:ext>
            </a:extLst>
          </p:cNvPr>
          <p:cNvPicPr>
            <a:picLocks noGrp="1" noChangeAspect="1"/>
          </p:cNvPicPr>
          <p:nvPr>
            <p:ph type="pic" sz="quarter" idx="16"/>
          </p:nvPr>
        </p:nvPicPr>
        <p:blipFill>
          <a:blip r:embed="rId2" cstate="print"/>
          <a:srcRect l="20026" r="20026"/>
          <a:stretch>
            <a:fillRect/>
          </a:stretch>
        </p:blipFill>
        <p:spPr>
          <a:xfrm>
            <a:off x="6834188" y="1211365"/>
            <a:ext cx="5357812" cy="4435270"/>
          </a:xfrm>
          <a:prstGeom prst="rect">
            <a:avLst/>
          </a:prstGeom>
        </p:spPr>
      </p:pic>
    </p:spTree>
    <p:extLst>
      <p:ext uri="{BB962C8B-B14F-4D97-AF65-F5344CB8AC3E}">
        <p14:creationId xmlns:p14="http://schemas.microsoft.com/office/powerpoint/2010/main" val="1126135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8635-1C8C-3E46-80AB-CCE5E435126E}"/>
              </a:ext>
            </a:extLst>
          </p:cNvPr>
          <p:cNvSpPr>
            <a:spLocks noGrp="1"/>
          </p:cNvSpPr>
          <p:nvPr>
            <p:ph type="title"/>
          </p:nvPr>
        </p:nvSpPr>
        <p:spPr/>
        <p:txBody>
          <a:bodyPr>
            <a:normAutofit fontScale="90000"/>
          </a:bodyPr>
          <a:lstStyle/>
          <a:p>
            <a:r>
              <a:rPr lang="en-US" dirty="0"/>
              <a:t>Regulations</a:t>
            </a:r>
          </a:p>
        </p:txBody>
      </p:sp>
      <p:sp>
        <p:nvSpPr>
          <p:cNvPr id="3" name="Text Placeholder 2">
            <a:extLst>
              <a:ext uri="{FF2B5EF4-FFF2-40B4-BE49-F238E27FC236}">
                <a16:creationId xmlns:a16="http://schemas.microsoft.com/office/drawing/2014/main" id="{5C4B0E9E-024A-504E-A6A2-9AE799700440}"/>
              </a:ext>
            </a:extLst>
          </p:cNvPr>
          <p:cNvSpPr>
            <a:spLocks noGrp="1"/>
          </p:cNvSpPr>
          <p:nvPr>
            <p:ph type="body" idx="1"/>
          </p:nvPr>
        </p:nvSpPr>
        <p:spPr/>
        <p:txBody>
          <a:bodyPr/>
          <a:lstStyle/>
          <a:p>
            <a:r>
              <a:rPr lang="en-US" dirty="0"/>
              <a:t>Where to look for answers?</a:t>
            </a:r>
          </a:p>
        </p:txBody>
      </p:sp>
      <p:sp>
        <p:nvSpPr>
          <p:cNvPr id="4" name="Text Placeholder 3">
            <a:extLst>
              <a:ext uri="{FF2B5EF4-FFF2-40B4-BE49-F238E27FC236}">
                <a16:creationId xmlns:a16="http://schemas.microsoft.com/office/drawing/2014/main" id="{6BD964F8-23B8-6C47-AFFC-B71655E64F78}"/>
              </a:ext>
            </a:extLst>
          </p:cNvPr>
          <p:cNvSpPr>
            <a:spLocks noGrp="1"/>
          </p:cNvSpPr>
          <p:nvPr>
            <p:ph type="body" idx="13"/>
          </p:nvPr>
        </p:nvSpPr>
        <p:spPr/>
        <p:txBody>
          <a:bodyPr/>
          <a:lstStyle/>
          <a:p>
            <a:r>
              <a:rPr lang="en-US" dirty="0"/>
              <a:t>What’s allowed</a:t>
            </a:r>
          </a:p>
        </p:txBody>
      </p:sp>
    </p:spTree>
    <p:extLst>
      <p:ext uri="{BB962C8B-B14F-4D97-AF65-F5344CB8AC3E}">
        <p14:creationId xmlns:p14="http://schemas.microsoft.com/office/powerpoint/2010/main" val="3869326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6150-0221-A146-A4B4-CAF02A2E7232}"/>
              </a:ext>
            </a:extLst>
          </p:cNvPr>
          <p:cNvSpPr>
            <a:spLocks noGrp="1"/>
          </p:cNvSpPr>
          <p:nvPr>
            <p:ph type="title"/>
          </p:nvPr>
        </p:nvSpPr>
        <p:spPr>
          <a:xfrm>
            <a:off x="1779638" y="1128633"/>
            <a:ext cx="8632724" cy="561693"/>
          </a:xfrm>
        </p:spPr>
        <p:txBody>
          <a:bodyPr>
            <a:normAutofit fontScale="90000"/>
          </a:bodyPr>
          <a:lstStyle/>
          <a:p>
            <a:r>
              <a:rPr lang="en-US" dirty="0"/>
              <a:t>Regulations to note</a:t>
            </a:r>
          </a:p>
        </p:txBody>
      </p:sp>
      <p:sp>
        <p:nvSpPr>
          <p:cNvPr id="4" name="Text Placeholder 3">
            <a:extLst>
              <a:ext uri="{FF2B5EF4-FFF2-40B4-BE49-F238E27FC236}">
                <a16:creationId xmlns:a16="http://schemas.microsoft.com/office/drawing/2014/main" id="{4AB37823-CB0C-9D4A-971C-8F4F572FBAF1}"/>
              </a:ext>
            </a:extLst>
          </p:cNvPr>
          <p:cNvSpPr>
            <a:spLocks noGrp="1"/>
          </p:cNvSpPr>
          <p:nvPr>
            <p:ph type="body" idx="13"/>
          </p:nvPr>
        </p:nvSpPr>
        <p:spPr/>
        <p:txBody>
          <a:bodyPr/>
          <a:lstStyle/>
          <a:p>
            <a:r>
              <a:rPr lang="en-US" dirty="0"/>
              <a:t>Training</a:t>
            </a:r>
          </a:p>
        </p:txBody>
      </p:sp>
      <p:sp>
        <p:nvSpPr>
          <p:cNvPr id="5" name="Text Placeholder 4">
            <a:extLst>
              <a:ext uri="{FF2B5EF4-FFF2-40B4-BE49-F238E27FC236}">
                <a16:creationId xmlns:a16="http://schemas.microsoft.com/office/drawing/2014/main" id="{D0086D91-0C9C-D840-90E9-A8663AD10D34}"/>
              </a:ext>
            </a:extLst>
          </p:cNvPr>
          <p:cNvSpPr>
            <a:spLocks noGrp="1"/>
          </p:cNvSpPr>
          <p:nvPr>
            <p:ph type="body" idx="14"/>
          </p:nvPr>
        </p:nvSpPr>
        <p:spPr/>
        <p:txBody>
          <a:bodyPr/>
          <a:lstStyle/>
          <a:p>
            <a:r>
              <a:rPr lang="en-US" dirty="0"/>
              <a:t>Media Landscape</a:t>
            </a:r>
          </a:p>
        </p:txBody>
      </p:sp>
      <p:sp>
        <p:nvSpPr>
          <p:cNvPr id="8" name="TextBox 7">
            <a:extLst>
              <a:ext uri="{FF2B5EF4-FFF2-40B4-BE49-F238E27FC236}">
                <a16:creationId xmlns:a16="http://schemas.microsoft.com/office/drawing/2014/main" id="{E43817CD-9EA3-854A-8F87-B8EF1A0E7381}"/>
              </a:ext>
            </a:extLst>
          </p:cNvPr>
          <p:cNvSpPr txBox="1"/>
          <p:nvPr/>
        </p:nvSpPr>
        <p:spPr>
          <a:xfrm>
            <a:off x="1779638" y="1574383"/>
            <a:ext cx="9471457"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A person may protect in court his/her honor, dignity, privacy, personal inviolability or business reputation from defamation. </a:t>
            </a:r>
          </a:p>
          <a:p>
            <a:pPr marL="342900" indent="-342900">
              <a:buFont typeface="Arial" panose="020B0604020202020204" pitchFamily="34" charset="0"/>
              <a:buChar char="•"/>
            </a:pPr>
            <a:r>
              <a:rPr lang="en-US" sz="2400" dirty="0"/>
              <a:t>If information defaming the honor, dignity, business reputation or privacy of a person has been disseminated in the mass media, then it shall be retracted in the same media. </a:t>
            </a:r>
          </a:p>
          <a:p>
            <a:pPr marL="342900" indent="-342900">
              <a:buFont typeface="Arial" panose="020B0604020202020204" pitchFamily="34" charset="0"/>
              <a:buChar char="•"/>
            </a:pPr>
            <a:r>
              <a:rPr lang="en-US" sz="2400" dirty="0"/>
              <a:t>If such information is contained in a document issued by an organization, then this document shall be corrected and the parties concerned shall be informed of the correction. </a:t>
            </a:r>
          </a:p>
          <a:p>
            <a:pPr marL="342900" indent="-342900">
              <a:buFont typeface="Arial" panose="020B0604020202020204" pitchFamily="34" charset="0"/>
              <a:buChar char="•"/>
            </a:pPr>
            <a:r>
              <a:rPr lang="en-US" sz="2400" dirty="0"/>
              <a:t>A person whose honor and dignity has been defamed by information disseminated in the mass media may disseminate information in answer to the defamation through the same media. </a:t>
            </a:r>
          </a:p>
        </p:txBody>
      </p:sp>
      <p:sp>
        <p:nvSpPr>
          <p:cNvPr id="9" name="Title 1">
            <a:extLst>
              <a:ext uri="{FF2B5EF4-FFF2-40B4-BE49-F238E27FC236}">
                <a16:creationId xmlns:a16="http://schemas.microsoft.com/office/drawing/2014/main" id="{EC23B288-E51E-7D4C-A250-819D00117F96}"/>
              </a:ext>
            </a:extLst>
          </p:cNvPr>
          <p:cNvSpPr txBox="1">
            <a:spLocks/>
          </p:cNvSpPr>
          <p:nvPr/>
        </p:nvSpPr>
        <p:spPr>
          <a:xfrm>
            <a:off x="1779638" y="5729367"/>
            <a:ext cx="8632724" cy="45105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sz="1600" dirty="0"/>
              <a:t>Source: Article 18, Civil Code of Georgia</a:t>
            </a:r>
          </a:p>
        </p:txBody>
      </p:sp>
    </p:spTree>
    <p:extLst>
      <p:ext uri="{BB962C8B-B14F-4D97-AF65-F5344CB8AC3E}">
        <p14:creationId xmlns:p14="http://schemas.microsoft.com/office/powerpoint/2010/main" val="3978697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B37823-CB0C-9D4A-971C-8F4F572FBAF1}"/>
              </a:ext>
            </a:extLst>
          </p:cNvPr>
          <p:cNvSpPr>
            <a:spLocks noGrp="1"/>
          </p:cNvSpPr>
          <p:nvPr>
            <p:ph type="body" idx="13"/>
          </p:nvPr>
        </p:nvSpPr>
        <p:spPr/>
        <p:txBody>
          <a:bodyPr/>
          <a:lstStyle/>
          <a:p>
            <a:r>
              <a:rPr lang="en-US" dirty="0"/>
              <a:t>Training</a:t>
            </a:r>
          </a:p>
        </p:txBody>
      </p:sp>
      <p:sp>
        <p:nvSpPr>
          <p:cNvPr id="5" name="Text Placeholder 4">
            <a:extLst>
              <a:ext uri="{FF2B5EF4-FFF2-40B4-BE49-F238E27FC236}">
                <a16:creationId xmlns:a16="http://schemas.microsoft.com/office/drawing/2014/main" id="{D0086D91-0C9C-D840-90E9-A8663AD10D34}"/>
              </a:ext>
            </a:extLst>
          </p:cNvPr>
          <p:cNvSpPr>
            <a:spLocks noGrp="1"/>
          </p:cNvSpPr>
          <p:nvPr>
            <p:ph type="body" idx="14"/>
          </p:nvPr>
        </p:nvSpPr>
        <p:spPr/>
        <p:txBody>
          <a:bodyPr/>
          <a:lstStyle/>
          <a:p>
            <a:r>
              <a:rPr lang="en-US" dirty="0"/>
              <a:t>Media Landscape</a:t>
            </a:r>
          </a:p>
        </p:txBody>
      </p:sp>
      <p:sp>
        <p:nvSpPr>
          <p:cNvPr id="8" name="TextBox 7">
            <a:extLst>
              <a:ext uri="{FF2B5EF4-FFF2-40B4-BE49-F238E27FC236}">
                <a16:creationId xmlns:a16="http://schemas.microsoft.com/office/drawing/2014/main" id="{E43817CD-9EA3-854A-8F87-B8EF1A0E7381}"/>
              </a:ext>
            </a:extLst>
          </p:cNvPr>
          <p:cNvSpPr txBox="1"/>
          <p:nvPr/>
        </p:nvSpPr>
        <p:spPr>
          <a:xfrm>
            <a:off x="1779638" y="1618884"/>
            <a:ext cx="8199249"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Same regulations apply also when a person’s image (photograph, film, video, etc.) has been disseminated without his/her consent. </a:t>
            </a:r>
          </a:p>
          <a:p>
            <a:pPr marL="342900" indent="-342900">
              <a:buFont typeface="Arial" panose="020B0604020202020204" pitchFamily="34" charset="0"/>
              <a:buChar char="•"/>
            </a:pPr>
            <a:r>
              <a:rPr lang="en-US" sz="2400" dirty="0"/>
              <a:t>The consent of the person shall not be required when photo-taking (video recording, etc.) is connected with his/her public recognition, the office he/she holds, the requirements of justice or law enforcement, scientific, educational or cultural purposes, or when the photo-taking (video recording, etc.) has occurred in public circumstances, or when the person has received compensation for posing.</a:t>
            </a:r>
          </a:p>
        </p:txBody>
      </p:sp>
      <p:sp>
        <p:nvSpPr>
          <p:cNvPr id="7" name="Title 1">
            <a:extLst>
              <a:ext uri="{FF2B5EF4-FFF2-40B4-BE49-F238E27FC236}">
                <a16:creationId xmlns:a16="http://schemas.microsoft.com/office/drawing/2014/main" id="{08C7BBB5-96E3-7045-AE3C-711CD095C39C}"/>
              </a:ext>
            </a:extLst>
          </p:cNvPr>
          <p:cNvSpPr txBox="1">
            <a:spLocks/>
          </p:cNvSpPr>
          <p:nvPr/>
        </p:nvSpPr>
        <p:spPr>
          <a:xfrm>
            <a:off x="1779638" y="5522035"/>
            <a:ext cx="8632724" cy="45105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sz="1600" dirty="0"/>
              <a:t>Source: Article 18, Civil Code of Georgia</a:t>
            </a:r>
          </a:p>
        </p:txBody>
      </p:sp>
      <p:sp>
        <p:nvSpPr>
          <p:cNvPr id="9" name="Title 1">
            <a:extLst>
              <a:ext uri="{FF2B5EF4-FFF2-40B4-BE49-F238E27FC236}">
                <a16:creationId xmlns:a16="http://schemas.microsoft.com/office/drawing/2014/main" id="{334F98DC-C6C8-D746-B4F3-2901151BABA1}"/>
              </a:ext>
            </a:extLst>
          </p:cNvPr>
          <p:cNvSpPr txBox="1">
            <a:spLocks/>
          </p:cNvSpPr>
          <p:nvPr/>
        </p:nvSpPr>
        <p:spPr>
          <a:xfrm>
            <a:off x="1779638" y="1057190"/>
            <a:ext cx="8632724" cy="56169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t>Regulations to note</a:t>
            </a:r>
          </a:p>
        </p:txBody>
      </p:sp>
    </p:spTree>
    <p:extLst>
      <p:ext uri="{BB962C8B-B14F-4D97-AF65-F5344CB8AC3E}">
        <p14:creationId xmlns:p14="http://schemas.microsoft.com/office/powerpoint/2010/main" val="24958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B37823-CB0C-9D4A-971C-8F4F572FBAF1}"/>
              </a:ext>
            </a:extLst>
          </p:cNvPr>
          <p:cNvSpPr>
            <a:spLocks noGrp="1"/>
          </p:cNvSpPr>
          <p:nvPr>
            <p:ph type="body" idx="13"/>
          </p:nvPr>
        </p:nvSpPr>
        <p:spPr/>
        <p:txBody>
          <a:bodyPr/>
          <a:lstStyle/>
          <a:p>
            <a:r>
              <a:rPr lang="en-US" dirty="0"/>
              <a:t>Training</a:t>
            </a:r>
          </a:p>
        </p:txBody>
      </p:sp>
      <p:sp>
        <p:nvSpPr>
          <p:cNvPr id="5" name="Text Placeholder 4">
            <a:extLst>
              <a:ext uri="{FF2B5EF4-FFF2-40B4-BE49-F238E27FC236}">
                <a16:creationId xmlns:a16="http://schemas.microsoft.com/office/drawing/2014/main" id="{D0086D91-0C9C-D840-90E9-A8663AD10D34}"/>
              </a:ext>
            </a:extLst>
          </p:cNvPr>
          <p:cNvSpPr>
            <a:spLocks noGrp="1"/>
          </p:cNvSpPr>
          <p:nvPr>
            <p:ph type="body" idx="14"/>
          </p:nvPr>
        </p:nvSpPr>
        <p:spPr/>
        <p:txBody>
          <a:bodyPr/>
          <a:lstStyle/>
          <a:p>
            <a:r>
              <a:rPr lang="en-US" dirty="0"/>
              <a:t>Media Landscape</a:t>
            </a:r>
          </a:p>
        </p:txBody>
      </p:sp>
      <p:sp>
        <p:nvSpPr>
          <p:cNvPr id="8" name="TextBox 7">
            <a:extLst>
              <a:ext uri="{FF2B5EF4-FFF2-40B4-BE49-F238E27FC236}">
                <a16:creationId xmlns:a16="http://schemas.microsoft.com/office/drawing/2014/main" id="{E43817CD-9EA3-854A-8F87-B8EF1A0E7381}"/>
              </a:ext>
            </a:extLst>
          </p:cNvPr>
          <p:cNvSpPr txBox="1"/>
          <p:nvPr/>
        </p:nvSpPr>
        <p:spPr>
          <a:xfrm>
            <a:off x="1779639" y="1802296"/>
            <a:ext cx="79077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Call for violence and hate speech can only be punished if it meets the test of </a:t>
            </a:r>
            <a:r>
              <a:rPr lang="en-US" sz="2400" i="1" dirty="0"/>
              <a:t>clear, imminent and present danger</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Copyright law does not differentiate between traditional and social media or online content; always pay attention to copyright owners, since you can re-publish something ONLY if the material carries importance in the political, social, or religious context, without asking for permission and simply indicating the source, otherwise there is a chance that the content is someone’s intellectual property.</a:t>
            </a:r>
          </a:p>
          <a:p>
            <a:endParaRPr lang="en-US" sz="2400" dirty="0"/>
          </a:p>
        </p:txBody>
      </p:sp>
      <p:sp>
        <p:nvSpPr>
          <p:cNvPr id="9" name="Title 1">
            <a:extLst>
              <a:ext uri="{FF2B5EF4-FFF2-40B4-BE49-F238E27FC236}">
                <a16:creationId xmlns:a16="http://schemas.microsoft.com/office/drawing/2014/main" id="{A9551AE2-154C-3C48-8A03-AE99590E38E9}"/>
              </a:ext>
            </a:extLst>
          </p:cNvPr>
          <p:cNvSpPr txBox="1">
            <a:spLocks/>
          </p:cNvSpPr>
          <p:nvPr/>
        </p:nvSpPr>
        <p:spPr>
          <a:xfrm>
            <a:off x="1779638" y="1057190"/>
            <a:ext cx="8632724" cy="56169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t>Regulations to note</a:t>
            </a:r>
          </a:p>
        </p:txBody>
      </p:sp>
    </p:spTree>
    <p:extLst>
      <p:ext uri="{BB962C8B-B14F-4D97-AF65-F5344CB8AC3E}">
        <p14:creationId xmlns:p14="http://schemas.microsoft.com/office/powerpoint/2010/main" val="293908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Овал 22"/>
          <p:cNvSpPr/>
          <p:nvPr/>
        </p:nvSpPr>
        <p:spPr>
          <a:xfrm>
            <a:off x="4292600" y="1625600"/>
            <a:ext cx="3606800" cy="3606800"/>
          </a:xfrm>
          <a:prstGeom prst="ellipse">
            <a:avLst/>
          </a:prstGeom>
          <a:gradFill>
            <a:gsLst>
              <a:gs pos="0">
                <a:srgbClr val="A24AB1"/>
              </a:gs>
              <a:gs pos="100000">
                <a:srgbClr val="5B12A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4" name="Прямая соединительная линия 23"/>
          <p:cNvCxnSpPr/>
          <p:nvPr/>
        </p:nvCxnSpPr>
        <p:spPr>
          <a:xfrm>
            <a:off x="5889569" y="4453885"/>
            <a:ext cx="400050" cy="0"/>
          </a:xfrm>
          <a:prstGeom prst="line">
            <a:avLst/>
          </a:prstGeom>
          <a:ln w="15875"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5" name="Овал 24"/>
          <p:cNvSpPr/>
          <p:nvPr/>
        </p:nvSpPr>
        <p:spPr>
          <a:xfrm>
            <a:off x="3365500" y="698500"/>
            <a:ext cx="5461000" cy="54610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8455640" y="3058140"/>
            <a:ext cx="741719" cy="741719"/>
          </a:xfrm>
          <a:prstGeom prst="ellipse">
            <a:avLst/>
          </a:prstGeom>
          <a:gradFill>
            <a:gsLst>
              <a:gs pos="0">
                <a:srgbClr val="A24AB1"/>
              </a:gs>
              <a:gs pos="100000">
                <a:srgbClr val="A24AB1">
                  <a:alpha val="7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8033980" y="1643998"/>
            <a:ext cx="741719" cy="741719"/>
          </a:xfrm>
          <a:prstGeom prst="ellipse">
            <a:avLst/>
          </a:prstGeom>
          <a:gradFill>
            <a:gsLst>
              <a:gs pos="0">
                <a:srgbClr val="A24AB1"/>
              </a:gs>
              <a:gs pos="100000">
                <a:srgbClr val="A24AB1">
                  <a:alpha val="7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8033980" y="4472283"/>
            <a:ext cx="741719" cy="741719"/>
          </a:xfrm>
          <a:prstGeom prst="ellipse">
            <a:avLst/>
          </a:prstGeom>
          <a:gradFill>
            <a:gsLst>
              <a:gs pos="0">
                <a:srgbClr val="A24AB1"/>
              </a:gs>
              <a:gs pos="100000">
                <a:srgbClr val="A24AB1">
                  <a:alpha val="7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2994641" y="3058140"/>
            <a:ext cx="741719" cy="741719"/>
          </a:xfrm>
          <a:prstGeom prst="ellipse">
            <a:avLst/>
          </a:prstGeom>
          <a:gradFill>
            <a:gsLst>
              <a:gs pos="0">
                <a:srgbClr val="A24AB1"/>
              </a:gs>
              <a:gs pos="100000">
                <a:srgbClr val="A24AB1">
                  <a:alpha val="7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u="sng"/>
          </a:p>
        </p:txBody>
      </p:sp>
      <p:sp>
        <p:nvSpPr>
          <p:cNvPr id="30" name="Овал 29"/>
          <p:cNvSpPr/>
          <p:nvPr/>
        </p:nvSpPr>
        <p:spPr>
          <a:xfrm>
            <a:off x="3416301" y="1643998"/>
            <a:ext cx="741719" cy="741719"/>
          </a:xfrm>
          <a:prstGeom prst="ellipse">
            <a:avLst/>
          </a:prstGeom>
          <a:gradFill>
            <a:gsLst>
              <a:gs pos="0">
                <a:srgbClr val="A24AB1"/>
              </a:gs>
              <a:gs pos="100000">
                <a:srgbClr val="A24AB1">
                  <a:alpha val="7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u="sng"/>
          </a:p>
        </p:txBody>
      </p:sp>
      <p:sp>
        <p:nvSpPr>
          <p:cNvPr id="31" name="Овал 30"/>
          <p:cNvSpPr/>
          <p:nvPr/>
        </p:nvSpPr>
        <p:spPr>
          <a:xfrm>
            <a:off x="3416301" y="4472283"/>
            <a:ext cx="741719" cy="741719"/>
          </a:xfrm>
          <a:prstGeom prst="ellipse">
            <a:avLst/>
          </a:prstGeom>
          <a:gradFill>
            <a:gsLst>
              <a:gs pos="0">
                <a:srgbClr val="A24AB1"/>
              </a:gs>
              <a:gs pos="100000">
                <a:srgbClr val="A24AB1">
                  <a:alpha val="7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u="sng"/>
          </a:p>
        </p:txBody>
      </p:sp>
      <p:cxnSp>
        <p:nvCxnSpPr>
          <p:cNvPr id="32" name="Прямая соединительная линия 31"/>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348615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9064024" y="1714104"/>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9467884" y="3106822"/>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9064024" y="455458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2731115" y="1714104"/>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2296775" y="3106822"/>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2731115" y="455458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pic>
        <p:nvPicPr>
          <p:cNvPr id="40" name="Рисунок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1096" y="1101529"/>
            <a:ext cx="6039334" cy="3456104"/>
          </a:xfrm>
          <a:prstGeom prst="rect">
            <a:avLst/>
          </a:prstGeom>
        </p:spPr>
      </p:pic>
      <p:sp>
        <p:nvSpPr>
          <p:cNvPr id="2" name="Текст 1"/>
          <p:cNvSpPr>
            <a:spLocks noGrp="1"/>
          </p:cNvSpPr>
          <p:nvPr>
            <p:ph type="body" idx="1"/>
          </p:nvPr>
        </p:nvSpPr>
        <p:spPr/>
        <p:txBody>
          <a:bodyPr>
            <a:normAutofit/>
          </a:bodyPr>
          <a:lstStyle/>
          <a:p>
            <a:r>
              <a:rPr lang="en-US" sz="2000" dirty="0"/>
              <a:t>Fragmented Audiences</a:t>
            </a:r>
            <a:endParaRPr lang="ru-RU" sz="2000" dirty="0"/>
          </a:p>
        </p:txBody>
      </p:sp>
      <p:sp>
        <p:nvSpPr>
          <p:cNvPr id="3" name="Текст 2"/>
          <p:cNvSpPr>
            <a:spLocks noGrp="1"/>
          </p:cNvSpPr>
          <p:nvPr>
            <p:ph type="body" idx="13"/>
          </p:nvPr>
        </p:nvSpPr>
        <p:spPr/>
        <p:txBody>
          <a:bodyPr/>
          <a:lstStyle/>
          <a:p>
            <a:r>
              <a:rPr lang="en-US" dirty="0"/>
              <a:t>Training</a:t>
            </a:r>
            <a:endParaRPr lang="ru-RU" dirty="0"/>
          </a:p>
        </p:txBody>
      </p:sp>
      <p:sp>
        <p:nvSpPr>
          <p:cNvPr id="4" name="Текст 3"/>
          <p:cNvSpPr>
            <a:spLocks noGrp="1"/>
          </p:cNvSpPr>
          <p:nvPr>
            <p:ph type="body" idx="14"/>
          </p:nvPr>
        </p:nvSpPr>
        <p:spPr/>
        <p:txBody>
          <a:bodyPr/>
          <a:lstStyle/>
          <a:p>
            <a:r>
              <a:rPr lang="en-US" dirty="0"/>
              <a:t>Media Landscape</a:t>
            </a:r>
            <a:endParaRPr lang="ru-RU" dirty="0"/>
          </a:p>
        </p:txBody>
      </p:sp>
      <p:sp>
        <p:nvSpPr>
          <p:cNvPr id="5" name="Текст 4"/>
          <p:cNvSpPr>
            <a:spLocks noGrp="1"/>
          </p:cNvSpPr>
          <p:nvPr>
            <p:ph type="body" idx="16"/>
          </p:nvPr>
        </p:nvSpPr>
        <p:spPr/>
        <p:txBody>
          <a:bodyPr/>
          <a:lstStyle/>
          <a:p>
            <a:r>
              <a:rPr lang="en-US" sz="2400" dirty="0"/>
              <a:t>Facebook</a:t>
            </a:r>
            <a:endParaRPr lang="ru-RU" sz="2400" dirty="0"/>
          </a:p>
        </p:txBody>
      </p:sp>
      <p:sp>
        <p:nvSpPr>
          <p:cNvPr id="7" name="Текст 6"/>
          <p:cNvSpPr>
            <a:spLocks noGrp="1"/>
          </p:cNvSpPr>
          <p:nvPr>
            <p:ph type="body" idx="19"/>
          </p:nvPr>
        </p:nvSpPr>
        <p:spPr>
          <a:xfrm>
            <a:off x="9033989" y="4649883"/>
            <a:ext cx="2230168" cy="235934"/>
          </a:xfrm>
        </p:spPr>
        <p:txBody>
          <a:bodyPr/>
          <a:lstStyle/>
          <a:p>
            <a:r>
              <a:rPr lang="en-US" sz="2400" dirty="0"/>
              <a:t>Instagram</a:t>
            </a:r>
            <a:endParaRPr lang="ru-RU" sz="2400" dirty="0"/>
          </a:p>
        </p:txBody>
      </p:sp>
      <p:sp>
        <p:nvSpPr>
          <p:cNvPr id="9" name="Текст 8"/>
          <p:cNvSpPr>
            <a:spLocks noGrp="1"/>
          </p:cNvSpPr>
          <p:nvPr>
            <p:ph type="body" idx="21"/>
          </p:nvPr>
        </p:nvSpPr>
        <p:spPr>
          <a:xfrm>
            <a:off x="9360507" y="3147995"/>
            <a:ext cx="2230168" cy="235934"/>
          </a:xfrm>
        </p:spPr>
        <p:txBody>
          <a:bodyPr/>
          <a:lstStyle/>
          <a:p>
            <a:r>
              <a:rPr lang="en-US" sz="2400" dirty="0"/>
              <a:t>YouTube</a:t>
            </a:r>
            <a:endParaRPr lang="ru-RU" sz="2400" dirty="0"/>
          </a:p>
        </p:txBody>
      </p:sp>
      <p:sp>
        <p:nvSpPr>
          <p:cNvPr id="11" name="Текст 10"/>
          <p:cNvSpPr>
            <a:spLocks noGrp="1"/>
          </p:cNvSpPr>
          <p:nvPr>
            <p:ph type="body" idx="23"/>
          </p:nvPr>
        </p:nvSpPr>
        <p:spPr>
          <a:xfrm>
            <a:off x="1035665" y="1720196"/>
            <a:ext cx="2230168" cy="469589"/>
          </a:xfrm>
        </p:spPr>
        <p:txBody>
          <a:bodyPr/>
          <a:lstStyle/>
          <a:p>
            <a:r>
              <a:rPr lang="en-US" sz="2400" dirty="0"/>
              <a:t>Television</a:t>
            </a:r>
            <a:endParaRPr lang="ru-RU" sz="2400" dirty="0"/>
          </a:p>
        </p:txBody>
      </p:sp>
      <p:sp>
        <p:nvSpPr>
          <p:cNvPr id="13" name="Текст 12"/>
          <p:cNvSpPr>
            <a:spLocks noGrp="1"/>
          </p:cNvSpPr>
          <p:nvPr>
            <p:ph type="body" idx="25"/>
          </p:nvPr>
        </p:nvSpPr>
        <p:spPr/>
        <p:txBody>
          <a:bodyPr/>
          <a:lstStyle/>
          <a:p>
            <a:r>
              <a:rPr lang="en-US" sz="2400" dirty="0"/>
              <a:t>Radio</a:t>
            </a:r>
            <a:endParaRPr lang="ru-RU" sz="2400" dirty="0"/>
          </a:p>
        </p:txBody>
      </p:sp>
      <p:sp>
        <p:nvSpPr>
          <p:cNvPr id="15" name="Текст 14"/>
          <p:cNvSpPr>
            <a:spLocks noGrp="1"/>
          </p:cNvSpPr>
          <p:nvPr>
            <p:ph type="body" idx="27"/>
          </p:nvPr>
        </p:nvSpPr>
        <p:spPr/>
        <p:txBody>
          <a:bodyPr/>
          <a:lstStyle/>
          <a:p>
            <a:r>
              <a:rPr lang="en-US" sz="2400" dirty="0"/>
              <a:t>Online Media</a:t>
            </a:r>
            <a:endParaRPr lang="ru-RU" sz="2400" dirty="0"/>
          </a:p>
        </p:txBody>
      </p:sp>
      <p:sp>
        <p:nvSpPr>
          <p:cNvPr id="17" name="Текст 16"/>
          <p:cNvSpPr>
            <a:spLocks noGrp="1"/>
          </p:cNvSpPr>
          <p:nvPr>
            <p:ph type="body" idx="29"/>
          </p:nvPr>
        </p:nvSpPr>
        <p:spPr/>
        <p:txBody>
          <a:bodyPr/>
          <a:lstStyle/>
          <a:p>
            <a:endParaRPr lang="ru-RU"/>
          </a:p>
        </p:txBody>
      </p:sp>
      <p:sp>
        <p:nvSpPr>
          <p:cNvPr id="18" name="Текст 17"/>
          <p:cNvSpPr>
            <a:spLocks noGrp="1"/>
          </p:cNvSpPr>
          <p:nvPr>
            <p:ph type="body" idx="30"/>
          </p:nvPr>
        </p:nvSpPr>
        <p:spPr/>
        <p:txBody>
          <a:bodyPr/>
          <a:lstStyle/>
          <a:p>
            <a:endParaRPr lang="ru-RU"/>
          </a:p>
        </p:txBody>
      </p:sp>
      <p:sp>
        <p:nvSpPr>
          <p:cNvPr id="19" name="Текст 18"/>
          <p:cNvSpPr>
            <a:spLocks noGrp="1"/>
          </p:cNvSpPr>
          <p:nvPr>
            <p:ph type="body" idx="31"/>
          </p:nvPr>
        </p:nvSpPr>
        <p:spPr/>
        <p:txBody>
          <a:bodyPr/>
          <a:lstStyle/>
          <a:p>
            <a:endParaRPr lang="ru-RU"/>
          </a:p>
        </p:txBody>
      </p:sp>
      <p:sp>
        <p:nvSpPr>
          <p:cNvPr id="20" name="Текст 19"/>
          <p:cNvSpPr>
            <a:spLocks noGrp="1"/>
          </p:cNvSpPr>
          <p:nvPr>
            <p:ph type="body" idx="32"/>
          </p:nvPr>
        </p:nvSpPr>
        <p:spPr/>
        <p:txBody>
          <a:bodyPr/>
          <a:lstStyle/>
          <a:p>
            <a:endParaRPr lang="ru-RU"/>
          </a:p>
        </p:txBody>
      </p:sp>
      <p:sp>
        <p:nvSpPr>
          <p:cNvPr id="21" name="Текст 20"/>
          <p:cNvSpPr>
            <a:spLocks noGrp="1"/>
          </p:cNvSpPr>
          <p:nvPr>
            <p:ph type="body" idx="33"/>
          </p:nvPr>
        </p:nvSpPr>
        <p:spPr/>
        <p:txBody>
          <a:bodyPr/>
          <a:lstStyle/>
          <a:p>
            <a:endParaRPr lang="ru-RU"/>
          </a:p>
        </p:txBody>
      </p:sp>
      <p:sp>
        <p:nvSpPr>
          <p:cNvPr id="22" name="Текст 21"/>
          <p:cNvSpPr>
            <a:spLocks noGrp="1"/>
          </p:cNvSpPr>
          <p:nvPr>
            <p:ph type="body" idx="34"/>
          </p:nvPr>
        </p:nvSpPr>
        <p:spPr/>
        <p:txBody>
          <a:bodyPr/>
          <a:lstStyle/>
          <a:p>
            <a:endParaRPr lang="ru-RU"/>
          </a:p>
        </p:txBody>
      </p:sp>
    </p:spTree>
    <p:extLst>
      <p:ext uri="{BB962C8B-B14F-4D97-AF65-F5344CB8AC3E}">
        <p14:creationId xmlns:p14="http://schemas.microsoft.com/office/powerpoint/2010/main" val="4042164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Овал 22"/>
          <p:cNvSpPr/>
          <p:nvPr/>
        </p:nvSpPr>
        <p:spPr>
          <a:xfrm>
            <a:off x="2519050" y="2038876"/>
            <a:ext cx="741719" cy="741719"/>
          </a:xfrm>
          <a:prstGeom prst="ellipse">
            <a:avLst/>
          </a:prstGeom>
          <a:gradFill>
            <a:gsLst>
              <a:gs pos="0">
                <a:srgbClr val="A24AB1"/>
              </a:gs>
              <a:gs pos="100000">
                <a:srgbClr val="A24AB1">
                  <a:alpha val="7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4" name="Прямая соединительная линия 23"/>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348615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2689884" y="2839875"/>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27" name="Овал 26"/>
          <p:cNvSpPr/>
          <p:nvPr/>
        </p:nvSpPr>
        <p:spPr>
          <a:xfrm>
            <a:off x="5725140" y="2038876"/>
            <a:ext cx="741719" cy="741719"/>
          </a:xfrm>
          <a:prstGeom prst="ellipse">
            <a:avLst/>
          </a:prstGeom>
          <a:gradFill>
            <a:gsLst>
              <a:gs pos="0">
                <a:srgbClr val="A24AB1"/>
              </a:gs>
              <a:gs pos="100000">
                <a:srgbClr val="A24AB1">
                  <a:alpha val="7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8" name="Прямая соединительная линия 27"/>
          <p:cNvCxnSpPr/>
          <p:nvPr/>
        </p:nvCxnSpPr>
        <p:spPr>
          <a:xfrm>
            <a:off x="5895974" y="2839875"/>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29" name="Овал 28"/>
          <p:cNvSpPr/>
          <p:nvPr/>
        </p:nvSpPr>
        <p:spPr>
          <a:xfrm>
            <a:off x="8933791" y="2038876"/>
            <a:ext cx="741719" cy="741719"/>
          </a:xfrm>
          <a:prstGeom prst="ellipse">
            <a:avLst/>
          </a:prstGeom>
          <a:gradFill>
            <a:gsLst>
              <a:gs pos="0">
                <a:srgbClr val="A24AB1"/>
              </a:gs>
              <a:gs pos="100000">
                <a:srgbClr val="A24AB1">
                  <a:alpha val="7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0" name="Прямая соединительная линия 29"/>
          <p:cNvCxnSpPr/>
          <p:nvPr/>
        </p:nvCxnSpPr>
        <p:spPr>
          <a:xfrm>
            <a:off x="9104625" y="2839875"/>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31" name="Овал 30"/>
          <p:cNvSpPr/>
          <p:nvPr/>
        </p:nvSpPr>
        <p:spPr>
          <a:xfrm>
            <a:off x="2519050" y="3979902"/>
            <a:ext cx="741719" cy="741719"/>
          </a:xfrm>
          <a:prstGeom prst="ellipse">
            <a:avLst/>
          </a:prstGeom>
          <a:gradFill>
            <a:gsLst>
              <a:gs pos="0">
                <a:srgbClr val="A24AB1"/>
              </a:gs>
              <a:gs pos="100000">
                <a:srgbClr val="A24AB1">
                  <a:alpha val="7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2" name="Прямая соединительная линия 31"/>
          <p:cNvCxnSpPr/>
          <p:nvPr/>
        </p:nvCxnSpPr>
        <p:spPr>
          <a:xfrm>
            <a:off x="2689884" y="4780901"/>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33" name="Овал 32"/>
          <p:cNvSpPr/>
          <p:nvPr/>
        </p:nvSpPr>
        <p:spPr>
          <a:xfrm>
            <a:off x="5725140" y="3979902"/>
            <a:ext cx="741719" cy="741719"/>
          </a:xfrm>
          <a:prstGeom prst="ellipse">
            <a:avLst/>
          </a:prstGeom>
          <a:gradFill>
            <a:gsLst>
              <a:gs pos="0">
                <a:srgbClr val="A24AB1"/>
              </a:gs>
              <a:gs pos="100000">
                <a:srgbClr val="A24AB1">
                  <a:alpha val="7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4" name="Прямая соединительная линия 33"/>
          <p:cNvCxnSpPr/>
          <p:nvPr/>
        </p:nvCxnSpPr>
        <p:spPr>
          <a:xfrm>
            <a:off x="5895974" y="4780901"/>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35" name="Овал 34"/>
          <p:cNvSpPr/>
          <p:nvPr/>
        </p:nvSpPr>
        <p:spPr>
          <a:xfrm>
            <a:off x="8933791" y="3979902"/>
            <a:ext cx="741719" cy="741719"/>
          </a:xfrm>
          <a:prstGeom prst="ellipse">
            <a:avLst/>
          </a:prstGeom>
          <a:gradFill>
            <a:gsLst>
              <a:gs pos="0">
                <a:srgbClr val="A24AB1"/>
              </a:gs>
              <a:gs pos="100000">
                <a:srgbClr val="A24AB1">
                  <a:alpha val="7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 name="Прямая соединительная линия 35"/>
          <p:cNvCxnSpPr/>
          <p:nvPr/>
        </p:nvCxnSpPr>
        <p:spPr>
          <a:xfrm>
            <a:off x="9104625" y="4780901"/>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2" name="Текст 1"/>
          <p:cNvSpPr>
            <a:spLocks noGrp="1"/>
          </p:cNvSpPr>
          <p:nvPr>
            <p:ph type="body" idx="13"/>
          </p:nvPr>
        </p:nvSpPr>
        <p:spPr/>
        <p:txBody>
          <a:bodyPr/>
          <a:lstStyle/>
          <a:p>
            <a:r>
              <a:rPr lang="en-US" dirty="0"/>
              <a:t>Training</a:t>
            </a:r>
            <a:endParaRPr lang="ru-RU" dirty="0"/>
          </a:p>
        </p:txBody>
      </p:sp>
      <p:sp>
        <p:nvSpPr>
          <p:cNvPr id="3" name="Текст 2"/>
          <p:cNvSpPr>
            <a:spLocks noGrp="1"/>
          </p:cNvSpPr>
          <p:nvPr>
            <p:ph type="body" idx="14"/>
          </p:nvPr>
        </p:nvSpPr>
        <p:spPr/>
        <p:txBody>
          <a:bodyPr/>
          <a:lstStyle/>
          <a:p>
            <a:r>
              <a:rPr lang="en-US" dirty="0"/>
              <a:t>Media Landscape</a:t>
            </a:r>
            <a:endParaRPr lang="ru-RU" dirty="0"/>
          </a:p>
        </p:txBody>
      </p:sp>
      <p:sp>
        <p:nvSpPr>
          <p:cNvPr id="4" name="Текст 3"/>
          <p:cNvSpPr>
            <a:spLocks noGrp="1"/>
          </p:cNvSpPr>
          <p:nvPr>
            <p:ph type="body" idx="16"/>
          </p:nvPr>
        </p:nvSpPr>
        <p:spPr/>
        <p:txBody>
          <a:bodyPr/>
          <a:lstStyle/>
          <a:p>
            <a:r>
              <a:rPr lang="en-US" dirty="0"/>
              <a:t>Know your audiences and what you want from them</a:t>
            </a:r>
            <a:endParaRPr lang="ru-RU" dirty="0"/>
          </a:p>
        </p:txBody>
      </p:sp>
      <p:sp>
        <p:nvSpPr>
          <p:cNvPr id="6" name="Текст 5"/>
          <p:cNvSpPr>
            <a:spLocks noGrp="1"/>
          </p:cNvSpPr>
          <p:nvPr>
            <p:ph type="body" idx="34"/>
          </p:nvPr>
        </p:nvSpPr>
        <p:spPr/>
        <p:txBody>
          <a:bodyPr/>
          <a:lstStyle/>
          <a:p>
            <a:endParaRPr lang="ru-RU"/>
          </a:p>
        </p:txBody>
      </p:sp>
      <p:sp>
        <p:nvSpPr>
          <p:cNvPr id="7" name="Текст 6"/>
          <p:cNvSpPr>
            <a:spLocks noGrp="1"/>
          </p:cNvSpPr>
          <p:nvPr>
            <p:ph type="body" idx="35"/>
          </p:nvPr>
        </p:nvSpPr>
        <p:spPr>
          <a:xfrm>
            <a:off x="4980915" y="2845967"/>
            <a:ext cx="2230168" cy="453817"/>
          </a:xfrm>
        </p:spPr>
        <p:txBody>
          <a:bodyPr/>
          <a:lstStyle/>
          <a:p>
            <a:r>
              <a:rPr lang="en-US" dirty="0"/>
              <a:t>Have a strategy for each platform, with benchmarks</a:t>
            </a:r>
            <a:endParaRPr lang="ru-RU" dirty="0"/>
          </a:p>
        </p:txBody>
      </p:sp>
      <p:sp>
        <p:nvSpPr>
          <p:cNvPr id="9" name="Текст 8"/>
          <p:cNvSpPr>
            <a:spLocks noGrp="1"/>
          </p:cNvSpPr>
          <p:nvPr>
            <p:ph type="body" idx="37"/>
          </p:nvPr>
        </p:nvSpPr>
        <p:spPr/>
        <p:txBody>
          <a:bodyPr/>
          <a:lstStyle/>
          <a:p>
            <a:endParaRPr lang="ru-RU"/>
          </a:p>
        </p:txBody>
      </p:sp>
      <p:sp>
        <p:nvSpPr>
          <p:cNvPr id="10" name="Текст 9"/>
          <p:cNvSpPr>
            <a:spLocks noGrp="1"/>
          </p:cNvSpPr>
          <p:nvPr>
            <p:ph type="body" idx="38"/>
          </p:nvPr>
        </p:nvSpPr>
        <p:spPr/>
        <p:txBody>
          <a:bodyPr/>
          <a:lstStyle/>
          <a:p>
            <a:r>
              <a:rPr lang="en-US" dirty="0"/>
              <a:t>For wider reach go on primetime TV show</a:t>
            </a:r>
            <a:endParaRPr lang="ru-RU" dirty="0"/>
          </a:p>
        </p:txBody>
      </p:sp>
      <p:sp>
        <p:nvSpPr>
          <p:cNvPr id="12" name="Текст 11"/>
          <p:cNvSpPr>
            <a:spLocks noGrp="1"/>
          </p:cNvSpPr>
          <p:nvPr>
            <p:ph type="body" idx="40"/>
          </p:nvPr>
        </p:nvSpPr>
        <p:spPr/>
        <p:txBody>
          <a:bodyPr/>
          <a:lstStyle/>
          <a:p>
            <a:endParaRPr lang="ru-RU"/>
          </a:p>
        </p:txBody>
      </p:sp>
      <p:sp>
        <p:nvSpPr>
          <p:cNvPr id="13" name="Текст 12"/>
          <p:cNvSpPr>
            <a:spLocks noGrp="1"/>
          </p:cNvSpPr>
          <p:nvPr>
            <p:ph type="body" idx="41"/>
          </p:nvPr>
        </p:nvSpPr>
        <p:spPr/>
        <p:txBody>
          <a:bodyPr/>
          <a:lstStyle/>
          <a:p>
            <a:r>
              <a:rPr lang="en-US" dirty="0"/>
              <a:t>Maintain a website for linking from Social Media</a:t>
            </a:r>
            <a:endParaRPr lang="ru-RU" dirty="0"/>
          </a:p>
        </p:txBody>
      </p:sp>
      <p:sp>
        <p:nvSpPr>
          <p:cNvPr id="15" name="Текст 14"/>
          <p:cNvSpPr>
            <a:spLocks noGrp="1"/>
          </p:cNvSpPr>
          <p:nvPr>
            <p:ph type="body" idx="43"/>
          </p:nvPr>
        </p:nvSpPr>
        <p:spPr/>
        <p:txBody>
          <a:bodyPr/>
          <a:lstStyle/>
          <a:p>
            <a:endParaRPr lang="ru-RU"/>
          </a:p>
        </p:txBody>
      </p:sp>
      <p:sp>
        <p:nvSpPr>
          <p:cNvPr id="16" name="Текст 15"/>
          <p:cNvSpPr>
            <a:spLocks noGrp="1"/>
          </p:cNvSpPr>
          <p:nvPr>
            <p:ph type="body" idx="44"/>
          </p:nvPr>
        </p:nvSpPr>
        <p:spPr/>
        <p:txBody>
          <a:bodyPr/>
          <a:lstStyle/>
          <a:p>
            <a:r>
              <a:rPr lang="en-US" dirty="0"/>
              <a:t>Always experiment, then analyze, then decide</a:t>
            </a:r>
            <a:endParaRPr lang="ru-RU" dirty="0"/>
          </a:p>
        </p:txBody>
      </p:sp>
      <p:sp>
        <p:nvSpPr>
          <p:cNvPr id="18" name="Текст 17"/>
          <p:cNvSpPr>
            <a:spLocks noGrp="1"/>
          </p:cNvSpPr>
          <p:nvPr>
            <p:ph type="body" idx="46"/>
          </p:nvPr>
        </p:nvSpPr>
        <p:spPr/>
        <p:txBody>
          <a:bodyPr/>
          <a:lstStyle/>
          <a:p>
            <a:endParaRPr lang="ru-RU"/>
          </a:p>
        </p:txBody>
      </p:sp>
      <p:sp>
        <p:nvSpPr>
          <p:cNvPr id="19" name="Текст 18"/>
          <p:cNvSpPr>
            <a:spLocks noGrp="1"/>
          </p:cNvSpPr>
          <p:nvPr>
            <p:ph type="body" idx="47"/>
          </p:nvPr>
        </p:nvSpPr>
        <p:spPr/>
        <p:txBody>
          <a:bodyPr/>
          <a:lstStyle/>
          <a:p>
            <a:r>
              <a:rPr lang="en-US" dirty="0"/>
              <a:t>Invest in communication strategy, it will pay off </a:t>
            </a:r>
            <a:endParaRPr lang="ru-RU" dirty="0"/>
          </a:p>
        </p:txBody>
      </p:sp>
      <p:sp>
        <p:nvSpPr>
          <p:cNvPr id="21" name="Текст 20"/>
          <p:cNvSpPr>
            <a:spLocks noGrp="1"/>
          </p:cNvSpPr>
          <p:nvPr>
            <p:ph type="body" idx="49"/>
          </p:nvPr>
        </p:nvSpPr>
        <p:spPr/>
        <p:txBody>
          <a:bodyPr/>
          <a:lstStyle/>
          <a:p>
            <a:endParaRPr lang="ru-RU"/>
          </a:p>
        </p:txBody>
      </p:sp>
      <p:sp>
        <p:nvSpPr>
          <p:cNvPr id="22" name="Заголовок 21"/>
          <p:cNvSpPr>
            <a:spLocks noGrp="1"/>
          </p:cNvSpPr>
          <p:nvPr>
            <p:ph type="title"/>
          </p:nvPr>
        </p:nvSpPr>
        <p:spPr/>
        <p:txBody>
          <a:bodyPr>
            <a:normAutofit fontScale="90000"/>
          </a:bodyPr>
          <a:lstStyle/>
          <a:p>
            <a:r>
              <a:rPr lang="en-US" dirty="0"/>
              <a:t>Recommendations</a:t>
            </a:r>
            <a:endParaRPr lang="ru-RU" dirty="0"/>
          </a:p>
        </p:txBody>
      </p:sp>
    </p:spTree>
    <p:extLst>
      <p:ext uri="{BB962C8B-B14F-4D97-AF65-F5344CB8AC3E}">
        <p14:creationId xmlns:p14="http://schemas.microsoft.com/office/powerpoint/2010/main" val="2129667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9471" y="1247442"/>
            <a:ext cx="7462813" cy="561693"/>
          </a:xfrm>
        </p:spPr>
        <p:txBody>
          <a:bodyPr>
            <a:normAutofit fontScale="90000"/>
          </a:bodyPr>
          <a:lstStyle/>
          <a:p>
            <a:pPr>
              <a:defRPr/>
            </a:pPr>
            <a:r>
              <a:rPr lang="en-US" dirty="0">
                <a:cs typeface="Segoe UI" pitchFamily="34" charset="0"/>
              </a:rPr>
              <a:t>Thank you for your attention!</a:t>
            </a:r>
          </a:p>
        </p:txBody>
      </p:sp>
      <p:sp>
        <p:nvSpPr>
          <p:cNvPr id="3" name="Текст 2"/>
          <p:cNvSpPr>
            <a:spLocks noGrp="1"/>
          </p:cNvSpPr>
          <p:nvPr>
            <p:ph type="body" idx="1"/>
          </p:nvPr>
        </p:nvSpPr>
        <p:spPr>
          <a:xfrm>
            <a:off x="2246671" y="1868131"/>
            <a:ext cx="4033813" cy="3814914"/>
          </a:xfrm>
        </p:spPr>
        <p:txBody>
          <a:bodyPr/>
          <a:lstStyle/>
          <a:p>
            <a:pPr algn="l"/>
            <a:r>
              <a:rPr lang="en-US" b="1" dirty="0">
                <a:latin typeface="+mn-lt"/>
                <a:cs typeface="Segoe UI" pitchFamily="34" charset="0"/>
              </a:rPr>
              <a:t>Project Regional  Office:</a:t>
            </a:r>
          </a:p>
          <a:p>
            <a:pPr algn="l">
              <a:spcAft>
                <a:spcPts val="600"/>
              </a:spcAft>
              <a:defRPr/>
            </a:pPr>
            <a:r>
              <a:rPr lang="nn-NO" dirty="0">
                <a:cs typeface="Segoe UI" pitchFamily="34" charset="0"/>
              </a:rPr>
              <a:t>23 Grigorenko Av., Suite 2505</a:t>
            </a:r>
            <a:r>
              <a:rPr lang="en-US" dirty="0">
                <a:cs typeface="Segoe UI" pitchFamily="34" charset="0"/>
              </a:rPr>
              <a:t>,</a:t>
            </a:r>
            <a:br>
              <a:rPr lang="en-US" dirty="0">
                <a:cs typeface="Segoe UI" pitchFamily="34" charset="0"/>
              </a:rPr>
            </a:br>
            <a:r>
              <a:rPr lang="en-US" dirty="0">
                <a:cs typeface="Segoe UI" pitchFamily="34" charset="0"/>
              </a:rPr>
              <a:t>02000 Kyiv, Ukraine</a:t>
            </a:r>
          </a:p>
          <a:p>
            <a:pPr algn="l">
              <a:spcAft>
                <a:spcPts val="600"/>
              </a:spcAft>
              <a:defRPr/>
            </a:pPr>
            <a:r>
              <a:rPr lang="en-US" dirty="0">
                <a:cs typeface="Segoe UI" pitchFamily="34" charset="0"/>
              </a:rPr>
              <a:t>+38  063 376 55 46</a:t>
            </a:r>
          </a:p>
          <a:p>
            <a:pPr algn="l">
              <a:spcAft>
                <a:spcPts val="600"/>
              </a:spcAft>
              <a:defRPr/>
            </a:pPr>
            <a:r>
              <a:rPr lang="en-US" dirty="0">
                <a:cs typeface="Segoe UI" pitchFamily="34" charset="0"/>
              </a:rPr>
              <a:t>welcome@EaPCivilSociety.eu</a:t>
            </a:r>
          </a:p>
          <a:p>
            <a:pPr algn="l">
              <a:spcAft>
                <a:spcPts val="600"/>
              </a:spcAft>
              <a:defRPr/>
            </a:pPr>
            <a:r>
              <a:rPr lang="en-US" dirty="0">
                <a:cs typeface="Segoe UI" pitchFamily="34" charset="0"/>
              </a:rPr>
              <a:t>www.EaPCivilSociety.eu</a:t>
            </a:r>
          </a:p>
          <a:p>
            <a:pPr algn="l"/>
            <a:endParaRPr lang="ru-RU" dirty="0"/>
          </a:p>
        </p:txBody>
      </p:sp>
      <p:sp>
        <p:nvSpPr>
          <p:cNvPr id="4" name="Текст 3"/>
          <p:cNvSpPr>
            <a:spLocks noGrp="1"/>
          </p:cNvSpPr>
          <p:nvPr>
            <p:ph type="body" idx="13"/>
          </p:nvPr>
        </p:nvSpPr>
        <p:spPr/>
        <p:txBody>
          <a:bodyPr/>
          <a:lstStyle/>
          <a:p>
            <a:r>
              <a:rPr lang="en-US" dirty="0"/>
              <a:t>Contacts</a:t>
            </a:r>
            <a:endParaRPr lang="ru-RU" dirty="0"/>
          </a:p>
        </p:txBody>
      </p:sp>
      <p:cxnSp>
        <p:nvCxnSpPr>
          <p:cNvPr id="5" name="Прямая соединительная линия 4"/>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6" name="Текст 2"/>
          <p:cNvSpPr txBox="1">
            <a:spLocks/>
          </p:cNvSpPr>
          <p:nvPr/>
        </p:nvSpPr>
        <p:spPr>
          <a:xfrm>
            <a:off x="6842735" y="1868131"/>
            <a:ext cx="4033813" cy="3814914"/>
          </a:xfrm>
          <a:prstGeom prst="rect">
            <a:avLst/>
          </a:prstGeom>
        </p:spPr>
        <p:txBody>
          <a:bodyPr vert="horz" lIns="91440" tIns="45720" rIns="91440" bIns="45720" numCol="1" spcCol="36000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b="1" dirty="0">
                <a:cs typeface="Segoe UI" pitchFamily="34" charset="0"/>
              </a:rPr>
              <a:t>GDSI Office:</a:t>
            </a:r>
            <a:endParaRPr lang="en-US" b="1" dirty="0">
              <a:latin typeface="+mn-lt"/>
              <a:cs typeface="Segoe UI" pitchFamily="34" charset="0"/>
            </a:endParaRPr>
          </a:p>
          <a:p>
            <a:pPr algn="l">
              <a:spcAft>
                <a:spcPts val="600"/>
              </a:spcAft>
              <a:defRPr/>
            </a:pPr>
            <a:r>
              <a:rPr lang="en-US" dirty="0">
                <a:cs typeface="Segoe UI" pitchFamily="34" charset="0"/>
              </a:rPr>
              <a:t>Block 15, Galway Technology Park</a:t>
            </a:r>
            <a:br>
              <a:rPr lang="en-US" dirty="0">
                <a:cs typeface="Segoe UI" pitchFamily="34" charset="0"/>
              </a:rPr>
            </a:br>
            <a:r>
              <a:rPr lang="en-US" dirty="0">
                <a:cs typeface="Segoe UI" pitchFamily="34" charset="0"/>
              </a:rPr>
              <a:t>Parkmore, Galway, Ireland</a:t>
            </a:r>
          </a:p>
          <a:p>
            <a:pPr algn="l">
              <a:spcAft>
                <a:spcPts val="600"/>
              </a:spcAft>
              <a:defRPr/>
            </a:pPr>
            <a:r>
              <a:rPr lang="en-US" dirty="0">
                <a:cs typeface="Segoe UI" pitchFamily="34" charset="0"/>
              </a:rPr>
              <a:t>+38  063 376 55 46</a:t>
            </a:r>
          </a:p>
          <a:p>
            <a:pPr>
              <a:spcAft>
                <a:spcPts val="600"/>
              </a:spcAft>
              <a:defRPr/>
            </a:pPr>
            <a:r>
              <a:rPr lang="en-US" dirty="0">
                <a:cs typeface="Segoe UI" pitchFamily="34" charset="0"/>
              </a:rPr>
              <a:t>consulting@gdsi.ie</a:t>
            </a:r>
          </a:p>
          <a:p>
            <a:pPr>
              <a:defRPr/>
            </a:pPr>
            <a:r>
              <a:rPr lang="en-US" dirty="0">
                <a:cs typeface="Segoe UI" pitchFamily="34" charset="0"/>
              </a:rPr>
              <a:t>www.gdsi.ie </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1603" y="3728071"/>
            <a:ext cx="234018" cy="251082"/>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033" y="2252974"/>
            <a:ext cx="258395" cy="234018"/>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3171" y="3315166"/>
            <a:ext cx="251082" cy="234018"/>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9092" y="2897499"/>
            <a:ext cx="265707" cy="234018"/>
          </a:xfrm>
          <a:prstGeom prst="rect">
            <a:avLst/>
          </a:prstGeom>
        </p:spPr>
      </p:pic>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7117" y="3728071"/>
            <a:ext cx="234018" cy="251082"/>
          </a:xfrm>
          <a:prstGeom prst="rect">
            <a:avLst/>
          </a:prstGeom>
        </p:spPr>
      </p:pic>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4547" y="2252974"/>
            <a:ext cx="258395" cy="234018"/>
          </a:xfrm>
          <a:prstGeom prst="rect">
            <a:avLst/>
          </a:prstGeom>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8685" y="3315166"/>
            <a:ext cx="251082" cy="234018"/>
          </a:xfrm>
          <a:prstGeom prst="rect">
            <a:avLst/>
          </a:prstGeom>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4606" y="2897499"/>
            <a:ext cx="265707" cy="234018"/>
          </a:xfrm>
          <a:prstGeom prst="rect">
            <a:avLst/>
          </a:prstGeom>
        </p:spPr>
      </p:pic>
      <p:sp>
        <p:nvSpPr>
          <p:cNvPr id="11" name="Rectangle 10">
            <a:extLst>
              <a:ext uri="{FF2B5EF4-FFF2-40B4-BE49-F238E27FC236}">
                <a16:creationId xmlns:a16="http://schemas.microsoft.com/office/drawing/2014/main" id="{429B1346-1F56-E641-BC14-49DD449C6D42}"/>
              </a:ext>
            </a:extLst>
          </p:cNvPr>
          <p:cNvSpPr/>
          <p:nvPr/>
        </p:nvSpPr>
        <p:spPr>
          <a:xfrm>
            <a:off x="2031580" y="4371009"/>
            <a:ext cx="3179781" cy="369332"/>
          </a:xfrm>
          <a:prstGeom prst="rect">
            <a:avLst/>
          </a:prstGeom>
        </p:spPr>
        <p:txBody>
          <a:bodyPr wrap="none">
            <a:spAutoFit/>
          </a:bodyPr>
          <a:lstStyle/>
          <a:p>
            <a:r>
              <a:rPr lang="en-US" dirty="0"/>
              <a:t>Trainer: </a:t>
            </a:r>
            <a:r>
              <a:rPr lang="en-US" dirty="0" err="1"/>
              <a:t>a.keshelashvili@gipa.ge</a:t>
            </a:r>
            <a:endParaRPr lang="en-US" dirty="0"/>
          </a:p>
        </p:txBody>
      </p:sp>
    </p:spTree>
    <p:extLst>
      <p:ext uri="{BB962C8B-B14F-4D97-AF65-F5344CB8AC3E}">
        <p14:creationId xmlns:p14="http://schemas.microsoft.com/office/powerpoint/2010/main" val="92218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Television</a:t>
            </a:r>
            <a:endParaRPr lang="ru-RU" dirty="0"/>
          </a:p>
        </p:txBody>
      </p:sp>
      <p:sp>
        <p:nvSpPr>
          <p:cNvPr id="3" name="Текст 2"/>
          <p:cNvSpPr>
            <a:spLocks noGrp="1"/>
          </p:cNvSpPr>
          <p:nvPr>
            <p:ph type="body" idx="1"/>
          </p:nvPr>
        </p:nvSpPr>
        <p:spPr/>
        <p:txBody>
          <a:bodyPr/>
          <a:lstStyle/>
          <a:p>
            <a:r>
              <a:rPr lang="en-US" dirty="0"/>
              <a:t>Who watches television?</a:t>
            </a:r>
            <a:endParaRPr lang="ru-RU" dirty="0"/>
          </a:p>
        </p:txBody>
      </p:sp>
      <p:sp>
        <p:nvSpPr>
          <p:cNvPr id="4" name="Текст 3"/>
          <p:cNvSpPr>
            <a:spLocks noGrp="1"/>
          </p:cNvSpPr>
          <p:nvPr>
            <p:ph type="body" idx="13"/>
          </p:nvPr>
        </p:nvSpPr>
        <p:spPr/>
        <p:txBody>
          <a:bodyPr/>
          <a:lstStyle/>
          <a:p>
            <a:r>
              <a:rPr lang="en-US" dirty="0"/>
              <a:t>Viewership</a:t>
            </a:r>
            <a:endParaRPr lang="ru-RU" dirty="0"/>
          </a:p>
        </p:txBody>
      </p:sp>
      <p:cxnSp>
        <p:nvCxnSpPr>
          <p:cNvPr id="5" name="Прямая соединительная линия 4"/>
          <p:cNvCxnSpPr/>
          <p:nvPr/>
        </p:nvCxnSpPr>
        <p:spPr>
          <a:xfrm>
            <a:off x="5889569" y="1344332"/>
            <a:ext cx="400050" cy="0"/>
          </a:xfrm>
          <a:prstGeom prst="line">
            <a:avLst/>
          </a:prstGeom>
          <a:ln w="158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5889569" y="2515907"/>
            <a:ext cx="400050" cy="0"/>
          </a:xfrm>
          <a:prstGeom prst="line">
            <a:avLst/>
          </a:prstGeom>
          <a:ln w="158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5889569" y="4555485"/>
            <a:ext cx="400050" cy="0"/>
          </a:xfrm>
          <a:prstGeom prst="line">
            <a:avLst/>
          </a:prstGeom>
          <a:ln w="15875"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02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48615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6604000" y="4515511"/>
            <a:ext cx="1384300" cy="1384300"/>
          </a:xfrm>
          <a:prstGeom prst="ellipse">
            <a:avLst/>
          </a:prstGeom>
          <a:gradFill>
            <a:gsLst>
              <a:gs pos="0">
                <a:srgbClr val="A24AB1"/>
              </a:gs>
              <a:gs pos="100000">
                <a:srgbClr val="9F2EB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екст 4"/>
          <p:cNvSpPr>
            <a:spLocks noGrp="1"/>
          </p:cNvSpPr>
          <p:nvPr>
            <p:ph type="body" idx="13"/>
          </p:nvPr>
        </p:nvSpPr>
        <p:spPr/>
        <p:txBody>
          <a:bodyPr/>
          <a:lstStyle/>
          <a:p>
            <a:r>
              <a:rPr lang="en-US" dirty="0"/>
              <a:t>Training</a:t>
            </a:r>
            <a:endParaRPr lang="ru-RU" dirty="0"/>
          </a:p>
        </p:txBody>
      </p:sp>
      <p:sp>
        <p:nvSpPr>
          <p:cNvPr id="6" name="Текст 5"/>
          <p:cNvSpPr>
            <a:spLocks noGrp="1"/>
          </p:cNvSpPr>
          <p:nvPr>
            <p:ph type="body" idx="14"/>
          </p:nvPr>
        </p:nvSpPr>
        <p:spPr/>
        <p:txBody>
          <a:bodyPr/>
          <a:lstStyle/>
          <a:p>
            <a:r>
              <a:rPr lang="en-US" dirty="0"/>
              <a:t>Media Landscape</a:t>
            </a:r>
            <a:endParaRPr lang="ru-RU" dirty="0"/>
          </a:p>
        </p:txBody>
      </p:sp>
      <p:pic>
        <p:nvPicPr>
          <p:cNvPr id="19" name="Picture 18" descr="A close up of a map&#10;&#10;Description automatically generated">
            <a:extLst>
              <a:ext uri="{FF2B5EF4-FFF2-40B4-BE49-F238E27FC236}">
                <a16:creationId xmlns:a16="http://schemas.microsoft.com/office/drawing/2014/main" id="{CFCB3A66-1E3C-8D4E-BC52-B485F90CDA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3704" y="1006502"/>
            <a:ext cx="7279174" cy="4852782"/>
          </a:xfrm>
          <a:prstGeom prst="rect">
            <a:avLst/>
          </a:prstGeom>
        </p:spPr>
      </p:pic>
      <p:sp>
        <p:nvSpPr>
          <p:cNvPr id="2" name="Заголовок 1"/>
          <p:cNvSpPr>
            <a:spLocks noGrp="1"/>
          </p:cNvSpPr>
          <p:nvPr>
            <p:ph type="title"/>
          </p:nvPr>
        </p:nvSpPr>
        <p:spPr>
          <a:xfrm>
            <a:off x="4399722" y="838921"/>
            <a:ext cx="7173156" cy="513119"/>
          </a:xfrm>
          <a:solidFill>
            <a:schemeClr val="bg1"/>
          </a:solidFill>
        </p:spPr>
        <p:txBody>
          <a:bodyPr>
            <a:normAutofit/>
          </a:bodyPr>
          <a:lstStyle/>
          <a:p>
            <a:r>
              <a:rPr lang="en-US" sz="2800" b="0" dirty="0"/>
              <a:t>Households that Own Color TV (%)</a:t>
            </a:r>
            <a:endParaRPr lang="ru-RU" sz="2800" b="0" dirty="0"/>
          </a:p>
        </p:txBody>
      </p:sp>
      <p:sp>
        <p:nvSpPr>
          <p:cNvPr id="23" name="Текст 2">
            <a:extLst>
              <a:ext uri="{FF2B5EF4-FFF2-40B4-BE49-F238E27FC236}">
                <a16:creationId xmlns:a16="http://schemas.microsoft.com/office/drawing/2014/main" id="{0F48F53E-8594-4D4B-962F-09D1AAE1263C}"/>
              </a:ext>
            </a:extLst>
          </p:cNvPr>
          <p:cNvSpPr>
            <a:spLocks noGrp="1"/>
          </p:cNvSpPr>
          <p:nvPr>
            <p:ph type="body" idx="1"/>
          </p:nvPr>
        </p:nvSpPr>
        <p:spPr>
          <a:xfrm>
            <a:off x="876300" y="1669775"/>
            <a:ext cx="3409539" cy="3304416"/>
          </a:xfrm>
        </p:spPr>
        <p:txBody>
          <a:bodyPr>
            <a:noAutofit/>
          </a:bodyPr>
          <a:lstStyle/>
          <a:p>
            <a:pPr algn="l"/>
            <a:r>
              <a:rPr lang="en-US" sz="2200" dirty="0"/>
              <a:t>Television still remains an important source for information for many in the country and the reason could be the tradition remaining from the Soviet past, when Soviet TVs were popularized and sold for a cheap price to be affordable for everyone. Major source for propaganda was supposed to be in each household.</a:t>
            </a:r>
            <a:endParaRPr lang="ru-RU" sz="2200" dirty="0"/>
          </a:p>
        </p:txBody>
      </p:sp>
      <p:sp>
        <p:nvSpPr>
          <p:cNvPr id="24" name="Заголовок 1">
            <a:extLst>
              <a:ext uri="{FF2B5EF4-FFF2-40B4-BE49-F238E27FC236}">
                <a16:creationId xmlns:a16="http://schemas.microsoft.com/office/drawing/2014/main" id="{770223CD-53BB-BF4E-88D8-2A952924E927}"/>
              </a:ext>
            </a:extLst>
          </p:cNvPr>
          <p:cNvSpPr txBox="1">
            <a:spLocks/>
          </p:cNvSpPr>
          <p:nvPr/>
        </p:nvSpPr>
        <p:spPr>
          <a:xfrm>
            <a:off x="773061" y="838921"/>
            <a:ext cx="3409539" cy="51311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sz="3400" dirty="0"/>
              <a:t>Television</a:t>
            </a:r>
            <a:endParaRPr lang="ru-RU" sz="3400" dirty="0"/>
          </a:p>
        </p:txBody>
      </p:sp>
    </p:spTree>
    <p:extLst>
      <p:ext uri="{BB962C8B-B14F-4D97-AF65-F5344CB8AC3E}">
        <p14:creationId xmlns:p14="http://schemas.microsoft.com/office/powerpoint/2010/main" val="11877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48615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6604000" y="4515511"/>
            <a:ext cx="1384300" cy="1384300"/>
          </a:xfrm>
          <a:prstGeom prst="ellipse">
            <a:avLst/>
          </a:prstGeom>
          <a:gradFill>
            <a:gsLst>
              <a:gs pos="0">
                <a:srgbClr val="A24AB1"/>
              </a:gs>
              <a:gs pos="100000">
                <a:srgbClr val="9F2EB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екст 4"/>
          <p:cNvSpPr>
            <a:spLocks noGrp="1"/>
          </p:cNvSpPr>
          <p:nvPr>
            <p:ph type="body" idx="13"/>
          </p:nvPr>
        </p:nvSpPr>
        <p:spPr/>
        <p:txBody>
          <a:bodyPr/>
          <a:lstStyle/>
          <a:p>
            <a:r>
              <a:rPr lang="en-US" dirty="0"/>
              <a:t>Training</a:t>
            </a:r>
            <a:endParaRPr lang="ru-RU" dirty="0"/>
          </a:p>
        </p:txBody>
      </p:sp>
      <p:sp>
        <p:nvSpPr>
          <p:cNvPr id="6" name="Текст 5"/>
          <p:cNvSpPr>
            <a:spLocks noGrp="1"/>
          </p:cNvSpPr>
          <p:nvPr>
            <p:ph type="body" idx="14"/>
          </p:nvPr>
        </p:nvSpPr>
        <p:spPr/>
        <p:txBody>
          <a:bodyPr/>
          <a:lstStyle/>
          <a:p>
            <a:r>
              <a:rPr lang="en-US" dirty="0"/>
              <a:t>Media Landscape</a:t>
            </a:r>
            <a:endParaRPr lang="ru-RU" dirty="0"/>
          </a:p>
        </p:txBody>
      </p:sp>
      <p:graphicFrame>
        <p:nvGraphicFramePr>
          <p:cNvPr id="13" name="Chart 12">
            <a:extLst>
              <a:ext uri="{FF2B5EF4-FFF2-40B4-BE49-F238E27FC236}">
                <a16:creationId xmlns:a16="http://schemas.microsoft.com/office/drawing/2014/main" id="{66C42466-3B6E-234E-85F8-023646AD32E0}"/>
              </a:ext>
            </a:extLst>
          </p:cNvPr>
          <p:cNvGraphicFramePr>
            <a:graphicFrameLocks/>
          </p:cNvGraphicFramePr>
          <p:nvPr>
            <p:extLst>
              <p:ext uri="{D42A27DB-BD31-4B8C-83A1-F6EECF244321}">
                <p14:modId xmlns:p14="http://schemas.microsoft.com/office/powerpoint/2010/main" val="1523270423"/>
              </p:ext>
            </p:extLst>
          </p:nvPr>
        </p:nvGraphicFramePr>
        <p:xfrm>
          <a:off x="1630017" y="1573608"/>
          <a:ext cx="7726017" cy="3992304"/>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A0CD1CA0-0E48-354F-B7F6-1C063B08536C}"/>
              </a:ext>
            </a:extLst>
          </p:cNvPr>
          <p:cNvSpPr>
            <a:spLocks noGrp="1"/>
          </p:cNvSpPr>
          <p:nvPr>
            <p:ph type="title"/>
          </p:nvPr>
        </p:nvSpPr>
        <p:spPr>
          <a:xfrm>
            <a:off x="2009093" y="914296"/>
            <a:ext cx="5724512" cy="561693"/>
          </a:xfrm>
        </p:spPr>
        <p:txBody>
          <a:bodyPr>
            <a:normAutofit fontScale="90000"/>
          </a:bodyPr>
          <a:lstStyle/>
          <a:p>
            <a:r>
              <a:rPr lang="en-US" dirty="0"/>
              <a:t>TV Average AMR% by Age</a:t>
            </a:r>
          </a:p>
        </p:txBody>
      </p:sp>
      <p:sp>
        <p:nvSpPr>
          <p:cNvPr id="14" name="TextBox 13">
            <a:extLst>
              <a:ext uri="{FF2B5EF4-FFF2-40B4-BE49-F238E27FC236}">
                <a16:creationId xmlns:a16="http://schemas.microsoft.com/office/drawing/2014/main" id="{C973346E-4C5F-AC44-A988-ECBDAA1A6399}"/>
              </a:ext>
            </a:extLst>
          </p:cNvPr>
          <p:cNvSpPr txBox="1"/>
          <p:nvPr/>
        </p:nvSpPr>
        <p:spPr>
          <a:xfrm>
            <a:off x="1942832" y="5628699"/>
            <a:ext cx="3114261" cy="307777"/>
          </a:xfrm>
          <a:prstGeom prst="rect">
            <a:avLst/>
          </a:prstGeom>
          <a:noFill/>
        </p:spPr>
        <p:txBody>
          <a:bodyPr wrap="square" rtlCol="0">
            <a:spAutoFit/>
          </a:bodyPr>
          <a:lstStyle/>
          <a:p>
            <a:r>
              <a:rPr lang="en-US" sz="1400" b="1" dirty="0"/>
              <a:t>Source: TV MR GE</a:t>
            </a:r>
          </a:p>
        </p:txBody>
      </p:sp>
    </p:spTree>
    <p:extLst>
      <p:ext uri="{BB962C8B-B14F-4D97-AF65-F5344CB8AC3E}">
        <p14:creationId xmlns:p14="http://schemas.microsoft.com/office/powerpoint/2010/main" val="56773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48615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6604000" y="4515511"/>
            <a:ext cx="1384300" cy="1384300"/>
          </a:xfrm>
          <a:prstGeom prst="ellipse">
            <a:avLst/>
          </a:prstGeom>
          <a:gradFill>
            <a:gsLst>
              <a:gs pos="0">
                <a:srgbClr val="A24AB1"/>
              </a:gs>
              <a:gs pos="100000">
                <a:srgbClr val="9F2EB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екст 4"/>
          <p:cNvSpPr>
            <a:spLocks noGrp="1"/>
          </p:cNvSpPr>
          <p:nvPr>
            <p:ph type="body" idx="13"/>
          </p:nvPr>
        </p:nvSpPr>
        <p:spPr/>
        <p:txBody>
          <a:bodyPr/>
          <a:lstStyle/>
          <a:p>
            <a:r>
              <a:rPr lang="en-US" dirty="0"/>
              <a:t>Training</a:t>
            </a:r>
            <a:endParaRPr lang="ru-RU" dirty="0"/>
          </a:p>
        </p:txBody>
      </p:sp>
      <p:sp>
        <p:nvSpPr>
          <p:cNvPr id="6" name="Текст 5"/>
          <p:cNvSpPr>
            <a:spLocks noGrp="1"/>
          </p:cNvSpPr>
          <p:nvPr>
            <p:ph type="body" idx="14"/>
          </p:nvPr>
        </p:nvSpPr>
        <p:spPr/>
        <p:txBody>
          <a:bodyPr/>
          <a:lstStyle/>
          <a:p>
            <a:r>
              <a:rPr lang="en-US" dirty="0"/>
              <a:t>Media Landscape</a:t>
            </a:r>
            <a:endParaRPr lang="ru-RU" dirty="0"/>
          </a:p>
        </p:txBody>
      </p:sp>
      <p:sp>
        <p:nvSpPr>
          <p:cNvPr id="4" name="Title 3">
            <a:extLst>
              <a:ext uri="{FF2B5EF4-FFF2-40B4-BE49-F238E27FC236}">
                <a16:creationId xmlns:a16="http://schemas.microsoft.com/office/drawing/2014/main" id="{A0CD1CA0-0E48-354F-B7F6-1C063B08536C}"/>
              </a:ext>
            </a:extLst>
          </p:cNvPr>
          <p:cNvSpPr>
            <a:spLocks noGrp="1"/>
          </p:cNvSpPr>
          <p:nvPr>
            <p:ph type="title"/>
          </p:nvPr>
        </p:nvSpPr>
        <p:spPr>
          <a:xfrm>
            <a:off x="1677174" y="850338"/>
            <a:ext cx="5724512" cy="561693"/>
          </a:xfrm>
        </p:spPr>
        <p:txBody>
          <a:bodyPr>
            <a:normAutofit fontScale="90000"/>
          </a:bodyPr>
          <a:lstStyle/>
          <a:p>
            <a:r>
              <a:rPr lang="en-US" dirty="0"/>
              <a:t>TV Average AMR% by Age</a:t>
            </a:r>
          </a:p>
        </p:txBody>
      </p:sp>
      <p:sp>
        <p:nvSpPr>
          <p:cNvPr id="14" name="TextBox 13">
            <a:extLst>
              <a:ext uri="{FF2B5EF4-FFF2-40B4-BE49-F238E27FC236}">
                <a16:creationId xmlns:a16="http://schemas.microsoft.com/office/drawing/2014/main" id="{C973346E-4C5F-AC44-A988-ECBDAA1A6399}"/>
              </a:ext>
            </a:extLst>
          </p:cNvPr>
          <p:cNvSpPr txBox="1"/>
          <p:nvPr/>
        </p:nvSpPr>
        <p:spPr>
          <a:xfrm>
            <a:off x="2001078" y="5565912"/>
            <a:ext cx="3114261" cy="307777"/>
          </a:xfrm>
          <a:prstGeom prst="rect">
            <a:avLst/>
          </a:prstGeom>
          <a:noFill/>
        </p:spPr>
        <p:txBody>
          <a:bodyPr wrap="square" rtlCol="0">
            <a:spAutoFit/>
          </a:bodyPr>
          <a:lstStyle/>
          <a:p>
            <a:r>
              <a:rPr lang="en-US" sz="1400" dirty="0"/>
              <a:t>Source: TV MR GE</a:t>
            </a:r>
          </a:p>
        </p:txBody>
      </p:sp>
      <p:graphicFrame>
        <p:nvGraphicFramePr>
          <p:cNvPr id="10" name="Chart 9">
            <a:extLst>
              <a:ext uri="{FF2B5EF4-FFF2-40B4-BE49-F238E27FC236}">
                <a16:creationId xmlns:a16="http://schemas.microsoft.com/office/drawing/2014/main" id="{8B3A4261-91C1-174F-8164-46EED386372E}"/>
              </a:ext>
            </a:extLst>
          </p:cNvPr>
          <p:cNvGraphicFramePr>
            <a:graphicFrameLocks/>
          </p:cNvGraphicFramePr>
          <p:nvPr>
            <p:extLst>
              <p:ext uri="{D42A27DB-BD31-4B8C-83A1-F6EECF244321}">
                <p14:modId xmlns:p14="http://schemas.microsoft.com/office/powerpoint/2010/main" val="3704670061"/>
              </p:ext>
            </p:extLst>
          </p:nvPr>
        </p:nvGraphicFramePr>
        <p:xfrm>
          <a:off x="1292086" y="1487893"/>
          <a:ext cx="7646506" cy="40021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83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Radio</a:t>
            </a:r>
            <a:endParaRPr lang="ru-RU" dirty="0"/>
          </a:p>
        </p:txBody>
      </p:sp>
      <p:sp>
        <p:nvSpPr>
          <p:cNvPr id="3" name="Текст 2"/>
          <p:cNvSpPr>
            <a:spLocks noGrp="1"/>
          </p:cNvSpPr>
          <p:nvPr>
            <p:ph type="body" idx="1"/>
          </p:nvPr>
        </p:nvSpPr>
        <p:spPr/>
        <p:txBody>
          <a:bodyPr/>
          <a:lstStyle/>
          <a:p>
            <a:r>
              <a:rPr lang="en-US" dirty="0"/>
              <a:t>What about radio?</a:t>
            </a:r>
            <a:endParaRPr lang="ru-RU" dirty="0"/>
          </a:p>
        </p:txBody>
      </p:sp>
      <p:sp>
        <p:nvSpPr>
          <p:cNvPr id="4" name="Текст 3"/>
          <p:cNvSpPr>
            <a:spLocks noGrp="1"/>
          </p:cNvSpPr>
          <p:nvPr>
            <p:ph type="body" idx="13"/>
          </p:nvPr>
        </p:nvSpPr>
        <p:spPr/>
        <p:txBody>
          <a:bodyPr/>
          <a:lstStyle/>
          <a:p>
            <a:r>
              <a:rPr lang="en-US" dirty="0"/>
              <a:t>Listeners</a:t>
            </a:r>
            <a:endParaRPr lang="ru-RU" dirty="0"/>
          </a:p>
        </p:txBody>
      </p:sp>
      <p:cxnSp>
        <p:nvCxnSpPr>
          <p:cNvPr id="5" name="Прямая соединительная линия 4"/>
          <p:cNvCxnSpPr/>
          <p:nvPr/>
        </p:nvCxnSpPr>
        <p:spPr>
          <a:xfrm>
            <a:off x="5889569" y="1344332"/>
            <a:ext cx="400050" cy="0"/>
          </a:xfrm>
          <a:prstGeom prst="line">
            <a:avLst/>
          </a:prstGeom>
          <a:ln w="158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5889569" y="2515907"/>
            <a:ext cx="400050" cy="0"/>
          </a:xfrm>
          <a:prstGeom prst="line">
            <a:avLst/>
          </a:prstGeom>
          <a:ln w="158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5889569" y="4555485"/>
            <a:ext cx="400050" cy="0"/>
          </a:xfrm>
          <a:prstGeom prst="line">
            <a:avLst/>
          </a:prstGeom>
          <a:ln w="15875"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19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87630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486150" y="273306"/>
            <a:ext cx="400050" cy="0"/>
          </a:xfrm>
          <a:prstGeom prst="line">
            <a:avLst/>
          </a:prstGeom>
          <a:ln w="15875" cap="rnd">
            <a:solidFill>
              <a:srgbClr val="9F2EB2"/>
            </a:solidFill>
            <a:round/>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6604000" y="4515511"/>
            <a:ext cx="1384300" cy="1384300"/>
          </a:xfrm>
          <a:prstGeom prst="ellipse">
            <a:avLst/>
          </a:prstGeom>
          <a:gradFill>
            <a:gsLst>
              <a:gs pos="0">
                <a:srgbClr val="A24AB1"/>
              </a:gs>
              <a:gs pos="100000">
                <a:srgbClr val="9F2EB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екст 4"/>
          <p:cNvSpPr>
            <a:spLocks noGrp="1"/>
          </p:cNvSpPr>
          <p:nvPr>
            <p:ph type="body" idx="13"/>
          </p:nvPr>
        </p:nvSpPr>
        <p:spPr/>
        <p:txBody>
          <a:bodyPr/>
          <a:lstStyle/>
          <a:p>
            <a:r>
              <a:rPr lang="en-US" dirty="0"/>
              <a:t>Training</a:t>
            </a:r>
            <a:endParaRPr lang="ru-RU" dirty="0"/>
          </a:p>
        </p:txBody>
      </p:sp>
      <p:sp>
        <p:nvSpPr>
          <p:cNvPr id="6" name="Текст 5"/>
          <p:cNvSpPr>
            <a:spLocks noGrp="1"/>
          </p:cNvSpPr>
          <p:nvPr>
            <p:ph type="body" idx="14"/>
          </p:nvPr>
        </p:nvSpPr>
        <p:spPr/>
        <p:txBody>
          <a:bodyPr/>
          <a:lstStyle/>
          <a:p>
            <a:r>
              <a:rPr lang="en-US" dirty="0"/>
              <a:t>Media Landscape</a:t>
            </a:r>
            <a:endParaRPr lang="ru-RU" dirty="0"/>
          </a:p>
        </p:txBody>
      </p:sp>
      <p:sp>
        <p:nvSpPr>
          <p:cNvPr id="4" name="Title 3">
            <a:extLst>
              <a:ext uri="{FF2B5EF4-FFF2-40B4-BE49-F238E27FC236}">
                <a16:creationId xmlns:a16="http://schemas.microsoft.com/office/drawing/2014/main" id="{A0CD1CA0-0E48-354F-B7F6-1C063B08536C}"/>
              </a:ext>
            </a:extLst>
          </p:cNvPr>
          <p:cNvSpPr>
            <a:spLocks noGrp="1"/>
          </p:cNvSpPr>
          <p:nvPr>
            <p:ph type="title"/>
          </p:nvPr>
        </p:nvSpPr>
        <p:spPr>
          <a:xfrm>
            <a:off x="1086678" y="1247442"/>
            <a:ext cx="7407965" cy="561693"/>
          </a:xfrm>
        </p:spPr>
        <p:txBody>
          <a:bodyPr>
            <a:normAutofit fontScale="90000"/>
          </a:bodyPr>
          <a:lstStyle/>
          <a:p>
            <a:r>
              <a:rPr lang="en-US" dirty="0"/>
              <a:t>Radio: mostly listened in transportation</a:t>
            </a:r>
          </a:p>
        </p:txBody>
      </p:sp>
      <p:sp>
        <p:nvSpPr>
          <p:cNvPr id="14" name="TextBox 13">
            <a:extLst>
              <a:ext uri="{FF2B5EF4-FFF2-40B4-BE49-F238E27FC236}">
                <a16:creationId xmlns:a16="http://schemas.microsoft.com/office/drawing/2014/main" id="{C973346E-4C5F-AC44-A988-ECBDAA1A6399}"/>
              </a:ext>
            </a:extLst>
          </p:cNvPr>
          <p:cNvSpPr txBox="1"/>
          <p:nvPr/>
        </p:nvSpPr>
        <p:spPr>
          <a:xfrm>
            <a:off x="2001078" y="5565912"/>
            <a:ext cx="3114261" cy="307777"/>
          </a:xfrm>
          <a:prstGeom prst="rect">
            <a:avLst/>
          </a:prstGeom>
          <a:noFill/>
        </p:spPr>
        <p:txBody>
          <a:bodyPr wrap="square" rtlCol="0">
            <a:spAutoFit/>
          </a:bodyPr>
          <a:lstStyle/>
          <a:p>
            <a:r>
              <a:rPr lang="en-US" sz="1400" dirty="0"/>
              <a:t>Source: Innova, March 2018</a:t>
            </a:r>
          </a:p>
        </p:txBody>
      </p:sp>
      <p:graphicFrame>
        <p:nvGraphicFramePr>
          <p:cNvPr id="12" name="Chart 11">
            <a:extLst>
              <a:ext uri="{FF2B5EF4-FFF2-40B4-BE49-F238E27FC236}">
                <a16:creationId xmlns:a16="http://schemas.microsoft.com/office/drawing/2014/main" id="{0B747A9D-DA20-8046-BA1B-F540556EFCCD}"/>
              </a:ext>
            </a:extLst>
          </p:cNvPr>
          <p:cNvGraphicFramePr>
            <a:graphicFrameLocks/>
          </p:cNvGraphicFramePr>
          <p:nvPr>
            <p:extLst>
              <p:ext uri="{D42A27DB-BD31-4B8C-83A1-F6EECF244321}">
                <p14:modId xmlns:p14="http://schemas.microsoft.com/office/powerpoint/2010/main" val="115866665"/>
              </p:ext>
            </p:extLst>
          </p:nvPr>
        </p:nvGraphicFramePr>
        <p:xfrm>
          <a:off x="1179870" y="2012949"/>
          <a:ext cx="6948129" cy="33276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411616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5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3025</TotalTime>
  <Words>867</Words>
  <Application>Microsoft Macintosh PowerPoint</Application>
  <PresentationFormat>Widescreen</PresentationFormat>
  <Paragraphs>192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Merriweather</vt:lpstr>
      <vt:lpstr>Sylfaen</vt:lpstr>
      <vt:lpstr>Тема Office</vt:lpstr>
      <vt:lpstr>Media Landscape in Georgia</vt:lpstr>
      <vt:lpstr>Discussion question:</vt:lpstr>
      <vt:lpstr>PowerPoint Presentation</vt:lpstr>
      <vt:lpstr>Television</vt:lpstr>
      <vt:lpstr>Households that Own Color TV (%)</vt:lpstr>
      <vt:lpstr>TV Average AMR% by Age</vt:lpstr>
      <vt:lpstr>TV Average AMR% by Age</vt:lpstr>
      <vt:lpstr>Radio</vt:lpstr>
      <vt:lpstr>Radio: mostly listened in transportation</vt:lpstr>
      <vt:lpstr>Radio: times</vt:lpstr>
      <vt:lpstr>Age categories</vt:lpstr>
      <vt:lpstr>Internet</vt:lpstr>
      <vt:lpstr>Use of computers</vt:lpstr>
      <vt:lpstr>Internet Subscribers: 822,347</vt:lpstr>
      <vt:lpstr>Mobile Internet Traffic (TB)</vt:lpstr>
      <vt:lpstr>Internet use  </vt:lpstr>
      <vt:lpstr>Internet use  </vt:lpstr>
      <vt:lpstr>Internet use by age  </vt:lpstr>
      <vt:lpstr>Internet used for: urban/rural</vt:lpstr>
      <vt:lpstr>Internet used for - age groups</vt:lpstr>
      <vt:lpstr>Social media</vt:lpstr>
      <vt:lpstr>Socialbakers</vt:lpstr>
      <vt:lpstr>Social media in Georgia: market shares</vt:lpstr>
      <vt:lpstr>Social media in Georgia: mobile</vt:lpstr>
      <vt:lpstr>Facebook Insights</vt:lpstr>
      <vt:lpstr>Regulations</vt:lpstr>
      <vt:lpstr>Regulations to note</vt:lpstr>
      <vt:lpstr>PowerPoint Presentation</vt:lpstr>
      <vt:lpstr>PowerPoint Presentation</vt:lpstr>
      <vt:lpstr>Recommendations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Landscape in Georgia</dc:title>
  <dc:creator>anna.kesh anna.kesh</dc:creator>
  <cp:lastModifiedBy>anna.kesh anna.kesh</cp:lastModifiedBy>
  <cp:revision>44</cp:revision>
  <cp:lastPrinted>2019-04-17T19:18:18Z</cp:lastPrinted>
  <dcterms:created xsi:type="dcterms:W3CDTF">2019-04-14T18:17:36Z</dcterms:created>
  <dcterms:modified xsi:type="dcterms:W3CDTF">2019-04-17T19:31:14Z</dcterms:modified>
</cp:coreProperties>
</file>