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4" r:id="rId4"/>
    <p:sldId id="261" r:id="rId5"/>
    <p:sldId id="268" r:id="rId6"/>
    <p:sldId id="274" r:id="rId7"/>
    <p:sldId id="282" r:id="rId8"/>
    <p:sldId id="285" r:id="rId9"/>
    <p:sldId id="283" r:id="rId10"/>
    <p:sldId id="284" r:id="rId11"/>
    <p:sldId id="259" r:id="rId12"/>
    <p:sldId id="286" r:id="rId13"/>
    <p:sldId id="258" r:id="rId14"/>
    <p:sldId id="278" r:id="rId15"/>
    <p:sldId id="277" r:id="rId16"/>
    <p:sldId id="275" r:id="rId17"/>
    <p:sldId id="287" r:id="rId18"/>
    <p:sldId id="288" r:id="rId19"/>
    <p:sldId id="279" r:id="rId20"/>
    <p:sldId id="280" r:id="rId21"/>
    <p:sldId id="272" r:id="rId22"/>
    <p:sldId id="290" r:id="rId23"/>
    <p:sldId id="293" r:id="rId24"/>
    <p:sldId id="265" r:id="rId25"/>
    <p:sldId id="26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2AA"/>
    <a:srgbClr val="F4AF3D"/>
    <a:srgbClr val="F3AE49"/>
    <a:srgbClr val="A24AB1"/>
    <a:srgbClr val="9F2E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22" autoAdjust="0"/>
    <p:restoredTop sz="94663" autoAdjust="0"/>
  </p:normalViewPr>
  <p:slideViewPr>
    <p:cSldViewPr snapToGrid="0">
      <p:cViewPr>
        <p:scale>
          <a:sx n="70" d="100"/>
          <a:sy n="70" d="100"/>
        </p:scale>
        <p:origin x="108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annak\Downloads\Total%20TV%20Trends_0800-0000_2016-2019_Age%20Groups%20(1)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Book1" TargetMode="External"/><Relationship Id="rId1" Type="http://schemas.openxmlformats.org/officeDocument/2006/relationships/image" Target="../media/image16.png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annak\Downloads\Total%20TV%20Trends_Prime%20Time%201800-0000_2016-2019_Age%20Groups%20(1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2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2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Время</a:t>
            </a:r>
            <a:r>
              <a:rPr lang="en-US" dirty="0" smtClean="0"/>
              <a:t>: </a:t>
            </a:r>
            <a:r>
              <a:rPr lang="en-US" dirty="0"/>
              <a:t>08:00 - 00:00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'18+'!$A$27</c:f>
              <c:strCache>
                <c:ptCount val="1"/>
                <c:pt idx="0">
                  <c:v>15-24/242'930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'18+'!$B$27:$E$27</c:f>
              <c:numCache>
                <c:formatCode>#,##0.00%</c:formatCode>
                <c:ptCount val="4"/>
                <c:pt idx="0">
                  <c:v>0.14440000000000014</c:v>
                </c:pt>
                <c:pt idx="1">
                  <c:v>0.14440000000000014</c:v>
                </c:pt>
                <c:pt idx="2">
                  <c:v>0.14590000000000014</c:v>
                </c:pt>
                <c:pt idx="3">
                  <c:v>0.1616000000000001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17-CC40-B9A9-9FF8C9F51C17}"/>
            </c:ext>
          </c:extLst>
        </c:ser>
        <c:ser>
          <c:idx val="1"/>
          <c:order val="1"/>
          <c:tx>
            <c:strRef>
              <c:f>'18+'!$A$28</c:f>
              <c:strCache>
                <c:ptCount val="1"/>
                <c:pt idx="0">
                  <c:v>25-34/253'229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'18+'!$B$28:$E$28</c:f>
              <c:numCache>
                <c:formatCode>#,##0.00%</c:formatCode>
                <c:ptCount val="4"/>
                <c:pt idx="0">
                  <c:v>0.19120000000000012</c:v>
                </c:pt>
                <c:pt idx="1">
                  <c:v>0.17390000000000014</c:v>
                </c:pt>
                <c:pt idx="2">
                  <c:v>0.17490000000000011</c:v>
                </c:pt>
                <c:pt idx="3">
                  <c:v>0.19900000000000018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17-CC40-B9A9-9FF8C9F51C17}"/>
            </c:ext>
          </c:extLst>
        </c:ser>
        <c:ser>
          <c:idx val="2"/>
          <c:order val="2"/>
          <c:tx>
            <c:strRef>
              <c:f>'18+'!$A$29</c:f>
              <c:strCache>
                <c:ptCount val="1"/>
                <c:pt idx="0">
                  <c:v>35-44/237'224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'18+'!$B$29:$E$29</c:f>
              <c:numCache>
                <c:formatCode>#,##0.00%</c:formatCode>
                <c:ptCount val="4"/>
                <c:pt idx="0">
                  <c:v>0.22750000000000012</c:v>
                </c:pt>
                <c:pt idx="1">
                  <c:v>0.20660000000000001</c:v>
                </c:pt>
                <c:pt idx="2">
                  <c:v>0.2331</c:v>
                </c:pt>
                <c:pt idx="3">
                  <c:v>0.25929999999999997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17-CC40-B9A9-9FF8C9F51C17}"/>
            </c:ext>
          </c:extLst>
        </c:ser>
        <c:ser>
          <c:idx val="3"/>
          <c:order val="3"/>
          <c:tx>
            <c:strRef>
              <c:f>'18+'!$A$30</c:f>
              <c:strCache>
                <c:ptCount val="1"/>
                <c:pt idx="0">
                  <c:v>45-55/213'902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'18+'!$B$30:$E$30</c:f>
              <c:numCache>
                <c:formatCode>#,##0.00%</c:formatCode>
                <c:ptCount val="4"/>
                <c:pt idx="0">
                  <c:v>0.27700000000000002</c:v>
                </c:pt>
                <c:pt idx="1">
                  <c:v>0.2666</c:v>
                </c:pt>
                <c:pt idx="2">
                  <c:v>0.27460000000000001</c:v>
                </c:pt>
                <c:pt idx="3">
                  <c:v>0.31200000000000028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17-CC40-B9A9-9FF8C9F51C17}"/>
            </c:ext>
          </c:extLst>
        </c:ser>
        <c:ser>
          <c:idx val="4"/>
          <c:order val="4"/>
          <c:tx>
            <c:strRef>
              <c:f>'18+'!$A$31</c:f>
              <c:strCache>
                <c:ptCount val="1"/>
                <c:pt idx="0">
                  <c:v>55-64/172'201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'18+'!$B$31:$E$31</c:f>
              <c:numCache>
                <c:formatCode>#,##0.00%</c:formatCode>
                <c:ptCount val="4"/>
                <c:pt idx="0">
                  <c:v>0.32680000000000042</c:v>
                </c:pt>
                <c:pt idx="1">
                  <c:v>0.30540000000000034</c:v>
                </c:pt>
                <c:pt idx="2">
                  <c:v>0.32450000000000034</c:v>
                </c:pt>
                <c:pt idx="3">
                  <c:v>0.35830000000000034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17-CC40-B9A9-9FF8C9F51C17}"/>
            </c:ext>
          </c:extLst>
        </c:ser>
        <c:ser>
          <c:idx val="5"/>
          <c:order val="5"/>
          <c:tx>
            <c:strRef>
              <c:f>'18+'!$A$32</c:f>
              <c:strCache>
                <c:ptCount val="1"/>
                <c:pt idx="0">
                  <c:v>65+/182'631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'18+'!$B$26:$E$26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'18+'!$B$32:$E$32</c:f>
              <c:numCache>
                <c:formatCode>#,##0.00%</c:formatCode>
                <c:ptCount val="4"/>
                <c:pt idx="0">
                  <c:v>0.40340000000000031</c:v>
                </c:pt>
                <c:pt idx="1">
                  <c:v>0.41470000000000001</c:v>
                </c:pt>
                <c:pt idx="2">
                  <c:v>0.43460000000000032</c:v>
                </c:pt>
                <c:pt idx="3">
                  <c:v>0.46240000000000031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817-CC40-B9A9-9FF8C9F51C17}"/>
            </c:ext>
          </c:extLst>
        </c:ser>
        <c:marker val="1"/>
        <c:axId val="59685120"/>
        <c:axId val="59691392"/>
      </c:lineChart>
      <c:catAx>
        <c:axId val="5968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91392"/>
        <c:crosses val="autoZero"/>
        <c:auto val="1"/>
        <c:lblAlgn val="ctr"/>
        <c:lblOffset val="100"/>
      </c:catAx>
      <c:valAx>
        <c:axId val="59691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Sheet1!$B$2:$B$10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7-AF41-9BB5-7908EBC609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Sheet1!$C$2:$C$10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7-AF41-9BB5-7908EBC609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Sheet1!$D$2:$D$10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27-AF41-9BB5-7908EBC60958}"/>
            </c:ext>
          </c:extLst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15-29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95.7</c:v>
                </c:pt>
                <c:pt idx="1">
                  <c:v>54</c:v>
                </c:pt>
                <c:pt idx="2">
                  <c:v>63.5</c:v>
                </c:pt>
                <c:pt idx="3">
                  <c:v>82.4</c:v>
                </c:pt>
                <c:pt idx="4">
                  <c:v>44.9</c:v>
                </c:pt>
                <c:pt idx="5">
                  <c:v>36.6</c:v>
                </c:pt>
                <c:pt idx="6">
                  <c:v>29.9</c:v>
                </c:pt>
                <c:pt idx="7">
                  <c:v>30.4</c:v>
                </c:pt>
                <c:pt idx="8">
                  <c:v>20.3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27-AF41-9BB5-7908EBC60958}"/>
            </c:ext>
          </c:extLst>
        </c:ser>
        <c:ser>
          <c:idx val="6"/>
          <c:order val="4"/>
          <c:tx>
            <c:strRef>
              <c:f>Sheet1!$H$1</c:f>
              <c:strCache>
                <c:ptCount val="1"/>
                <c:pt idx="0">
                  <c:v>30-59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92.4</c:v>
                </c:pt>
                <c:pt idx="1">
                  <c:v>52.3</c:v>
                </c:pt>
                <c:pt idx="2">
                  <c:v>49.4</c:v>
                </c:pt>
                <c:pt idx="3">
                  <c:v>73.7</c:v>
                </c:pt>
                <c:pt idx="4">
                  <c:v>54</c:v>
                </c:pt>
                <c:pt idx="5">
                  <c:v>30.6</c:v>
                </c:pt>
                <c:pt idx="6">
                  <c:v>16.8</c:v>
                </c:pt>
                <c:pt idx="7">
                  <c:v>27.1</c:v>
                </c:pt>
                <c:pt idx="8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27-AF41-9BB5-7908EBC60958}"/>
            </c:ext>
          </c:extLst>
        </c:ser>
        <c:ser>
          <c:idx val="7"/>
          <c:order val="5"/>
          <c:tx>
            <c:strRef>
              <c:f>Sheet1!$I$1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82.1</c:v>
                </c:pt>
                <c:pt idx="1">
                  <c:v>48.8</c:v>
                </c:pt>
                <c:pt idx="2">
                  <c:v>29.3</c:v>
                </c:pt>
                <c:pt idx="3">
                  <c:v>70.400000000000006</c:v>
                </c:pt>
                <c:pt idx="4">
                  <c:v>59.4</c:v>
                </c:pt>
                <c:pt idx="5">
                  <c:v>14.1</c:v>
                </c:pt>
                <c:pt idx="6">
                  <c:v>6.7</c:v>
                </c:pt>
                <c:pt idx="7">
                  <c:v>7.8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27-AF41-9BB5-7908EBC60958}"/>
            </c:ext>
          </c:extLst>
        </c:ser>
        <c:dLbls>
          <c:showVal val="1"/>
        </c:dLbls>
        <c:gapWidth val="65"/>
        <c:axId val="60961536"/>
        <c:axId val="60963072"/>
      </c:barChart>
      <c:catAx>
        <c:axId val="60961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63072"/>
        <c:crosses val="autoZero"/>
        <c:auto val="1"/>
        <c:lblAlgn val="ctr"/>
        <c:lblOffset val="100"/>
      </c:catAx>
      <c:valAx>
        <c:axId val="6096307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6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97025371828521"/>
          <c:y val="0.92645558249954774"/>
          <c:w val="0.21383727034120747"/>
          <c:h val="7.1471360197622374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 dpi="0" rotWithShape="1">
      <a:blip xmlns:r="http://schemas.openxmlformats.org/officeDocument/2006/relationships" r:embed="rId1">
        <a:alphaModFix amt="28000"/>
      </a:blip>
      <a:srcRect/>
      <a:tile tx="0" ty="0" sx="100000" sy="100000" flip="none" algn="tl"/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Прайм-тайм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/>
              <a:t>18:00 – 00:00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'15-24'!$A$24</c:f>
              <c:strCache>
                <c:ptCount val="1"/>
                <c:pt idx="0">
                  <c:v>15-24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'15-24'!$B$24:$E$24</c:f>
              <c:numCache>
                <c:formatCode>#,##0.00%</c:formatCode>
                <c:ptCount val="4"/>
                <c:pt idx="0">
                  <c:v>0.21510000000000001</c:v>
                </c:pt>
                <c:pt idx="1">
                  <c:v>0.21640000000000018</c:v>
                </c:pt>
                <c:pt idx="2">
                  <c:v>0.21760000000000004</c:v>
                </c:pt>
                <c:pt idx="3">
                  <c:v>0.24520000000000014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E4-F04C-87F2-40B8DB440BF1}"/>
            </c:ext>
          </c:extLst>
        </c:ser>
        <c:ser>
          <c:idx val="1"/>
          <c:order val="1"/>
          <c:tx>
            <c:strRef>
              <c:f>'15-24'!$A$25</c:f>
              <c:strCache>
                <c:ptCount val="1"/>
                <c:pt idx="0">
                  <c:v>25-34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'15-24'!$B$25:$E$25</c:f>
              <c:numCache>
                <c:formatCode>#,##0.00%</c:formatCode>
                <c:ptCount val="4"/>
                <c:pt idx="0">
                  <c:v>0.2747</c:v>
                </c:pt>
                <c:pt idx="1">
                  <c:v>0.25769999999999998</c:v>
                </c:pt>
                <c:pt idx="2">
                  <c:v>0.25750000000000001</c:v>
                </c:pt>
                <c:pt idx="3">
                  <c:v>0.29310000000000008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E4-F04C-87F2-40B8DB440BF1}"/>
            </c:ext>
          </c:extLst>
        </c:ser>
        <c:ser>
          <c:idx val="2"/>
          <c:order val="2"/>
          <c:tx>
            <c:strRef>
              <c:f>'15-24'!$A$26</c:f>
              <c:strCache>
                <c:ptCount val="1"/>
                <c:pt idx="0">
                  <c:v>35-44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'15-24'!$B$26:$E$26</c:f>
              <c:numCache>
                <c:formatCode>#,##0.00%</c:formatCode>
                <c:ptCount val="4"/>
                <c:pt idx="0">
                  <c:v>0.32260000000000028</c:v>
                </c:pt>
                <c:pt idx="1">
                  <c:v>0.30090000000000028</c:v>
                </c:pt>
                <c:pt idx="2">
                  <c:v>0.33080000000000043</c:v>
                </c:pt>
                <c:pt idx="3">
                  <c:v>0.36560000000000031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E4-F04C-87F2-40B8DB440BF1}"/>
            </c:ext>
          </c:extLst>
        </c:ser>
        <c:ser>
          <c:idx val="3"/>
          <c:order val="3"/>
          <c:tx>
            <c:strRef>
              <c:f>'15-24'!$A$27</c:f>
              <c:strCache>
                <c:ptCount val="1"/>
                <c:pt idx="0">
                  <c:v>45-55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'15-24'!$B$27:$E$27</c:f>
              <c:numCache>
                <c:formatCode>#,##0.00%</c:formatCode>
                <c:ptCount val="4"/>
                <c:pt idx="0">
                  <c:v>0.40050000000000002</c:v>
                </c:pt>
                <c:pt idx="1">
                  <c:v>0.39090000000000047</c:v>
                </c:pt>
                <c:pt idx="2">
                  <c:v>0.39160000000000034</c:v>
                </c:pt>
                <c:pt idx="3">
                  <c:v>0.44319999999999998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E4-F04C-87F2-40B8DB440BF1}"/>
            </c:ext>
          </c:extLst>
        </c:ser>
        <c:ser>
          <c:idx val="4"/>
          <c:order val="4"/>
          <c:tx>
            <c:strRef>
              <c:f>'15-24'!$A$28</c:f>
              <c:strCache>
                <c:ptCount val="1"/>
                <c:pt idx="0">
                  <c:v>55-64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'15-24'!$B$28:$E$28</c:f>
              <c:numCache>
                <c:formatCode>#,##0.00%</c:formatCode>
                <c:ptCount val="4"/>
                <c:pt idx="0">
                  <c:v>0.46580000000000027</c:v>
                </c:pt>
                <c:pt idx="1">
                  <c:v>0.43890000000000035</c:v>
                </c:pt>
                <c:pt idx="2">
                  <c:v>0.46160000000000001</c:v>
                </c:pt>
                <c:pt idx="3">
                  <c:v>0.51049999999999951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E4-F04C-87F2-40B8DB440BF1}"/>
            </c:ext>
          </c:extLst>
        </c:ser>
        <c:ser>
          <c:idx val="5"/>
          <c:order val="5"/>
          <c:tx>
            <c:strRef>
              <c:f>'15-24'!$A$29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'15-24'!$B$23:$E$23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'15-24'!$B$29:$E$29</c:f>
              <c:numCache>
                <c:formatCode>#,##0.00%</c:formatCode>
                <c:ptCount val="4"/>
                <c:pt idx="0">
                  <c:v>0.55810000000000004</c:v>
                </c:pt>
                <c:pt idx="1">
                  <c:v>0.5665</c:v>
                </c:pt>
                <c:pt idx="2">
                  <c:v>0.57399999999999995</c:v>
                </c:pt>
                <c:pt idx="3">
                  <c:v>0.61600000000000055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E4-F04C-87F2-40B8DB440BF1}"/>
            </c:ext>
          </c:extLst>
        </c:ser>
        <c:marker val="1"/>
        <c:axId val="36383360"/>
        <c:axId val="36393728"/>
      </c:lineChart>
      <c:catAx>
        <c:axId val="36383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93728"/>
        <c:crosses val="autoZero"/>
        <c:auto val="1"/>
        <c:lblAlgn val="ctr"/>
        <c:lblOffset val="100"/>
      </c:catAx>
      <c:valAx>
        <c:axId val="36393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Sheet1!$A$1:$A$6</c:f>
              <c:strCache>
                <c:ptCount val="6"/>
                <c:pt idx="0">
                  <c:v>In Public Transportation</c:v>
                </c:pt>
                <c:pt idx="1">
                  <c:v>In own car</c:v>
                </c:pt>
                <c:pt idx="2">
                  <c:v>In other's car</c:v>
                </c:pt>
                <c:pt idx="3">
                  <c:v>At home</c:v>
                </c:pt>
                <c:pt idx="4">
                  <c:v>Other</c:v>
                </c:pt>
                <c:pt idx="5">
                  <c:v>At work</c:v>
                </c:pt>
              </c:strCache>
            </c:strRef>
          </c:cat>
          <c:val>
            <c:numRef>
              <c:f>Sheet1!$B$1:$B$6</c:f>
              <c:numCache>
                <c:formatCode>0.0%</c:formatCode>
                <c:ptCount val="6"/>
                <c:pt idx="0">
                  <c:v>0.43800000000000028</c:v>
                </c:pt>
                <c:pt idx="1">
                  <c:v>0.29400000000000026</c:v>
                </c:pt>
                <c:pt idx="2">
                  <c:v>0.13800000000000001</c:v>
                </c:pt>
                <c:pt idx="3">
                  <c:v>9.1000000000000025E-2</c:v>
                </c:pt>
                <c:pt idx="4">
                  <c:v>2.1999999999999999E-2</c:v>
                </c:pt>
                <c:pt idx="5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4-874A-A214-428BAB673EF2}"/>
            </c:ext>
          </c:extLst>
        </c:ser>
        <c:gapWidth val="182"/>
        <c:axId val="36423168"/>
        <c:axId val="36424704"/>
      </c:barChart>
      <c:catAx>
        <c:axId val="36423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24704"/>
        <c:crosses val="autoZero"/>
        <c:auto val="1"/>
        <c:lblAlgn val="ctr"/>
        <c:lblOffset val="100"/>
      </c:catAx>
      <c:valAx>
        <c:axId val="364247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23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Sheet2!$A$1:$A$24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Sheet2!$B$1:$B$24</c:f>
              <c:numCache>
                <c:formatCode>0.0%</c:formatCode>
                <c:ptCount val="24"/>
                <c:pt idx="0">
                  <c:v>1.4E-2</c:v>
                </c:pt>
                <c:pt idx="1">
                  <c:v>1.4E-2</c:v>
                </c:pt>
                <c:pt idx="2">
                  <c:v>1.2E-2</c:v>
                </c:pt>
                <c:pt idx="3">
                  <c:v>1.0000000000000005E-2</c:v>
                </c:pt>
                <c:pt idx="4">
                  <c:v>1.2E-2</c:v>
                </c:pt>
                <c:pt idx="5">
                  <c:v>1.4E-2</c:v>
                </c:pt>
                <c:pt idx="6">
                  <c:v>3.1000000000000021E-2</c:v>
                </c:pt>
                <c:pt idx="7">
                  <c:v>0.11799999999999998</c:v>
                </c:pt>
                <c:pt idx="8">
                  <c:v>0.23300000000000001</c:v>
                </c:pt>
                <c:pt idx="9">
                  <c:v>0.223</c:v>
                </c:pt>
                <c:pt idx="10">
                  <c:v>0.14000000000000001</c:v>
                </c:pt>
                <c:pt idx="11">
                  <c:v>0.11700000000000002</c:v>
                </c:pt>
                <c:pt idx="12">
                  <c:v>0.11899999999999998</c:v>
                </c:pt>
                <c:pt idx="13">
                  <c:v>0.128</c:v>
                </c:pt>
                <c:pt idx="14">
                  <c:v>0.11899999999999998</c:v>
                </c:pt>
                <c:pt idx="15">
                  <c:v>9.4000000000000028E-2</c:v>
                </c:pt>
                <c:pt idx="16">
                  <c:v>8.9000000000000065E-2</c:v>
                </c:pt>
                <c:pt idx="17">
                  <c:v>0.13400000000000001</c:v>
                </c:pt>
                <c:pt idx="18">
                  <c:v>0.12400000000000007</c:v>
                </c:pt>
                <c:pt idx="19">
                  <c:v>0.11600000000000002</c:v>
                </c:pt>
                <c:pt idx="20">
                  <c:v>8.7000000000000022E-2</c:v>
                </c:pt>
                <c:pt idx="21">
                  <c:v>5.5000000000000014E-2</c:v>
                </c:pt>
                <c:pt idx="22">
                  <c:v>2.5999999999999999E-2</c:v>
                </c:pt>
                <c:pt idx="23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ED-2843-9611-58E98A2C8B49}"/>
            </c:ext>
          </c:extLst>
        </c:ser>
        <c:dLbls>
          <c:showVal val="1"/>
        </c:dLbls>
        <c:gapWidth val="197"/>
        <c:overlap val="-2"/>
        <c:axId val="59167104"/>
        <c:axId val="59168640"/>
      </c:barChart>
      <c:catAx>
        <c:axId val="591671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68640"/>
        <c:crosses val="autoZero"/>
        <c:auto val="1"/>
        <c:lblAlgn val="ctr"/>
        <c:lblOffset val="100"/>
      </c:catAx>
      <c:valAx>
        <c:axId val="59168640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5916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3F-C941-99A7-1E1FC106D9BD}"/>
              </c:ext>
            </c:extLst>
          </c:dPt>
          <c:dPt>
            <c:idx val="1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3F-C941-99A7-1E1FC106D9BD}"/>
              </c:ext>
            </c:extLst>
          </c:dPt>
          <c:dPt>
            <c:idx val="2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3F-C941-99A7-1E1FC106D9BD}"/>
              </c:ext>
            </c:extLst>
          </c:dPt>
          <c:dPt>
            <c:idx val="3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3F-C941-99A7-1E1FC106D9BD}"/>
              </c:ext>
            </c:extLst>
          </c:dPt>
          <c:dPt>
            <c:idx val="4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3F-C941-99A7-1E1FC106D9BD}"/>
              </c:ext>
            </c:extLst>
          </c:dPt>
          <c:dPt>
            <c:idx val="5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3F-C941-99A7-1E1FC106D9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Sheet3!$A$1:$A$6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Sheet3!$B$1:$B$6</c:f>
              <c:numCache>
                <c:formatCode>0.0%</c:formatCode>
                <c:ptCount val="6"/>
                <c:pt idx="0">
                  <c:v>0.12300000000000007</c:v>
                </c:pt>
                <c:pt idx="1">
                  <c:v>0.18800000000000014</c:v>
                </c:pt>
                <c:pt idx="2">
                  <c:v>0.17100000000000001</c:v>
                </c:pt>
                <c:pt idx="3">
                  <c:v>0.17800000000000013</c:v>
                </c:pt>
                <c:pt idx="4">
                  <c:v>0.15900000000000014</c:v>
                </c:pt>
                <c:pt idx="5">
                  <c:v>0.18100000000000013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D3F-C941-99A7-1E1FC106D9B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Urban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Daily</c:v>
                </c:pt>
                <c:pt idx="1">
                  <c:v>Weekly</c:v>
                </c:pt>
                <c:pt idx="2">
                  <c:v>Less than weekly</c:v>
                </c:pt>
              </c:strCache>
            </c:strRef>
          </c:cat>
          <c:val>
            <c:numRef>
              <c:f>Sheet2!$B$2:$B$4</c:f>
              <c:numCache>
                <c:formatCode>0.0%</c:formatCode>
                <c:ptCount val="3"/>
                <c:pt idx="0">
                  <c:v>0.92200000000000004</c:v>
                </c:pt>
                <c:pt idx="1">
                  <c:v>6.1000000000000013E-2</c:v>
                </c:pt>
                <c:pt idx="2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E7-8F43-8B8C-0C454A0DA3C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Rural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Daily</c:v>
                </c:pt>
                <c:pt idx="1">
                  <c:v>Weekly</c:v>
                </c:pt>
                <c:pt idx="2">
                  <c:v>Less than weekly</c:v>
                </c:pt>
              </c:strCache>
            </c:strRef>
          </c:cat>
          <c:val>
            <c:numRef>
              <c:f>Sheet2!$C$2:$C$4</c:f>
              <c:numCache>
                <c:formatCode>0.0%</c:formatCode>
                <c:ptCount val="3"/>
                <c:pt idx="0">
                  <c:v>0.84500000000000053</c:v>
                </c:pt>
                <c:pt idx="1">
                  <c:v>0.127</c:v>
                </c:pt>
                <c:pt idx="2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E7-8F43-8B8C-0C454A0DA3CB}"/>
            </c:ext>
          </c:extLst>
        </c:ser>
        <c:dLbls>
          <c:showVal val="1"/>
        </c:dLbls>
        <c:gapWidth val="100"/>
        <c:axId val="60423168"/>
        <c:axId val="60646144"/>
      </c:barChart>
      <c:catAx>
        <c:axId val="60423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46144"/>
        <c:crosses val="autoZero"/>
        <c:auto val="1"/>
        <c:lblAlgn val="ctr"/>
        <c:lblOffset val="100"/>
      </c:catAx>
      <c:valAx>
        <c:axId val="60646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042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Sheet2!$A$11</c:f>
              <c:strCache>
                <c:ptCount val="1"/>
                <c:pt idx="0">
                  <c:v>Daily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Sheet2!$B$10:$D$10</c:f>
              <c:strCache>
                <c:ptCount val="3"/>
                <c:pt idx="0">
                  <c:v>15-29</c:v>
                </c:pt>
                <c:pt idx="1">
                  <c:v>30-59</c:v>
                </c:pt>
                <c:pt idx="2">
                  <c:v>60+</c:v>
                </c:pt>
              </c:strCache>
            </c:strRef>
          </c:cat>
          <c:val>
            <c:numRef>
              <c:f>Sheet2!$B$11:$D$11</c:f>
              <c:numCache>
                <c:formatCode>0.0%</c:formatCode>
                <c:ptCount val="3"/>
                <c:pt idx="0">
                  <c:v>0.94599999999999995</c:v>
                </c:pt>
                <c:pt idx="1">
                  <c:v>0.88200000000000001</c:v>
                </c:pt>
                <c:pt idx="2">
                  <c:v>0.83000000000000052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7-E64F-B675-325E272B2BA2}"/>
            </c:ext>
          </c:extLst>
        </c:ser>
        <c:ser>
          <c:idx val="1"/>
          <c:order val="1"/>
          <c:tx>
            <c:strRef>
              <c:f>Sheet2!$A$12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Sheet2!$B$10:$D$10</c:f>
              <c:strCache>
                <c:ptCount val="3"/>
                <c:pt idx="0">
                  <c:v>15-29</c:v>
                </c:pt>
                <c:pt idx="1">
                  <c:v>30-59</c:v>
                </c:pt>
                <c:pt idx="2">
                  <c:v>60+</c:v>
                </c:pt>
              </c:strCache>
            </c:strRef>
          </c:cat>
          <c:val>
            <c:numRef>
              <c:f>Sheet2!$B$12:$D$12</c:f>
              <c:numCache>
                <c:formatCode>0.0%</c:formatCode>
                <c:ptCount val="3"/>
                <c:pt idx="0">
                  <c:v>4.7000000000000014E-2</c:v>
                </c:pt>
                <c:pt idx="1">
                  <c:v>9.300000000000011E-2</c:v>
                </c:pt>
                <c:pt idx="2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67-E64F-B675-325E272B2BA2}"/>
            </c:ext>
          </c:extLst>
        </c:ser>
        <c:ser>
          <c:idx val="2"/>
          <c:order val="2"/>
          <c:tx>
            <c:strRef>
              <c:f>Sheet2!$A$13</c:f>
              <c:strCache>
                <c:ptCount val="1"/>
                <c:pt idx="0">
                  <c:v>Less than weekly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Sheet2!$B$10:$D$10</c:f>
              <c:strCache>
                <c:ptCount val="3"/>
                <c:pt idx="0">
                  <c:v>15-29</c:v>
                </c:pt>
                <c:pt idx="1">
                  <c:v>30-59</c:v>
                </c:pt>
                <c:pt idx="2">
                  <c:v>60+</c:v>
                </c:pt>
              </c:strCache>
            </c:strRef>
          </c:cat>
          <c:val>
            <c:numRef>
              <c:f>Sheet2!$B$13:$D$13</c:f>
              <c:numCache>
                <c:formatCode>0.0%</c:formatCode>
                <c:ptCount val="3"/>
                <c:pt idx="0">
                  <c:v>8.0000000000000106E-3</c:v>
                </c:pt>
                <c:pt idx="1">
                  <c:v>2.5000000000000001E-2</c:v>
                </c:pt>
                <c:pt idx="2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67-E64F-B675-325E272B2BA2}"/>
            </c:ext>
          </c:extLst>
        </c:ser>
        <c:dLbls>
          <c:showVal val="1"/>
        </c:dLbls>
        <c:gapWidth val="219"/>
        <c:overlap val="-27"/>
        <c:axId val="60576128"/>
        <c:axId val="60577664"/>
      </c:barChart>
      <c:catAx>
        <c:axId val="6057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77664"/>
        <c:crosses val="autoZero"/>
        <c:auto val="1"/>
        <c:lblAlgn val="ctr"/>
        <c:lblOffset val="100"/>
      </c:catAx>
      <c:valAx>
        <c:axId val="60577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05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5C-CF49-82FC-0F6098F8596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5C-CF49-82FC-0F6098F85968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5C-CF49-82FC-0F6098F85968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5C-CF49-82FC-0F6098F85968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5C-CF49-82FC-0F6098F85968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5C-CF49-82FC-0F6098F8596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Sheet2!$I$1:$I$6</c:f>
              <c:strCache>
                <c:ptCount val="6"/>
                <c:pt idx="0">
                  <c:v>4-14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55-99</c:v>
                </c:pt>
              </c:strCache>
            </c:strRef>
          </c:cat>
          <c:val>
            <c:numRef>
              <c:f>Sheet2!$J$1:$J$6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17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05C-CF49-82FC-0F6098F8596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Sheet1!$B$2:$B$11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3-9C47-B6CB-6437294259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Sheet1!$C$2:$C$11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13-9C47-B6CB-6437294259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Sheet1!$D$2:$D$11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13-9C47-B6CB-643729425945}"/>
            </c:ext>
          </c:extLst>
        </c:ser>
        <c:dLbls>
          <c:showVal val="1"/>
        </c:dLbls>
        <c:gapWidth val="115"/>
        <c:overlap val="-20"/>
        <c:axId val="60770560"/>
        <c:axId val="60788736"/>
      </c:barChart>
      <c:barChart>
        <c:barDir val="bar"/>
        <c:grouping val="clustered"/>
        <c:ser>
          <c:idx val="3"/>
          <c:order val="3"/>
          <c:tx>
            <c:strRef>
              <c:f>Sheet1!$E$1</c:f>
              <c:strCache>
                <c:ptCount val="1"/>
                <c:pt idx="0">
                  <c:v>Urban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92.6</c:v>
                </c:pt>
                <c:pt idx="1">
                  <c:v>59.6</c:v>
                </c:pt>
                <c:pt idx="2">
                  <c:v>59.4</c:v>
                </c:pt>
                <c:pt idx="3">
                  <c:v>79.099999999999994</c:v>
                </c:pt>
                <c:pt idx="4">
                  <c:v>59</c:v>
                </c:pt>
                <c:pt idx="5">
                  <c:v>35</c:v>
                </c:pt>
                <c:pt idx="6">
                  <c:v>25.1</c:v>
                </c:pt>
                <c:pt idx="7">
                  <c:v>32.6</c:v>
                </c:pt>
                <c:pt idx="8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13-9C47-B6CB-6437294259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Rural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Social Network usage</c:v>
                </c:pt>
                <c:pt idx="1">
                  <c:v>Reading news online</c:v>
                </c:pt>
                <c:pt idx="2">
                  <c:v>Send/receive e-mail</c:v>
                </c:pt>
                <c:pt idx="3">
                  <c:v>Audio/Video communication</c:v>
                </c:pt>
                <c:pt idx="4">
                  <c:v>Search for health related info</c:v>
                </c:pt>
                <c:pt idx="5">
                  <c:v>Search for product and service related info</c:v>
                </c:pt>
                <c:pt idx="6">
                  <c:v>Job search or application</c:v>
                </c:pt>
                <c:pt idx="7">
                  <c:v>Internet banking</c:v>
                </c:pt>
                <c:pt idx="8">
                  <c:v>Software download (except games)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92</c:v>
                </c:pt>
                <c:pt idx="1">
                  <c:v>37.800000000000004</c:v>
                </c:pt>
                <c:pt idx="2">
                  <c:v>36.300000000000004</c:v>
                </c:pt>
                <c:pt idx="3">
                  <c:v>70</c:v>
                </c:pt>
                <c:pt idx="4">
                  <c:v>36.300000000000004</c:v>
                </c:pt>
                <c:pt idx="5">
                  <c:v>22.3</c:v>
                </c:pt>
                <c:pt idx="6">
                  <c:v>9.4</c:v>
                </c:pt>
                <c:pt idx="7">
                  <c:v>13</c:v>
                </c:pt>
                <c:pt idx="8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13-9C47-B6CB-643729425945}"/>
            </c:ext>
          </c:extLst>
        </c:ser>
        <c:gapWidth val="115"/>
        <c:overlap val="-20"/>
        <c:axId val="60770560"/>
        <c:axId val="60788736"/>
      </c:barChart>
      <c:catAx>
        <c:axId val="607705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88736"/>
        <c:crosses val="autoZero"/>
        <c:auto val="1"/>
        <c:lblAlgn val="ctr"/>
        <c:lblOffset val="100"/>
      </c:catAx>
      <c:valAx>
        <c:axId val="607887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18.04.2019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ocialbakers.com/statistics/facebook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464950"/>
            <a:ext cx="9920748" cy="1042274"/>
          </a:xfrm>
        </p:spPr>
        <p:txBody>
          <a:bodyPr>
            <a:normAutofit/>
          </a:bodyPr>
          <a:lstStyle/>
          <a:p>
            <a:r>
              <a:rPr lang="ru-RU" i="1" dirty="0" smtClean="0"/>
              <a:t>Медиаландшафт в Грузии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О чём вам нужно узнать перед выбором медиаплатформы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финансируется Европейским Союзом и реализуется консорциумом во главе с </a:t>
            </a:r>
            <a:r>
              <a:rPr lang="en-GB" dirty="0" smtClean="0"/>
              <a:t>GDSI Limited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18 апреля </a:t>
            </a:r>
            <a:r>
              <a:rPr lang="en-US" dirty="0" smtClean="0"/>
              <a:t>2019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Тбилиси, Грузия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CD1CA0-0E48-354F-B7F6-1C063B08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327" y="1251924"/>
            <a:ext cx="5724512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Радио</a:t>
            </a:r>
            <a:r>
              <a:rPr lang="en-US" dirty="0" smtClean="0"/>
              <a:t>: </a:t>
            </a:r>
            <a:r>
              <a:rPr lang="ru-RU" dirty="0" smtClean="0"/>
              <a:t>время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73346E-4C5F-AC44-A988-ECBDAA1A6399}"/>
              </a:ext>
            </a:extLst>
          </p:cNvPr>
          <p:cNvSpPr txBox="1"/>
          <p:nvPr/>
        </p:nvSpPr>
        <p:spPr>
          <a:xfrm>
            <a:off x="2001078" y="5565912"/>
            <a:ext cx="311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Innova</a:t>
            </a:r>
            <a:r>
              <a:rPr lang="en-US" sz="1400" dirty="0" smtClean="0"/>
              <a:t>,</a:t>
            </a:r>
            <a:r>
              <a:rPr lang="ru-RU" sz="1400" dirty="0" smtClean="0"/>
              <a:t> март </a:t>
            </a:r>
            <a:r>
              <a:rPr lang="en-US" sz="1400" dirty="0" smtClean="0"/>
              <a:t>2018</a:t>
            </a:r>
            <a:r>
              <a:rPr lang="ru-RU" sz="1400" dirty="0" smtClean="0"/>
              <a:t> г. </a:t>
            </a:r>
            <a:endParaRPr lang="en-US" sz="1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93756036-6E27-B844-B629-B2FF6D39E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8189601"/>
              </p:ext>
            </p:extLst>
          </p:nvPr>
        </p:nvGraphicFramePr>
        <p:xfrm>
          <a:off x="1916327" y="1824938"/>
          <a:ext cx="8454459" cy="3650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6630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8410" y="1225265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Возрастные категории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18410" y="1868131"/>
            <a:ext cx="4420829" cy="38149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У нас нет разбивки слушательских привычек по возрастным группам, но поскольку в данном  исследовании приблизительно одинаковое количество людей в каждой возрастной группе, мы можем в некоторой степени предположить равномерное распределение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Picture Placeholder 22">
            <a:extLst>
              <a:ext uri="{FF2B5EF4-FFF2-40B4-BE49-F238E27FC236}">
                <a16:creationId xmlns:a16="http://schemas.microsoft.com/office/drawing/2014/main" xmlns="" id="{27F3E6E1-D044-2847-84BF-8C4F4AC08570}"/>
              </a:ext>
            </a:extLst>
          </p:cNvPr>
          <p:cNvGraphicFramePr>
            <a:graphicFrameLocks noGrp="1"/>
          </p:cNvGraphicFramePr>
          <p:nvPr>
            <p:ph type="pic" sz="quarter" idx="16"/>
          </p:nvPr>
        </p:nvGraphicFramePr>
        <p:xfrm>
          <a:off x="6834188" y="1247775"/>
          <a:ext cx="5357812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7ACB6C-B2FC-5345-B078-FB7066F26E24}"/>
              </a:ext>
            </a:extLst>
          </p:cNvPr>
          <p:cNvSpPr txBox="1"/>
          <p:nvPr/>
        </p:nvSpPr>
        <p:spPr>
          <a:xfrm>
            <a:off x="6834188" y="5683045"/>
            <a:ext cx="311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Innova</a:t>
            </a:r>
            <a:r>
              <a:rPr lang="en-US" sz="1400" dirty="0" smtClean="0"/>
              <a:t>,</a:t>
            </a:r>
            <a:r>
              <a:rPr lang="ru-RU" sz="1400" dirty="0" smtClean="0"/>
              <a:t> март </a:t>
            </a:r>
            <a:r>
              <a:rPr lang="en-US" sz="1400" dirty="0" smtClean="0"/>
              <a:t>2018</a:t>
            </a:r>
            <a:r>
              <a:rPr lang="ru-RU" sz="1400" dirty="0" smtClean="0"/>
              <a:t> г.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0125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Какая доля Интернета и почему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Пользователи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172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923" y="890254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компьютеров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400626" y="2770814"/>
            <a:ext cx="3046148" cy="3942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13F1E4-D22B-C743-84C0-676C9F0D02C2}"/>
              </a:ext>
            </a:extLst>
          </p:cNvPr>
          <p:cNvSpPr txBox="1"/>
          <p:nvPr/>
        </p:nvSpPr>
        <p:spPr>
          <a:xfrm>
            <a:off x="1585023" y="5492545"/>
            <a:ext cx="415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ru-RU" sz="1400" dirty="0" smtClean="0"/>
              <a:t>Национальная служба статистики Грузии, июль </a:t>
            </a:r>
            <a:r>
              <a:rPr lang="en-US" sz="1400" dirty="0" smtClean="0"/>
              <a:t>2018</a:t>
            </a:r>
            <a:r>
              <a:rPr lang="ru-RU" sz="1400" dirty="0" smtClean="0"/>
              <a:t> г.</a:t>
            </a:r>
            <a:endParaRPr lang="en-US" sz="1400" dirty="0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4D88A163-7827-7B4E-B797-4E4F8F817DCD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3" r="190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697291F3-627A-E34B-B84F-1A350B883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45860"/>
              </p:ext>
            </p:extLst>
          </p:nvPr>
        </p:nvGraphicFramePr>
        <p:xfrm>
          <a:off x="1532015" y="1964334"/>
          <a:ext cx="4854497" cy="1737360"/>
        </p:xfrm>
        <a:graphic>
          <a:graphicData uri="http://schemas.openxmlformats.org/drawingml/2006/table">
            <a:tbl>
              <a:tblPr/>
              <a:tblGrid>
                <a:gridCol w="2150089">
                  <a:extLst>
                    <a:ext uri="{9D8B030D-6E8A-4147-A177-3AD203B41FA5}">
                      <a16:colId xmlns:a16="http://schemas.microsoft.com/office/drawing/2014/main" xmlns="" val="2759227802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xmlns="" val="852938346"/>
                    </a:ext>
                  </a:extLst>
                </a:gridCol>
                <a:gridCol w="1618166">
                  <a:extLst>
                    <a:ext uri="{9D8B030D-6E8A-4147-A177-3AD203B41FA5}">
                      <a16:colId xmlns:a16="http://schemas.microsoft.com/office/drawing/2014/main" xmlns="" val="22953085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Городское население 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Сельское население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02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Ежедневно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87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68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2275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Еженедельно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19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405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Реже, чем раз в неделю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4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11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7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663765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139ADED7-EE9A-8E49-A73F-81BB27748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7216761"/>
              </p:ext>
            </p:extLst>
          </p:nvPr>
        </p:nvGraphicFramePr>
        <p:xfrm>
          <a:off x="1532013" y="3875611"/>
          <a:ext cx="4833257" cy="1524000"/>
        </p:xfrm>
        <a:graphic>
          <a:graphicData uri="http://schemas.openxmlformats.org/drawingml/2006/table">
            <a:tbl>
              <a:tblPr/>
              <a:tblGrid>
                <a:gridCol w="1785263">
                  <a:extLst>
                    <a:ext uri="{9D8B030D-6E8A-4147-A177-3AD203B41FA5}">
                      <a16:colId xmlns:a16="http://schemas.microsoft.com/office/drawing/2014/main" xmlns="" val="549443850"/>
                    </a:ext>
                  </a:extLst>
                </a:gridCol>
                <a:gridCol w="930999">
                  <a:extLst>
                    <a:ext uri="{9D8B030D-6E8A-4147-A177-3AD203B41FA5}">
                      <a16:colId xmlns:a16="http://schemas.microsoft.com/office/drawing/2014/main" xmlns="" val="1761574742"/>
                    </a:ext>
                  </a:extLst>
                </a:gridCol>
                <a:gridCol w="1081601">
                  <a:extLst>
                    <a:ext uri="{9D8B030D-6E8A-4147-A177-3AD203B41FA5}">
                      <a16:colId xmlns:a16="http://schemas.microsoft.com/office/drawing/2014/main" xmlns="" val="2006384043"/>
                    </a:ext>
                  </a:extLst>
                </a:gridCol>
                <a:gridCol w="1035394">
                  <a:extLst>
                    <a:ext uri="{9D8B030D-6E8A-4147-A177-3AD203B41FA5}">
                      <a16:colId xmlns:a16="http://schemas.microsoft.com/office/drawing/2014/main" xmlns="" val="3381847754"/>
                    </a:ext>
                  </a:extLst>
                </a:gridCol>
              </a:tblGrid>
              <a:tr h="299863"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>
                          <a:effectLst/>
                          <a:latin typeface="Merriweather"/>
                        </a:rPr>
                        <a:t>15-29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>
                          <a:effectLst/>
                          <a:latin typeface="Merriweather"/>
                        </a:rPr>
                        <a:t>30-59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>
                          <a:effectLst/>
                          <a:latin typeface="Merriweather"/>
                        </a:rPr>
                        <a:t>60+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4716864"/>
                  </a:ext>
                </a:extLst>
              </a:tr>
              <a:tr h="299863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Ежедневно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80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82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9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83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7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4567054"/>
                  </a:ext>
                </a:extLst>
              </a:tr>
              <a:tr h="299863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Еженедельно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11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6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11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12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712195"/>
                  </a:ext>
                </a:extLst>
              </a:tr>
              <a:tr h="350090">
                <a:tc>
                  <a:txBody>
                    <a:bodyPr/>
                    <a:lstStyle/>
                    <a:p>
                      <a:pPr rtl="0" fontAlgn="b"/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Реже, чем раз в неделю 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7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6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5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6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4</a:t>
                      </a:r>
                      <a:r>
                        <a:rPr lang="ru-RU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,</a:t>
                      </a:r>
                      <a:r>
                        <a:rPr lang="en-US" b="0" dirty="0" smtClean="0">
                          <a:solidFill>
                            <a:srgbClr val="000000"/>
                          </a:solidFill>
                          <a:effectLst/>
                          <a:latin typeface="Merriweather"/>
                        </a:rPr>
                        <a:t>0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Merriweather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15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899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69" y="905181"/>
            <a:ext cx="5314744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Интернет-абоненты</a:t>
            </a:r>
            <a:r>
              <a:rPr lang="en-US" dirty="0" smtClean="0"/>
              <a:t>: </a:t>
            </a:r>
            <a:r>
              <a:rPr lang="en-US" dirty="0" smtClean="0"/>
              <a:t>822 347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E876E3-3A43-6440-8189-0E907BECA2DA}"/>
              </a:ext>
            </a:extLst>
          </p:cNvPr>
          <p:cNvSpPr txBox="1"/>
          <p:nvPr/>
        </p:nvSpPr>
        <p:spPr>
          <a:xfrm>
            <a:off x="2080591" y="5512904"/>
            <a:ext cx="303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en-US" sz="1200" dirty="0" smtClean="0"/>
              <a:t>: </a:t>
            </a:r>
            <a:r>
              <a:rPr lang="ru-RU" sz="1200" dirty="0" smtClean="0"/>
              <a:t>аналитический портал </a:t>
            </a:r>
            <a:r>
              <a:rPr lang="en-US" sz="1200" dirty="0" smtClean="0"/>
              <a:t>GNCC 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769484-CB31-3446-A336-2A26ECC5B4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1968" y="1663170"/>
            <a:ext cx="10424064" cy="36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551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931" y="805169"/>
            <a:ext cx="7900782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Мобильный интернет-трафик </a:t>
            </a:r>
            <a:r>
              <a:rPr lang="en-US" dirty="0" smtClean="0"/>
              <a:t>(</a:t>
            </a:r>
            <a:r>
              <a:rPr lang="ru-RU" dirty="0" smtClean="0"/>
              <a:t>терабайты)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F9F268-FCA6-F04F-9430-7332A9309B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9602" y="1384439"/>
            <a:ext cx="10412167" cy="3972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E876E3-3A43-6440-8189-0E907BECA2DA}"/>
              </a:ext>
            </a:extLst>
          </p:cNvPr>
          <p:cNvSpPr txBox="1"/>
          <p:nvPr/>
        </p:nvSpPr>
        <p:spPr>
          <a:xfrm>
            <a:off x="2080591" y="5512904"/>
            <a:ext cx="303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en-US" sz="1200" dirty="0" smtClean="0"/>
              <a:t>: </a:t>
            </a:r>
            <a:r>
              <a:rPr lang="ru-RU" sz="1200" dirty="0" smtClean="0"/>
              <a:t>аналитический портал </a:t>
            </a:r>
            <a:r>
              <a:rPr lang="en-US" sz="1200" dirty="0" smtClean="0"/>
              <a:t>GNCC</a:t>
            </a:r>
            <a:r>
              <a:rPr lang="ru-RU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3151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68" y="905181"/>
            <a:ext cx="5014708" cy="6453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Интернета </a:t>
            </a:r>
            <a:r>
              <a:rPr lang="en-US" dirty="0"/>
              <a:t/>
            </a:r>
            <a:br>
              <a:rPr lang="en-US" dirty="0"/>
            </a:br>
            <a:endParaRPr lang="ru-RU" sz="2400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F1589746-DADA-9749-BEE5-DD1A03633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0104730"/>
              </p:ext>
            </p:extLst>
          </p:nvPr>
        </p:nvGraphicFramePr>
        <p:xfrm>
          <a:off x="1276349" y="1860633"/>
          <a:ext cx="5946085" cy="324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63B4B8-1C59-214F-A057-6E667CF22513}"/>
              </a:ext>
            </a:extLst>
          </p:cNvPr>
          <p:cNvSpPr txBox="1"/>
          <p:nvPr/>
        </p:nvSpPr>
        <p:spPr>
          <a:xfrm>
            <a:off x="1699882" y="5258326"/>
            <a:ext cx="425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ru-RU" sz="1400" dirty="0" smtClean="0"/>
              <a:t>Национальная служба статистики Грузии, июль </a:t>
            </a:r>
            <a:r>
              <a:rPr lang="en-US" sz="1400" dirty="0" smtClean="0"/>
              <a:t>2018</a:t>
            </a:r>
            <a:r>
              <a:rPr lang="ru-RU" sz="1400" dirty="0" smtClean="0"/>
              <a:t> г.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56263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67" y="905181"/>
            <a:ext cx="5357607" cy="6453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Интернета </a:t>
            </a:r>
            <a:r>
              <a:rPr lang="en-US" dirty="0"/>
              <a:t/>
            </a:r>
            <a:br>
              <a:rPr lang="en-US" dirty="0"/>
            </a:br>
            <a:endParaRPr lang="ru-RU" sz="24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1F0286CC-15F1-B145-8D1D-BBC6B09CF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7865790"/>
              </p:ext>
            </p:extLst>
          </p:nvPr>
        </p:nvGraphicFramePr>
        <p:xfrm>
          <a:off x="1404729" y="1624552"/>
          <a:ext cx="6583571" cy="337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1F97B9-EDE7-B94C-8789-BE6584E104AA}"/>
              </a:ext>
            </a:extLst>
          </p:cNvPr>
          <p:cNvSpPr txBox="1"/>
          <p:nvPr/>
        </p:nvSpPr>
        <p:spPr>
          <a:xfrm>
            <a:off x="1661766" y="5360313"/>
            <a:ext cx="451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ru-RU" sz="1400" dirty="0" smtClean="0"/>
              <a:t>Национальная служба статистики Грузии, июль </a:t>
            </a:r>
            <a:r>
              <a:rPr lang="en-US" sz="1400" dirty="0" smtClean="0"/>
              <a:t>2018</a:t>
            </a:r>
            <a:r>
              <a:rPr lang="ru-RU" sz="1400" dirty="0" smtClean="0"/>
              <a:t> г.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8263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3" y="613428"/>
            <a:ext cx="6243637" cy="5744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Интернета по возрастным группам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1F97B9-EDE7-B94C-8789-BE6584E104AA}"/>
              </a:ext>
            </a:extLst>
          </p:cNvPr>
          <p:cNvSpPr txBox="1"/>
          <p:nvPr/>
        </p:nvSpPr>
        <p:spPr>
          <a:xfrm>
            <a:off x="1661767" y="5360313"/>
            <a:ext cx="3034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TV MR GE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40080F25-2BB0-674D-84D7-207641DF4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49723"/>
              </p:ext>
            </p:extLst>
          </p:nvPr>
        </p:nvGraphicFramePr>
        <p:xfrm>
          <a:off x="205411" y="1550504"/>
          <a:ext cx="7112000" cy="373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604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3" y="662293"/>
            <a:ext cx="6361250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Цели использования Интернета</a:t>
            </a:r>
            <a:r>
              <a:rPr lang="ka-GE" dirty="0" smtClean="0"/>
              <a:t>: </a:t>
            </a:r>
            <a:r>
              <a:rPr lang="ru-RU" dirty="0" smtClean="0"/>
              <a:t>городские</a:t>
            </a:r>
            <a:r>
              <a:rPr lang="en-US" dirty="0" smtClean="0"/>
              <a:t>/</a:t>
            </a:r>
            <a:r>
              <a:rPr lang="ru-RU" dirty="0" smtClean="0"/>
              <a:t> сельские жители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E876E3-3A43-6440-8189-0E907BECA2DA}"/>
              </a:ext>
            </a:extLst>
          </p:cNvPr>
          <p:cNvSpPr txBox="1"/>
          <p:nvPr/>
        </p:nvSpPr>
        <p:spPr>
          <a:xfrm>
            <a:off x="1509090" y="5441466"/>
            <a:ext cx="4334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en-US" sz="1200" dirty="0" smtClean="0"/>
              <a:t>: </a:t>
            </a:r>
            <a:r>
              <a:rPr lang="ru-RU" sz="1200" dirty="0" smtClean="0"/>
              <a:t>Национальная служба статистики Грузии, </a:t>
            </a:r>
            <a:r>
              <a:rPr lang="en-US" sz="1200" dirty="0" smtClean="0"/>
              <a:t>2018</a:t>
            </a:r>
            <a:r>
              <a:rPr lang="ru-RU" sz="1200" dirty="0" smtClean="0"/>
              <a:t> г. </a:t>
            </a:r>
            <a:endParaRPr lang="en-US" sz="12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EF54DF06-1F1A-804D-A8F2-2FD0A2F6C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5185879"/>
              </p:ext>
            </p:extLst>
          </p:nvPr>
        </p:nvGraphicFramePr>
        <p:xfrm>
          <a:off x="1378226" y="1492348"/>
          <a:ext cx="7381461" cy="384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947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для обсуждения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610678"/>
            <a:ext cx="7924372" cy="2119854"/>
          </a:xfrm>
        </p:spPr>
        <p:txBody>
          <a:bodyPr numCol="1">
            <a:normAutofit/>
          </a:bodyPr>
          <a:lstStyle/>
          <a:p>
            <a:pPr algn="l"/>
            <a:r>
              <a:rPr lang="ru-RU" sz="3800" b="1" i="1" dirty="0" smtClean="0">
                <a:solidFill>
                  <a:srgbClr val="5B12AA"/>
                </a:solidFill>
              </a:rPr>
              <a:t>Что такое </a:t>
            </a:r>
            <a:r>
              <a:rPr lang="ru-RU" sz="3800" b="1" i="1" dirty="0" err="1" smtClean="0">
                <a:solidFill>
                  <a:srgbClr val="5B12AA"/>
                </a:solidFill>
              </a:rPr>
              <a:t>медиаландшафт</a:t>
            </a:r>
            <a:r>
              <a:rPr lang="en-US" sz="3800" b="1" i="1" dirty="0" smtClean="0">
                <a:solidFill>
                  <a:srgbClr val="5B12AA"/>
                </a:solidFill>
              </a:rPr>
              <a:t>?</a:t>
            </a:r>
            <a:endParaRPr lang="en-US" sz="3800" b="1" i="1" dirty="0">
              <a:solidFill>
                <a:srgbClr val="5B12AA"/>
              </a:solidFill>
            </a:endParaRPr>
          </a:p>
          <a:p>
            <a:pPr algn="l"/>
            <a:endParaRPr lang="en-US" sz="1200" b="1" i="1" dirty="0">
              <a:solidFill>
                <a:srgbClr val="5B12AA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C6B2342-FFEF-2547-89E3-2D13BBF077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6290BA8-7BEE-4041-B754-B7B101BD28A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 </a:t>
            </a: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123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62293"/>
            <a:ext cx="6115050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Цели использования Интернета </a:t>
            </a:r>
            <a:r>
              <a:rPr lang="en-US" dirty="0" smtClean="0"/>
              <a:t>– </a:t>
            </a:r>
            <a:r>
              <a:rPr lang="ru-RU" dirty="0" smtClean="0"/>
              <a:t>возрастные группы </a:t>
            </a:r>
            <a:endParaRPr lang="ru-RU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60D2B699-F053-994A-A0C4-55B3A249D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93704"/>
              </p:ext>
            </p:extLst>
          </p:nvPr>
        </p:nvGraphicFramePr>
        <p:xfrm>
          <a:off x="1643269" y="1504122"/>
          <a:ext cx="7143750" cy="399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3B8E95-8603-794A-B27E-7774422D6D3F}"/>
              </a:ext>
            </a:extLst>
          </p:cNvPr>
          <p:cNvSpPr txBox="1"/>
          <p:nvPr/>
        </p:nvSpPr>
        <p:spPr>
          <a:xfrm>
            <a:off x="1929580" y="5636065"/>
            <a:ext cx="4071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en-US" sz="1200" dirty="0" smtClean="0"/>
              <a:t>: </a:t>
            </a:r>
            <a:r>
              <a:rPr lang="ru-RU" sz="1200" dirty="0" smtClean="0"/>
              <a:t>Национальная служба статистики Грузии, </a:t>
            </a:r>
            <a:r>
              <a:rPr lang="en-US" sz="1200" dirty="0" smtClean="0"/>
              <a:t>2018</a:t>
            </a:r>
            <a:r>
              <a:rPr lang="ru-RU" sz="1200" dirty="0" smtClean="0"/>
              <a:t> г.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2528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сети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что с социальными сетями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Пользователи социальных сетей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103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909711D-8A49-6E4B-BF89-A74DB6CD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23" y="1060322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Socialbakers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5453460-0A25-6B4E-8C2F-01F1CE9C860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C7C44DF-2ED3-4549-AF5F-C8BFD1960CA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7E67BCF3-E212-5646-B1D0-439BE145424A}"/>
              </a:ext>
            </a:extLst>
          </p:cNvPr>
          <p:cNvSpPr txBox="1">
            <a:spLocks/>
          </p:cNvSpPr>
          <p:nvPr/>
        </p:nvSpPr>
        <p:spPr>
          <a:xfrm>
            <a:off x="1275121" y="1851204"/>
            <a:ext cx="2660776" cy="3586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000" dirty="0" smtClean="0"/>
              <a:t>Узнайте о бесплатной статистике для</a:t>
            </a:r>
            <a:r>
              <a:rPr lang="en-US" sz="3000" dirty="0" smtClean="0"/>
              <a:t>: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YouTube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Twitter</a:t>
            </a:r>
          </a:p>
          <a:p>
            <a:endParaRPr lang="en-US" sz="3000" dirty="0"/>
          </a:p>
          <a:p>
            <a:r>
              <a:rPr lang="ru-RU" sz="3000" dirty="0" smtClean="0"/>
              <a:t>Осуществляйте поиск по странам </a:t>
            </a:r>
            <a:endParaRPr lang="en-US" sz="3000" dirty="0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xmlns="" id="{CE3E0382-0D80-9040-8641-1F69A01505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2888" y="1580503"/>
            <a:ext cx="8240209" cy="37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2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E72D815-C4BF-ED47-857B-8FC0D6B0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Facebook Insights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9D7C56-BA16-BC4F-BD0E-BEBF5BFA6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100" dirty="0" smtClean="0"/>
              <a:t>Создайте страницу в </a:t>
            </a:r>
            <a:r>
              <a:rPr lang="en-US" sz="2100" dirty="0" smtClean="0"/>
              <a:t>Facebook</a:t>
            </a:r>
            <a:r>
              <a:rPr lang="ru-RU" sz="2100" dirty="0" smtClean="0"/>
              <a:t> и </a:t>
            </a:r>
            <a:r>
              <a:rPr lang="en-US" sz="2100" dirty="0" smtClean="0"/>
              <a:t> </a:t>
            </a:r>
            <a:r>
              <a:rPr lang="ru-RU" sz="2100" dirty="0" smtClean="0"/>
              <a:t>отслеживайте</a:t>
            </a:r>
            <a:r>
              <a:rPr lang="en-US" sz="2100" dirty="0" smtClean="0"/>
              <a:t>:</a:t>
            </a:r>
            <a:endParaRPr lang="en-US" sz="2100" dirty="0"/>
          </a:p>
          <a:p>
            <a:r>
              <a:rPr lang="ru-RU" sz="2100" dirty="0" smtClean="0"/>
              <a:t>лайки</a:t>
            </a:r>
            <a:r>
              <a:rPr lang="en-US" sz="2100" dirty="0" smtClean="0"/>
              <a:t>,</a:t>
            </a:r>
            <a:r>
              <a:rPr lang="ru-RU" sz="2100" dirty="0" smtClean="0"/>
              <a:t> охват и количество просмотров страницы, чтобы узнать, когда ваша страница привлекает их наибольшее количество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ru-RU" sz="2100" dirty="0" smtClean="0"/>
              <a:t>Добавляйте страницы для наблюдения – страницы ваших конкурентов – и сравнивайте показатели вашей и их страниц.</a:t>
            </a:r>
            <a:endParaRPr lang="en-US" sz="2100" dirty="0"/>
          </a:p>
          <a:p>
            <a:r>
              <a:rPr lang="ru-RU" sz="2100" dirty="0" smtClean="0"/>
              <a:t>Проверяйте, кто подписался на вашу страницу и кто является вашей целевой аудиторией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294545-5E4F-884C-9FCB-C126CB9C0BB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CE5CD45-5476-DD44-AAA4-5D92C0DDCC8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192D91A-DE93-9148-AB1B-AB293A60308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1831188F-02B8-B64C-A8EE-474338806F0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20026" r="20026"/>
          <a:stretch>
            <a:fillRect/>
          </a:stretch>
        </p:blipFill>
        <p:spPr>
          <a:xfrm>
            <a:off x="6834188" y="1211365"/>
            <a:ext cx="5357812" cy="44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13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51905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8988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2514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9597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933791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104625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51905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8988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72514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89597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933791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04625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 smtClean="0"/>
              <a:t>Узнайте о вашей целевой аудитории и о том, что вы от нее хотите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5"/>
          </p:nvPr>
        </p:nvSpPr>
        <p:spPr>
          <a:xfrm>
            <a:off x="4980915" y="2845967"/>
            <a:ext cx="2230168" cy="453817"/>
          </a:xfrm>
        </p:spPr>
        <p:txBody>
          <a:bodyPr/>
          <a:lstStyle/>
          <a:p>
            <a:r>
              <a:rPr lang="ru-RU" dirty="0" smtClean="0"/>
              <a:t>Разработайте стратегию для каждой платформы с контрольными показателями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 smtClean="0"/>
              <a:t>Для более широкого охвата посетите телепрограмму, которая транслируется в прайм-тайм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ru-RU" dirty="0" smtClean="0"/>
              <a:t>Ведите веб-сайт, на который можно перейти с социальных сетей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r>
              <a:rPr lang="ru-RU" dirty="0" smtClean="0"/>
              <a:t>Всегда экспериментируйте, потом анализируйте, а потом принимайте решения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ru-RU" dirty="0" smtClean="0"/>
              <a:t>Инвестируйте в коммуникационную стратегию, это окупится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66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cs typeface="Segoe UI" pitchFamily="34" charset="0"/>
              </a:rPr>
              <a:t>Спасибо за внимание</a:t>
            </a:r>
            <a:r>
              <a:rPr lang="en-US" dirty="0" smtClean="0">
                <a:cs typeface="Segoe UI" pitchFamily="34" charset="0"/>
              </a:rPr>
              <a:t>!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ru-RU" b="1" dirty="0" smtClean="0">
                <a:latin typeface="+mn-lt"/>
                <a:cs typeface="Segoe UI" pitchFamily="34" charset="0"/>
              </a:rPr>
              <a:t>Региональный офис проекта</a:t>
            </a:r>
            <a:r>
              <a:rPr lang="en-US" b="1" dirty="0" smtClean="0">
                <a:latin typeface="+mn-lt"/>
                <a:cs typeface="Segoe UI" pitchFamily="34" charset="0"/>
              </a:rPr>
              <a:t>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ru-RU" dirty="0" smtClean="0">
                <a:cs typeface="Segoe UI" pitchFamily="34" charset="0"/>
              </a:rPr>
              <a:t>Пр-т Григоренко, </a:t>
            </a:r>
            <a:r>
              <a:rPr lang="nn-NO" dirty="0" smtClean="0">
                <a:cs typeface="Segoe UI" pitchFamily="34" charset="0"/>
              </a:rPr>
              <a:t>23</a:t>
            </a:r>
            <a:r>
              <a:rPr lang="ru-RU" dirty="0" smtClean="0">
                <a:cs typeface="Segoe UI" pitchFamily="34" charset="0"/>
              </a:rPr>
              <a:t>, офис </a:t>
            </a:r>
            <a:r>
              <a:rPr lang="nn-NO" dirty="0" smtClean="0">
                <a:cs typeface="Segoe UI" pitchFamily="34" charset="0"/>
              </a:rPr>
              <a:t>2505</a:t>
            </a:r>
            <a:r>
              <a:rPr lang="en-US" dirty="0" smtClean="0">
                <a:cs typeface="Segoe UI" pitchFamily="34" charset="0"/>
              </a:rPr>
              <a:t>,</a:t>
            </a:r>
            <a:br>
              <a:rPr lang="en-US" dirty="0" smtClean="0">
                <a:cs typeface="Segoe UI" pitchFamily="34" charset="0"/>
              </a:rPr>
            </a:br>
            <a:r>
              <a:rPr lang="ru-RU" dirty="0" smtClean="0">
                <a:cs typeface="Segoe UI" pitchFamily="34" charset="0"/>
              </a:rPr>
              <a:t>Киев </a:t>
            </a:r>
            <a:r>
              <a:rPr lang="en-US" dirty="0" smtClean="0">
                <a:cs typeface="Segoe UI" pitchFamily="34" charset="0"/>
              </a:rPr>
              <a:t>02000</a:t>
            </a:r>
            <a:r>
              <a:rPr lang="ru-RU" dirty="0" smtClean="0">
                <a:cs typeface="Segoe UI" pitchFamily="34" charset="0"/>
              </a:rPr>
              <a:t>, Украина </a:t>
            </a:r>
            <a:endParaRPr lang="en-US" dirty="0" smtClean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+</a:t>
            </a:r>
            <a:r>
              <a:rPr lang="en-US" dirty="0">
                <a:cs typeface="Segoe UI" pitchFamily="34" charset="0"/>
              </a:rPr>
              <a:t>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cs typeface="Segoe UI" pitchFamily="34" charset="0"/>
              </a:rPr>
              <a:t>Офис </a:t>
            </a:r>
            <a:r>
              <a:rPr lang="en-US" b="1" dirty="0" smtClean="0">
                <a:cs typeface="Segoe UI" pitchFamily="34" charset="0"/>
              </a:rPr>
              <a:t>GDSI: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9B1346-1F56-E641-BC14-49DD449C6D42}"/>
              </a:ext>
            </a:extLst>
          </p:cNvPr>
          <p:cNvSpPr/>
          <p:nvPr/>
        </p:nvSpPr>
        <p:spPr>
          <a:xfrm>
            <a:off x="2031580" y="4371009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Тренер</a:t>
            </a:r>
            <a:r>
              <a:rPr lang="en-US" dirty="0" smtClean="0"/>
              <a:t>: </a:t>
            </a:r>
            <a:r>
              <a:rPr lang="en-US" dirty="0"/>
              <a:t>a.keshelashvili@gipa.ge</a:t>
            </a:r>
          </a:p>
        </p:txBody>
      </p:sp>
    </p:spTree>
    <p:extLst>
      <p:ext uri="{BB962C8B-B14F-4D97-AF65-F5344CB8AC3E}">
        <p14:creationId xmlns:p14="http://schemas.microsoft.com/office/powerpoint/2010/main" xmlns="" val="92218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625600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44538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698500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994641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  <p:sp>
        <p:nvSpPr>
          <p:cNvPr id="30" name="Овал 29"/>
          <p:cNvSpPr/>
          <p:nvPr/>
        </p:nvSpPr>
        <p:spPr>
          <a:xfrm>
            <a:off x="3416301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  <p:sp>
        <p:nvSpPr>
          <p:cNvPr id="31" name="Овал 30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64024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67884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4024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1115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96775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31115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096" y="1101529"/>
            <a:ext cx="6039334" cy="345610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Фрагментированная аудитория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sz="2400" dirty="0"/>
              <a:t>Facebook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>
          <a:xfrm>
            <a:off x="9033989" y="4649883"/>
            <a:ext cx="2230168" cy="235934"/>
          </a:xfrm>
        </p:spPr>
        <p:txBody>
          <a:bodyPr/>
          <a:lstStyle/>
          <a:p>
            <a:r>
              <a:rPr lang="en-US" sz="2400" dirty="0"/>
              <a:t>Instagram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>
          <a:xfrm>
            <a:off x="9360507" y="3147995"/>
            <a:ext cx="2230168" cy="235934"/>
          </a:xfrm>
        </p:spPr>
        <p:txBody>
          <a:bodyPr/>
          <a:lstStyle/>
          <a:p>
            <a:r>
              <a:rPr lang="en-US" sz="2400" dirty="0"/>
              <a:t>YouTube</a:t>
            </a:r>
            <a:endParaRPr lang="ru-RU" sz="24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1035665" y="1720196"/>
            <a:ext cx="2230168" cy="469589"/>
          </a:xfrm>
        </p:spPr>
        <p:txBody>
          <a:bodyPr/>
          <a:lstStyle/>
          <a:p>
            <a:r>
              <a:rPr lang="ru-RU" sz="2400" dirty="0" smtClean="0"/>
              <a:t>Телевидение 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ru-RU" sz="2400" dirty="0" smtClean="0"/>
              <a:t>Радио </a:t>
            </a:r>
            <a:endParaRPr lang="ru-RU" sz="24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sz="2400" dirty="0" smtClean="0"/>
              <a:t>Онлайн-медиа </a:t>
            </a:r>
            <a:endParaRPr lang="ru-RU" sz="2400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216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Телевидение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смотрит телевизор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Телевизионная аудитория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802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xmlns="" id="{CFCB3A66-1E3C-8D4E-BC52-B485F90CD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3704" y="1006502"/>
            <a:ext cx="7279174" cy="48527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722" y="838921"/>
            <a:ext cx="7173156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 smtClean="0"/>
              <a:t>Семьи, у которых есть цветной телевизор </a:t>
            </a:r>
            <a:r>
              <a:rPr lang="en-US" sz="2800" b="0" dirty="0" smtClean="0"/>
              <a:t>(%)</a:t>
            </a:r>
            <a:endParaRPr lang="ru-RU" sz="2800" b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0F48F53E-8594-4D4B-962F-09D1AAE1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441175"/>
            <a:ext cx="3624263" cy="3304416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/>
              <a:t>Телевидение все ещё остаётся важным источником информации для многих жителей страны. Причиной этому может быть традиция, унаследованная из советского прошлого, когда советские телевизоры популяризовались и продавались по дешевой цене, чтобы быть доступными для каждого. </a:t>
            </a:r>
            <a:r>
              <a:rPr lang="en-US" sz="2100" dirty="0" smtClean="0"/>
              <a:t> </a:t>
            </a:r>
            <a:r>
              <a:rPr lang="ru-RU" sz="2100" dirty="0" smtClean="0"/>
              <a:t>Предполагалось, что основной источник пропаганды должен быть в каждой семье</a:t>
            </a:r>
            <a:r>
              <a:rPr lang="en-US" sz="2100" dirty="0" smtClean="0"/>
              <a:t>.</a:t>
            </a:r>
            <a:endParaRPr lang="ru-RU" sz="210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838921"/>
            <a:ext cx="3409539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 smtClean="0"/>
              <a:t>Телевидение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xmlns="" val="11877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66C42466-3B6E-234E-85F8-023646AD3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1696801"/>
              </p:ext>
            </p:extLst>
          </p:nvPr>
        </p:nvGraphicFramePr>
        <p:xfrm>
          <a:off x="1789470" y="1809136"/>
          <a:ext cx="7129243" cy="359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CD1CA0-0E48-354F-B7F6-1C063B08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49" y="794722"/>
            <a:ext cx="6630557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Телевидение, </a:t>
            </a:r>
            <a:r>
              <a:rPr lang="ru-RU" dirty="0" smtClean="0"/>
              <a:t>средний </a:t>
            </a:r>
            <a:r>
              <a:rPr lang="ru-RU" dirty="0" smtClean="0"/>
              <a:t>поминутный рейтинг по </a:t>
            </a:r>
            <a:r>
              <a:rPr lang="ru-RU" dirty="0" smtClean="0"/>
              <a:t>возрастным группам, </a:t>
            </a:r>
            <a:r>
              <a:rPr lang="en-US" dirty="0" smtClean="0"/>
              <a:t>%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73346E-4C5F-AC44-A988-ECBDAA1A6399}"/>
              </a:ext>
            </a:extLst>
          </p:cNvPr>
          <p:cNvSpPr txBox="1"/>
          <p:nvPr/>
        </p:nvSpPr>
        <p:spPr>
          <a:xfrm>
            <a:off x="2001078" y="5565912"/>
            <a:ext cx="311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TV MR GE</a:t>
            </a:r>
          </a:p>
        </p:txBody>
      </p:sp>
    </p:spTree>
    <p:extLst>
      <p:ext uri="{BB962C8B-B14F-4D97-AF65-F5344CB8AC3E}">
        <p14:creationId xmlns:p14="http://schemas.microsoft.com/office/powerpoint/2010/main" xmlns="" val="5677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CD1CA0-0E48-354F-B7F6-1C063B08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33" y="990267"/>
            <a:ext cx="6779403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Телевидение, </a:t>
            </a:r>
            <a:r>
              <a:rPr lang="ru-RU" dirty="0" smtClean="0"/>
              <a:t>средний поминутный рейтинг по возрастным группам, </a:t>
            </a:r>
            <a:r>
              <a:rPr lang="en-US" dirty="0" smtClean="0"/>
              <a:t>%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73346E-4C5F-AC44-A988-ECBDAA1A6399}"/>
              </a:ext>
            </a:extLst>
          </p:cNvPr>
          <p:cNvSpPr txBox="1"/>
          <p:nvPr/>
        </p:nvSpPr>
        <p:spPr>
          <a:xfrm>
            <a:off x="2001078" y="5565912"/>
            <a:ext cx="311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TV MR GE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8B3A4261-91C1-174F-8164-46EED3863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0284294"/>
              </p:ext>
            </p:extLst>
          </p:nvPr>
        </p:nvGraphicFramePr>
        <p:xfrm>
          <a:off x="1696277" y="2057399"/>
          <a:ext cx="7195931" cy="337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18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Радио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обстоят дела с радио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Слушатели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619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Медиаландшафт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CD1CA0-0E48-354F-B7F6-1C063B08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65" y="904542"/>
            <a:ext cx="7407965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Радио</a:t>
            </a:r>
            <a:r>
              <a:rPr lang="en-US" dirty="0" smtClean="0"/>
              <a:t>: </a:t>
            </a:r>
            <a:r>
              <a:rPr lang="ru-RU" dirty="0" smtClean="0"/>
              <a:t>больше всего слушают в транспорте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73346E-4C5F-AC44-A988-ECBDAA1A6399}"/>
              </a:ext>
            </a:extLst>
          </p:cNvPr>
          <p:cNvSpPr txBox="1"/>
          <p:nvPr/>
        </p:nvSpPr>
        <p:spPr>
          <a:xfrm>
            <a:off x="2001078" y="5565912"/>
            <a:ext cx="3114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US" sz="1400" dirty="0"/>
              <a:t>Innova, </a:t>
            </a:r>
            <a:r>
              <a:rPr lang="ru-RU" sz="1400" dirty="0" smtClean="0"/>
              <a:t>март </a:t>
            </a:r>
            <a:r>
              <a:rPr lang="en-US" sz="1400" dirty="0" smtClean="0"/>
              <a:t>2018</a:t>
            </a:r>
            <a:r>
              <a:rPr lang="ru-RU" sz="1400" dirty="0" smtClean="0"/>
              <a:t> г. </a:t>
            </a:r>
            <a:endParaRPr lang="en-US" sz="14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B747A9D-DA20-8046-BA1B-F540556EF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2615773"/>
              </p:ext>
            </p:extLst>
          </p:nvPr>
        </p:nvGraphicFramePr>
        <p:xfrm>
          <a:off x="1179870" y="2012949"/>
          <a:ext cx="6948129" cy="332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74116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624</Words>
  <Application>Microsoft Office PowerPoint</Application>
  <PresentationFormat>Произвольный</PresentationFormat>
  <Paragraphs>154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Медиаландшафт в Грузии </vt:lpstr>
      <vt:lpstr>Вопрос для обсуждения:</vt:lpstr>
      <vt:lpstr>Слайд 3</vt:lpstr>
      <vt:lpstr>Телевидение </vt:lpstr>
      <vt:lpstr>Семьи, у которых есть цветной телевизор (%)</vt:lpstr>
      <vt:lpstr>Телевидение, средний поминутный рейтинг по возрастным группам, % </vt:lpstr>
      <vt:lpstr>Телевидение, средний поминутный рейтинг по возрастным группам, % </vt:lpstr>
      <vt:lpstr>Радио </vt:lpstr>
      <vt:lpstr>Радио: больше всего слушают в транспорте </vt:lpstr>
      <vt:lpstr>Радио: время </vt:lpstr>
      <vt:lpstr>Возрастные категории </vt:lpstr>
      <vt:lpstr>Интернет </vt:lpstr>
      <vt:lpstr>Использование компьютеров </vt:lpstr>
      <vt:lpstr>Интернет-абоненты: 822 347</vt:lpstr>
      <vt:lpstr>Мобильный интернет-трафик (терабайты)</vt:lpstr>
      <vt:lpstr>Использование Интернета  </vt:lpstr>
      <vt:lpstr>Использование Интернета  </vt:lpstr>
      <vt:lpstr>Использование Интернета по возрастным группам   </vt:lpstr>
      <vt:lpstr>Цели использования Интернета: городские/ сельские жители </vt:lpstr>
      <vt:lpstr>Цели использования Интернета – возрастные группы </vt:lpstr>
      <vt:lpstr>Социальные сети </vt:lpstr>
      <vt:lpstr>Socialbakers</vt:lpstr>
      <vt:lpstr>Facebook Insights</vt:lpstr>
      <vt:lpstr>Рекомендации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Landscape in Georgia</dc:title>
  <dc:creator>anna.kesh anna.kesh</dc:creator>
  <cp:lastModifiedBy>Лена</cp:lastModifiedBy>
  <cp:revision>60</cp:revision>
  <dcterms:created xsi:type="dcterms:W3CDTF">2019-04-14T18:17:36Z</dcterms:created>
  <dcterms:modified xsi:type="dcterms:W3CDTF">2019-04-18T00:46:02Z</dcterms:modified>
</cp:coreProperties>
</file>