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3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56" r:id="rId2"/>
    <p:sldId id="277" r:id="rId3"/>
    <p:sldId id="263" r:id="rId4"/>
    <p:sldId id="257" r:id="rId5"/>
    <p:sldId id="278" r:id="rId6"/>
    <p:sldId id="279" r:id="rId7"/>
    <p:sldId id="280" r:id="rId8"/>
    <p:sldId id="282" r:id="rId9"/>
    <p:sldId id="283" r:id="rId10"/>
    <p:sldId id="284" r:id="rId11"/>
    <p:sldId id="287" r:id="rId12"/>
    <p:sldId id="285" r:id="rId13"/>
    <p:sldId id="286" r:id="rId14"/>
    <p:sldId id="288" r:id="rId15"/>
    <p:sldId id="289" r:id="rId16"/>
    <p:sldId id="290" r:id="rId17"/>
    <p:sldId id="291" r:id="rId18"/>
    <p:sldId id="28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304" r:id="rId32"/>
    <p:sldId id="305" r:id="rId33"/>
    <p:sldId id="306" r:id="rId34"/>
    <p:sldId id="307" r:id="rId35"/>
    <p:sldId id="308" r:id="rId36"/>
    <p:sldId id="309" r:id="rId37"/>
    <p:sldId id="310" r:id="rId38"/>
    <p:sldId id="311" r:id="rId39"/>
    <p:sldId id="312" r:id="rId40"/>
    <p:sldId id="313" r:id="rId41"/>
    <p:sldId id="314" r:id="rId42"/>
    <p:sldId id="315" r:id="rId43"/>
    <p:sldId id="316" r:id="rId44"/>
    <p:sldId id="317" r:id="rId45"/>
    <p:sldId id="266" r:id="rId4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F2EB2"/>
    <a:srgbClr val="A24AB1"/>
    <a:srgbClr val="5B12AA"/>
    <a:srgbClr val="C63B10"/>
    <a:srgbClr val="F4AF3D"/>
    <a:srgbClr val="F3AE4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615" autoAdjust="0"/>
    <p:restoredTop sz="92988" autoAdjust="0"/>
  </p:normalViewPr>
  <p:slideViewPr>
    <p:cSldViewPr snapToGrid="0">
      <p:cViewPr>
        <p:scale>
          <a:sx n="80" d="100"/>
          <a:sy n="80" d="100"/>
        </p:scale>
        <p:origin x="-696" y="-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4" d="100"/>
          <a:sy n="84" d="100"/>
        </p:scale>
        <p:origin x="2766" y="7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BF96DD-1829-4627-8A3F-0B49F9B5D99C}" type="doc">
      <dgm:prSet loTypeId="urn:microsoft.com/office/officeart/2005/8/layout/gear1" loCatId="relationship" qsTypeId="urn:microsoft.com/office/officeart/2005/8/quickstyle/simple1" qsCatId="simple" csTypeId="urn:microsoft.com/office/officeart/2005/8/colors/colorful4" csCatId="colorful" phldr="1"/>
      <dgm:spPr/>
    </dgm:pt>
    <dgm:pt modelId="{2CC81454-7847-4125-BB0D-5572EAFC7793}">
      <dgm:prSet phldrT="[Текст]" custT="1"/>
      <dgm:spPr/>
      <dgm:t>
        <a:bodyPr/>
        <a:lstStyle/>
        <a:p>
          <a:r>
            <a:rPr lang="ru-RU" sz="2800" b="1" dirty="0"/>
            <a:t>Контент рулит</a:t>
          </a:r>
          <a:endParaRPr lang="en-GB" sz="2800" b="1" dirty="0"/>
        </a:p>
      </dgm:t>
    </dgm:pt>
    <dgm:pt modelId="{C1583727-FA1C-4A08-A66F-B2A6F26954F4}" type="parTrans" cxnId="{BC5D216B-E707-4533-B451-6B9FD1F30E84}">
      <dgm:prSet/>
      <dgm:spPr/>
      <dgm:t>
        <a:bodyPr/>
        <a:lstStyle/>
        <a:p>
          <a:endParaRPr lang="en-GB"/>
        </a:p>
      </dgm:t>
    </dgm:pt>
    <dgm:pt modelId="{93A79A17-DEF6-460C-86A0-376350F81B64}" type="sibTrans" cxnId="{BC5D216B-E707-4533-B451-6B9FD1F30E84}">
      <dgm:prSet/>
      <dgm:spPr/>
      <dgm:t>
        <a:bodyPr/>
        <a:lstStyle/>
        <a:p>
          <a:endParaRPr lang="en-GB" dirty="0"/>
        </a:p>
      </dgm:t>
    </dgm:pt>
    <dgm:pt modelId="{64B0A6DC-3AAF-4176-948D-EB383F8C5561}">
      <dgm:prSet phldrT="[Текст]" custT="1"/>
      <dgm:spPr/>
      <dgm:t>
        <a:bodyPr/>
        <a:lstStyle/>
        <a:p>
          <a:r>
            <a:rPr lang="ru-RU" sz="2200" b="1" dirty="0"/>
            <a:t>Проще – лучше</a:t>
          </a:r>
          <a:endParaRPr lang="en-GB" sz="2200" dirty="0"/>
        </a:p>
      </dgm:t>
    </dgm:pt>
    <dgm:pt modelId="{B55F934E-5C11-4D55-9380-4E368A8E725D}" type="parTrans" cxnId="{AA912C8E-82FC-4FDD-A086-786F447D1C61}">
      <dgm:prSet/>
      <dgm:spPr/>
      <dgm:t>
        <a:bodyPr/>
        <a:lstStyle/>
        <a:p>
          <a:endParaRPr lang="en-GB"/>
        </a:p>
      </dgm:t>
    </dgm:pt>
    <dgm:pt modelId="{812D4949-A2DB-42F7-9BC9-43577C6F0ED3}" type="sibTrans" cxnId="{AA912C8E-82FC-4FDD-A086-786F447D1C61}">
      <dgm:prSet/>
      <dgm:spPr/>
      <dgm:t>
        <a:bodyPr/>
        <a:lstStyle/>
        <a:p>
          <a:endParaRPr lang="en-GB" dirty="0"/>
        </a:p>
      </dgm:t>
    </dgm:pt>
    <dgm:pt modelId="{56BCC3AB-569A-4C9C-978F-3CC22BEC53C0}">
      <dgm:prSet phldrT="[Текст]" custT="1"/>
      <dgm:spPr/>
      <dgm:t>
        <a:bodyPr/>
        <a:lstStyle/>
        <a:p>
          <a:r>
            <a:rPr lang="ru-RU" sz="1800" b="1" dirty="0"/>
            <a:t>Продвижение нон-стоп</a:t>
          </a:r>
          <a:endParaRPr lang="en-GB" sz="1800" b="1" dirty="0"/>
        </a:p>
      </dgm:t>
    </dgm:pt>
    <dgm:pt modelId="{78BF83EF-E287-466A-9E3B-FC2650D3C576}" type="parTrans" cxnId="{2DD30612-5E3A-49F5-8DA3-E0B6370D367A}">
      <dgm:prSet/>
      <dgm:spPr/>
      <dgm:t>
        <a:bodyPr/>
        <a:lstStyle/>
        <a:p>
          <a:endParaRPr lang="en-GB"/>
        </a:p>
      </dgm:t>
    </dgm:pt>
    <dgm:pt modelId="{C5481DDF-3805-46E2-9DB2-DFB0FFAB4A60}" type="sibTrans" cxnId="{2DD30612-5E3A-49F5-8DA3-E0B6370D367A}">
      <dgm:prSet/>
      <dgm:spPr/>
      <dgm:t>
        <a:bodyPr/>
        <a:lstStyle/>
        <a:p>
          <a:endParaRPr lang="en-GB" dirty="0"/>
        </a:p>
      </dgm:t>
    </dgm:pt>
    <dgm:pt modelId="{8F7A12C1-6D5F-4AE6-BCDE-B108BCB73457}">
      <dgm:prSet/>
      <dgm:spPr/>
      <dgm:t>
        <a:bodyPr/>
        <a:lstStyle/>
        <a:p>
          <a:r>
            <a:rPr lang="uk-UA" dirty="0"/>
            <a:t>Он должен быть  </a:t>
          </a:r>
          <a:r>
            <a:rPr lang="ru-RU" dirty="0"/>
            <a:t>уникальным, качественным и полезным</a:t>
          </a:r>
          <a:endParaRPr lang="en-GB" dirty="0"/>
        </a:p>
      </dgm:t>
    </dgm:pt>
    <dgm:pt modelId="{F0A3F0C0-1222-4C67-B2C7-B91F8C0A236E}" type="parTrans" cxnId="{216395B0-52DE-4AE7-9866-30DE819B7D53}">
      <dgm:prSet/>
      <dgm:spPr/>
      <dgm:t>
        <a:bodyPr/>
        <a:lstStyle/>
        <a:p>
          <a:endParaRPr lang="en-GB"/>
        </a:p>
      </dgm:t>
    </dgm:pt>
    <dgm:pt modelId="{2B14D733-8A9C-46E6-8D79-2DB781EF5B1C}" type="sibTrans" cxnId="{216395B0-52DE-4AE7-9866-30DE819B7D53}">
      <dgm:prSet/>
      <dgm:spPr/>
      <dgm:t>
        <a:bodyPr/>
        <a:lstStyle/>
        <a:p>
          <a:endParaRPr lang="en-GB"/>
        </a:p>
      </dgm:t>
    </dgm:pt>
    <dgm:pt modelId="{552D36D4-3AFB-4791-993F-D42A037727F1}">
      <dgm:prSet/>
      <dgm:spPr/>
      <dgm:t>
        <a:bodyPr/>
        <a:lstStyle/>
        <a:p>
          <a:r>
            <a:rPr lang="ru-RU" dirty="0"/>
            <a:t>Аналогично и для «короче»</a:t>
          </a:r>
          <a:endParaRPr lang="en-GB" dirty="0"/>
        </a:p>
      </dgm:t>
    </dgm:pt>
    <dgm:pt modelId="{65645CEE-B6F2-4619-87AC-BEC55FEE563E}" type="parTrans" cxnId="{A6FCFD7E-3B21-4358-A9CA-2503BF6A67D0}">
      <dgm:prSet/>
      <dgm:spPr/>
      <dgm:t>
        <a:bodyPr/>
        <a:lstStyle/>
        <a:p>
          <a:endParaRPr lang="en-GB"/>
        </a:p>
      </dgm:t>
    </dgm:pt>
    <dgm:pt modelId="{FA79EC07-E335-4475-A1D4-F7DF54B5707D}" type="sibTrans" cxnId="{A6FCFD7E-3B21-4358-A9CA-2503BF6A67D0}">
      <dgm:prSet/>
      <dgm:spPr/>
      <dgm:t>
        <a:bodyPr/>
        <a:lstStyle/>
        <a:p>
          <a:endParaRPr lang="en-GB"/>
        </a:p>
      </dgm:t>
    </dgm:pt>
    <dgm:pt modelId="{128BA69C-541F-4797-9A78-51BFBB223A1A}">
      <dgm:prSet/>
      <dgm:spPr/>
      <dgm:t>
        <a:bodyPr/>
        <a:lstStyle/>
        <a:p>
          <a:r>
            <a:rPr lang="ru-RU" dirty="0"/>
            <a:t>Маркетинг и продвижение в </a:t>
          </a:r>
          <a:r>
            <a:rPr lang="ru-RU" dirty="0" smtClean="0"/>
            <a:t>стиле </a:t>
          </a:r>
          <a:r>
            <a:rPr lang="ru-RU" dirty="0"/>
            <a:t>«тигра», а не «крокодила»</a:t>
          </a:r>
          <a:endParaRPr lang="en-GB" dirty="0"/>
        </a:p>
      </dgm:t>
    </dgm:pt>
    <dgm:pt modelId="{4931B57B-C2CC-43D5-BCC3-7E5390596B52}" type="parTrans" cxnId="{EED98CFB-B59F-47C5-9CFD-73F1EAADFE91}">
      <dgm:prSet/>
      <dgm:spPr/>
      <dgm:t>
        <a:bodyPr/>
        <a:lstStyle/>
        <a:p>
          <a:endParaRPr lang="en-GB"/>
        </a:p>
      </dgm:t>
    </dgm:pt>
    <dgm:pt modelId="{B60D0C93-ADD5-4998-ACBB-7964C20E56AA}" type="sibTrans" cxnId="{EED98CFB-B59F-47C5-9CFD-73F1EAADFE91}">
      <dgm:prSet/>
      <dgm:spPr/>
      <dgm:t>
        <a:bodyPr/>
        <a:lstStyle/>
        <a:p>
          <a:endParaRPr lang="en-GB"/>
        </a:p>
      </dgm:t>
    </dgm:pt>
    <dgm:pt modelId="{28792E79-3BA3-4036-87D7-62A1A6ED63A5}" type="pres">
      <dgm:prSet presAssocID="{F3BF96DD-1829-4627-8A3F-0B49F9B5D99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32D07BA-51F3-40EB-AF8B-B9F6F01EB239}" type="pres">
      <dgm:prSet presAssocID="{2CC81454-7847-4125-BB0D-5572EAFC7793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41948D-7BB6-4C15-8843-0345EA96C2BE}" type="pres">
      <dgm:prSet presAssocID="{2CC81454-7847-4125-BB0D-5572EAFC7793}" presName="gear1srcNode" presStyleLbl="node1" presStyleIdx="0" presStyleCnt="3"/>
      <dgm:spPr/>
      <dgm:t>
        <a:bodyPr/>
        <a:lstStyle/>
        <a:p>
          <a:endParaRPr lang="ru-RU"/>
        </a:p>
      </dgm:t>
    </dgm:pt>
    <dgm:pt modelId="{19EA389B-731A-43D6-8A8B-B27C2BF3423C}" type="pres">
      <dgm:prSet presAssocID="{2CC81454-7847-4125-BB0D-5572EAFC7793}" presName="gear1dstNode" presStyleLbl="node1" presStyleIdx="0" presStyleCnt="3"/>
      <dgm:spPr/>
      <dgm:t>
        <a:bodyPr/>
        <a:lstStyle/>
        <a:p>
          <a:endParaRPr lang="ru-RU"/>
        </a:p>
      </dgm:t>
    </dgm:pt>
    <dgm:pt modelId="{E8C7B598-F202-4444-812F-E7AB0D38EA4E}" type="pres">
      <dgm:prSet presAssocID="{2CC81454-7847-4125-BB0D-5572EAFC7793}" presName="gear1ch" presStyleLbl="fgAcc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94993F-0066-4098-AB8C-03392D438C6E}" type="pres">
      <dgm:prSet presAssocID="{64B0A6DC-3AAF-4176-948D-EB383F8C5561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315E68-5041-40EB-BAD8-44259E9925A4}" type="pres">
      <dgm:prSet presAssocID="{64B0A6DC-3AAF-4176-948D-EB383F8C5561}" presName="gear2srcNode" presStyleLbl="node1" presStyleIdx="1" presStyleCnt="3"/>
      <dgm:spPr/>
      <dgm:t>
        <a:bodyPr/>
        <a:lstStyle/>
        <a:p>
          <a:endParaRPr lang="ru-RU"/>
        </a:p>
      </dgm:t>
    </dgm:pt>
    <dgm:pt modelId="{63EC3C13-683E-4BE3-BAA5-937A3CA413DF}" type="pres">
      <dgm:prSet presAssocID="{64B0A6DC-3AAF-4176-948D-EB383F8C5561}" presName="gear2dstNode" presStyleLbl="node1" presStyleIdx="1" presStyleCnt="3"/>
      <dgm:spPr/>
      <dgm:t>
        <a:bodyPr/>
        <a:lstStyle/>
        <a:p>
          <a:endParaRPr lang="ru-RU"/>
        </a:p>
      </dgm:t>
    </dgm:pt>
    <dgm:pt modelId="{CFC2C1B3-1E4B-4E0D-8F76-D19887B2465E}" type="pres">
      <dgm:prSet presAssocID="{64B0A6DC-3AAF-4176-948D-EB383F8C5561}" presName="gear2ch" presStyleLbl="fgAcc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2DA583-E408-4E66-A021-51DB929C7EF0}" type="pres">
      <dgm:prSet presAssocID="{56BCC3AB-569A-4C9C-978F-3CC22BEC53C0}" presName="gear3" presStyleLbl="node1" presStyleIdx="2" presStyleCnt="3"/>
      <dgm:spPr/>
      <dgm:t>
        <a:bodyPr/>
        <a:lstStyle/>
        <a:p>
          <a:endParaRPr lang="ru-RU"/>
        </a:p>
      </dgm:t>
    </dgm:pt>
    <dgm:pt modelId="{3D3DBD70-1B1E-444F-9456-F2B3E011D1AB}" type="pres">
      <dgm:prSet presAssocID="{56BCC3AB-569A-4C9C-978F-3CC22BEC53C0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A7F336-5A69-4CC2-8A89-B7A9FE652F76}" type="pres">
      <dgm:prSet presAssocID="{56BCC3AB-569A-4C9C-978F-3CC22BEC53C0}" presName="gear3srcNode" presStyleLbl="node1" presStyleIdx="2" presStyleCnt="3"/>
      <dgm:spPr/>
      <dgm:t>
        <a:bodyPr/>
        <a:lstStyle/>
        <a:p>
          <a:endParaRPr lang="ru-RU"/>
        </a:p>
      </dgm:t>
    </dgm:pt>
    <dgm:pt modelId="{61F9D2F8-5A44-4B26-AE58-1F94C43E6F7A}" type="pres">
      <dgm:prSet presAssocID="{56BCC3AB-569A-4C9C-978F-3CC22BEC53C0}" presName="gear3dstNode" presStyleLbl="node1" presStyleIdx="2" presStyleCnt="3"/>
      <dgm:spPr/>
      <dgm:t>
        <a:bodyPr/>
        <a:lstStyle/>
        <a:p>
          <a:endParaRPr lang="ru-RU"/>
        </a:p>
      </dgm:t>
    </dgm:pt>
    <dgm:pt modelId="{8CF57119-C15E-4F23-8185-8FA713749492}" type="pres">
      <dgm:prSet presAssocID="{56BCC3AB-569A-4C9C-978F-3CC22BEC53C0}" presName="gear3ch" presStyleLbl="fgAcc1" presStyleIdx="2" presStyleCnt="3" custLinFactNeighborX="13278" custLinFactNeighborY="-2808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52F483-B578-4D9B-9A72-B7DD4B4F797E}" type="pres">
      <dgm:prSet presAssocID="{93A79A17-DEF6-460C-86A0-376350F81B64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10D40801-457D-48EF-8127-879E26131A9F}" type="pres">
      <dgm:prSet presAssocID="{812D4949-A2DB-42F7-9BC9-43577C6F0ED3}" presName="connector2" presStyleLbl="sibTrans2D1" presStyleIdx="1" presStyleCnt="3"/>
      <dgm:spPr/>
      <dgm:t>
        <a:bodyPr/>
        <a:lstStyle/>
        <a:p>
          <a:endParaRPr lang="ru-RU"/>
        </a:p>
      </dgm:t>
    </dgm:pt>
    <dgm:pt modelId="{C379F17E-A2A8-42E9-B955-93BC8D6EF7AE}" type="pres">
      <dgm:prSet presAssocID="{C5481DDF-3805-46E2-9DB2-DFB0FFAB4A60}" presName="connector3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8EB3753E-45BD-4B08-B326-D59CE77BA035}" type="presOf" srcId="{56BCC3AB-569A-4C9C-978F-3CC22BEC53C0}" destId="{3D3DBD70-1B1E-444F-9456-F2B3E011D1AB}" srcOrd="1" destOrd="0" presId="urn:microsoft.com/office/officeart/2005/8/layout/gear1"/>
    <dgm:cxn modelId="{C1D1BF8D-1225-42BC-84BA-57C119EA48F1}" type="presOf" srcId="{64B0A6DC-3AAF-4176-948D-EB383F8C5561}" destId="{6F94993F-0066-4098-AB8C-03392D438C6E}" srcOrd="0" destOrd="0" presId="urn:microsoft.com/office/officeart/2005/8/layout/gear1"/>
    <dgm:cxn modelId="{2DD30612-5E3A-49F5-8DA3-E0B6370D367A}" srcId="{F3BF96DD-1829-4627-8A3F-0B49F9B5D99C}" destId="{56BCC3AB-569A-4C9C-978F-3CC22BEC53C0}" srcOrd="2" destOrd="0" parTransId="{78BF83EF-E287-466A-9E3B-FC2650D3C576}" sibTransId="{C5481DDF-3805-46E2-9DB2-DFB0FFAB4A60}"/>
    <dgm:cxn modelId="{81C8DD80-8477-4C20-91D2-19A89315510B}" type="presOf" srcId="{64B0A6DC-3AAF-4176-948D-EB383F8C5561}" destId="{94315E68-5041-40EB-BAD8-44259E9925A4}" srcOrd="1" destOrd="0" presId="urn:microsoft.com/office/officeart/2005/8/layout/gear1"/>
    <dgm:cxn modelId="{AA912C8E-82FC-4FDD-A086-786F447D1C61}" srcId="{F3BF96DD-1829-4627-8A3F-0B49F9B5D99C}" destId="{64B0A6DC-3AAF-4176-948D-EB383F8C5561}" srcOrd="1" destOrd="0" parTransId="{B55F934E-5C11-4D55-9380-4E368A8E725D}" sibTransId="{812D4949-A2DB-42F7-9BC9-43577C6F0ED3}"/>
    <dgm:cxn modelId="{A6FCFD7E-3B21-4358-A9CA-2503BF6A67D0}" srcId="{64B0A6DC-3AAF-4176-948D-EB383F8C5561}" destId="{552D36D4-3AFB-4791-993F-D42A037727F1}" srcOrd="0" destOrd="0" parTransId="{65645CEE-B6F2-4619-87AC-BEC55FEE563E}" sibTransId="{FA79EC07-E335-4475-A1D4-F7DF54B5707D}"/>
    <dgm:cxn modelId="{F32471F6-2A41-4432-85B4-F47B41F8829D}" type="presOf" srcId="{552D36D4-3AFB-4791-993F-D42A037727F1}" destId="{CFC2C1B3-1E4B-4E0D-8F76-D19887B2465E}" srcOrd="0" destOrd="0" presId="urn:microsoft.com/office/officeart/2005/8/layout/gear1"/>
    <dgm:cxn modelId="{15C2F17F-F81D-42EB-A92B-E7C560D89E47}" type="presOf" srcId="{64B0A6DC-3AAF-4176-948D-EB383F8C5561}" destId="{63EC3C13-683E-4BE3-BAA5-937A3CA413DF}" srcOrd="2" destOrd="0" presId="urn:microsoft.com/office/officeart/2005/8/layout/gear1"/>
    <dgm:cxn modelId="{0E594762-E427-4E24-B3ED-FD6F09D15D58}" type="presOf" srcId="{2CC81454-7847-4125-BB0D-5572EAFC7793}" destId="{19EA389B-731A-43D6-8A8B-B27C2BF3423C}" srcOrd="2" destOrd="0" presId="urn:microsoft.com/office/officeart/2005/8/layout/gear1"/>
    <dgm:cxn modelId="{1317CD99-2B4A-4E43-9C75-85AF2860679A}" type="presOf" srcId="{2CC81454-7847-4125-BB0D-5572EAFC7793}" destId="{E32D07BA-51F3-40EB-AF8B-B9F6F01EB239}" srcOrd="0" destOrd="0" presId="urn:microsoft.com/office/officeart/2005/8/layout/gear1"/>
    <dgm:cxn modelId="{F2EEF4A0-E420-4453-B446-93619D096C66}" type="presOf" srcId="{2CC81454-7847-4125-BB0D-5572EAFC7793}" destId="{AD41948D-7BB6-4C15-8843-0345EA96C2BE}" srcOrd="1" destOrd="0" presId="urn:microsoft.com/office/officeart/2005/8/layout/gear1"/>
    <dgm:cxn modelId="{06AD32F0-DAF4-4805-A33A-82787C802CD6}" type="presOf" srcId="{F3BF96DD-1829-4627-8A3F-0B49F9B5D99C}" destId="{28792E79-3BA3-4036-87D7-62A1A6ED63A5}" srcOrd="0" destOrd="0" presId="urn:microsoft.com/office/officeart/2005/8/layout/gear1"/>
    <dgm:cxn modelId="{48E14EB6-7DD9-49E3-B18F-3FEEFCEF8944}" type="presOf" srcId="{128BA69C-541F-4797-9A78-51BFBB223A1A}" destId="{8CF57119-C15E-4F23-8185-8FA713749492}" srcOrd="0" destOrd="0" presId="urn:microsoft.com/office/officeart/2005/8/layout/gear1"/>
    <dgm:cxn modelId="{FE096FD5-B2A7-4DB6-9FA8-B8059690982C}" type="presOf" srcId="{56BCC3AB-569A-4C9C-978F-3CC22BEC53C0}" destId="{61F9D2F8-5A44-4B26-AE58-1F94C43E6F7A}" srcOrd="3" destOrd="0" presId="urn:microsoft.com/office/officeart/2005/8/layout/gear1"/>
    <dgm:cxn modelId="{63430E9F-4710-47A9-9A92-9C870D37BBC1}" type="presOf" srcId="{93A79A17-DEF6-460C-86A0-376350F81B64}" destId="{C052F483-B578-4D9B-9A72-B7DD4B4F797E}" srcOrd="0" destOrd="0" presId="urn:microsoft.com/office/officeart/2005/8/layout/gear1"/>
    <dgm:cxn modelId="{47CDE23F-E4DB-4EF1-99ED-BA4821ACBE6B}" type="presOf" srcId="{56BCC3AB-569A-4C9C-978F-3CC22BEC53C0}" destId="{45A7F336-5A69-4CC2-8A89-B7A9FE652F76}" srcOrd="2" destOrd="0" presId="urn:microsoft.com/office/officeart/2005/8/layout/gear1"/>
    <dgm:cxn modelId="{EED98CFB-B59F-47C5-9CFD-73F1EAADFE91}" srcId="{56BCC3AB-569A-4C9C-978F-3CC22BEC53C0}" destId="{128BA69C-541F-4797-9A78-51BFBB223A1A}" srcOrd="0" destOrd="0" parTransId="{4931B57B-C2CC-43D5-BCC3-7E5390596B52}" sibTransId="{B60D0C93-ADD5-4998-ACBB-7964C20E56AA}"/>
    <dgm:cxn modelId="{DB68ABCA-5FE1-4D22-9FB8-433035990225}" type="presOf" srcId="{812D4949-A2DB-42F7-9BC9-43577C6F0ED3}" destId="{10D40801-457D-48EF-8127-879E26131A9F}" srcOrd="0" destOrd="0" presId="urn:microsoft.com/office/officeart/2005/8/layout/gear1"/>
    <dgm:cxn modelId="{13955F9C-09D7-45B8-A746-28A62FDBAAC4}" type="presOf" srcId="{8F7A12C1-6D5F-4AE6-BCDE-B108BCB73457}" destId="{E8C7B598-F202-4444-812F-E7AB0D38EA4E}" srcOrd="0" destOrd="0" presId="urn:microsoft.com/office/officeart/2005/8/layout/gear1"/>
    <dgm:cxn modelId="{BC5D216B-E707-4533-B451-6B9FD1F30E84}" srcId="{F3BF96DD-1829-4627-8A3F-0B49F9B5D99C}" destId="{2CC81454-7847-4125-BB0D-5572EAFC7793}" srcOrd="0" destOrd="0" parTransId="{C1583727-FA1C-4A08-A66F-B2A6F26954F4}" sibTransId="{93A79A17-DEF6-460C-86A0-376350F81B64}"/>
    <dgm:cxn modelId="{FD3DEC25-F7F1-481C-B87C-CBFC21446D8F}" type="presOf" srcId="{C5481DDF-3805-46E2-9DB2-DFB0FFAB4A60}" destId="{C379F17E-A2A8-42E9-B955-93BC8D6EF7AE}" srcOrd="0" destOrd="0" presId="urn:microsoft.com/office/officeart/2005/8/layout/gear1"/>
    <dgm:cxn modelId="{4B6A63A5-8B4D-4B4B-A534-ADE23E1EF5E3}" type="presOf" srcId="{56BCC3AB-569A-4C9C-978F-3CC22BEC53C0}" destId="{EE2DA583-E408-4E66-A021-51DB929C7EF0}" srcOrd="0" destOrd="0" presId="urn:microsoft.com/office/officeart/2005/8/layout/gear1"/>
    <dgm:cxn modelId="{216395B0-52DE-4AE7-9866-30DE819B7D53}" srcId="{2CC81454-7847-4125-BB0D-5572EAFC7793}" destId="{8F7A12C1-6D5F-4AE6-BCDE-B108BCB73457}" srcOrd="0" destOrd="0" parTransId="{F0A3F0C0-1222-4C67-B2C7-B91F8C0A236E}" sibTransId="{2B14D733-8A9C-46E6-8D79-2DB781EF5B1C}"/>
    <dgm:cxn modelId="{1B401C35-9391-4B9F-B638-0F26302EB64B}" type="presParOf" srcId="{28792E79-3BA3-4036-87D7-62A1A6ED63A5}" destId="{E32D07BA-51F3-40EB-AF8B-B9F6F01EB239}" srcOrd="0" destOrd="0" presId="urn:microsoft.com/office/officeart/2005/8/layout/gear1"/>
    <dgm:cxn modelId="{B98A5311-28CD-4C74-B4C9-E994B9C4C4C1}" type="presParOf" srcId="{28792E79-3BA3-4036-87D7-62A1A6ED63A5}" destId="{AD41948D-7BB6-4C15-8843-0345EA96C2BE}" srcOrd="1" destOrd="0" presId="urn:microsoft.com/office/officeart/2005/8/layout/gear1"/>
    <dgm:cxn modelId="{A785E7BC-A83C-44F3-9050-59A335537BA6}" type="presParOf" srcId="{28792E79-3BA3-4036-87D7-62A1A6ED63A5}" destId="{19EA389B-731A-43D6-8A8B-B27C2BF3423C}" srcOrd="2" destOrd="0" presId="urn:microsoft.com/office/officeart/2005/8/layout/gear1"/>
    <dgm:cxn modelId="{2ADAE93E-A9CA-41C0-9FE0-1583504AB7B4}" type="presParOf" srcId="{28792E79-3BA3-4036-87D7-62A1A6ED63A5}" destId="{E8C7B598-F202-4444-812F-E7AB0D38EA4E}" srcOrd="3" destOrd="0" presId="urn:microsoft.com/office/officeart/2005/8/layout/gear1"/>
    <dgm:cxn modelId="{2EEA1246-2251-4ACF-A331-6A58C285DD10}" type="presParOf" srcId="{28792E79-3BA3-4036-87D7-62A1A6ED63A5}" destId="{6F94993F-0066-4098-AB8C-03392D438C6E}" srcOrd="4" destOrd="0" presId="urn:microsoft.com/office/officeart/2005/8/layout/gear1"/>
    <dgm:cxn modelId="{0C54B059-8FF6-4DBF-96CF-AF29E0ACC25A}" type="presParOf" srcId="{28792E79-3BA3-4036-87D7-62A1A6ED63A5}" destId="{94315E68-5041-40EB-BAD8-44259E9925A4}" srcOrd="5" destOrd="0" presId="urn:microsoft.com/office/officeart/2005/8/layout/gear1"/>
    <dgm:cxn modelId="{18960283-30A6-43ED-915A-DE9BEEA84CDC}" type="presParOf" srcId="{28792E79-3BA3-4036-87D7-62A1A6ED63A5}" destId="{63EC3C13-683E-4BE3-BAA5-937A3CA413DF}" srcOrd="6" destOrd="0" presId="urn:microsoft.com/office/officeart/2005/8/layout/gear1"/>
    <dgm:cxn modelId="{9BF9C77D-0182-4293-87BB-622D7DB275A2}" type="presParOf" srcId="{28792E79-3BA3-4036-87D7-62A1A6ED63A5}" destId="{CFC2C1B3-1E4B-4E0D-8F76-D19887B2465E}" srcOrd="7" destOrd="0" presId="urn:microsoft.com/office/officeart/2005/8/layout/gear1"/>
    <dgm:cxn modelId="{FA5AD913-2D41-4CF9-969F-5542A3DEB929}" type="presParOf" srcId="{28792E79-3BA3-4036-87D7-62A1A6ED63A5}" destId="{EE2DA583-E408-4E66-A021-51DB929C7EF0}" srcOrd="8" destOrd="0" presId="urn:microsoft.com/office/officeart/2005/8/layout/gear1"/>
    <dgm:cxn modelId="{0E5C5ABB-F4B3-42B2-B900-CD133103D11C}" type="presParOf" srcId="{28792E79-3BA3-4036-87D7-62A1A6ED63A5}" destId="{3D3DBD70-1B1E-444F-9456-F2B3E011D1AB}" srcOrd="9" destOrd="0" presId="urn:microsoft.com/office/officeart/2005/8/layout/gear1"/>
    <dgm:cxn modelId="{65372D2A-E9DB-4D28-A126-BD04E9487A76}" type="presParOf" srcId="{28792E79-3BA3-4036-87D7-62A1A6ED63A5}" destId="{45A7F336-5A69-4CC2-8A89-B7A9FE652F76}" srcOrd="10" destOrd="0" presId="urn:microsoft.com/office/officeart/2005/8/layout/gear1"/>
    <dgm:cxn modelId="{8A8274BF-136A-44B2-8B72-5530B5FDFEE5}" type="presParOf" srcId="{28792E79-3BA3-4036-87D7-62A1A6ED63A5}" destId="{61F9D2F8-5A44-4B26-AE58-1F94C43E6F7A}" srcOrd="11" destOrd="0" presId="urn:microsoft.com/office/officeart/2005/8/layout/gear1"/>
    <dgm:cxn modelId="{27479328-35DA-45F1-B59E-2A9FD8777E29}" type="presParOf" srcId="{28792E79-3BA3-4036-87D7-62A1A6ED63A5}" destId="{8CF57119-C15E-4F23-8185-8FA713749492}" srcOrd="12" destOrd="0" presId="urn:microsoft.com/office/officeart/2005/8/layout/gear1"/>
    <dgm:cxn modelId="{24CF1246-F1A9-4004-9B81-C931425E15DA}" type="presParOf" srcId="{28792E79-3BA3-4036-87D7-62A1A6ED63A5}" destId="{C052F483-B578-4D9B-9A72-B7DD4B4F797E}" srcOrd="13" destOrd="0" presId="urn:microsoft.com/office/officeart/2005/8/layout/gear1"/>
    <dgm:cxn modelId="{69E94554-E5E5-4349-AC02-771A15D1F61E}" type="presParOf" srcId="{28792E79-3BA3-4036-87D7-62A1A6ED63A5}" destId="{10D40801-457D-48EF-8127-879E26131A9F}" srcOrd="14" destOrd="0" presId="urn:microsoft.com/office/officeart/2005/8/layout/gear1"/>
    <dgm:cxn modelId="{2574D121-08F5-4B45-B244-94B484120E6F}" type="presParOf" srcId="{28792E79-3BA3-4036-87D7-62A1A6ED63A5}" destId="{C379F17E-A2A8-42E9-B955-93BC8D6EF7AE}" srcOrd="15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358A5A-82A8-4867-ADCB-F4B1FE0A1E42}" type="doc">
      <dgm:prSet loTypeId="urn:microsoft.com/office/officeart/2005/8/layout/matrix1" loCatId="matrix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en-GB"/>
        </a:p>
      </dgm:t>
    </dgm:pt>
    <dgm:pt modelId="{5A2CA233-F39D-4835-9677-F84EDA732886}">
      <dgm:prSet phldrT="[Текст]" custT="1"/>
      <dgm:spPr/>
      <dgm:t>
        <a:bodyPr/>
        <a:lstStyle/>
        <a:p>
          <a:r>
            <a:rPr lang="ru-RU" sz="2400" b="1" dirty="0" smtClean="0"/>
            <a:t>Зачем вам нужен веб-сайт</a:t>
          </a:r>
          <a:r>
            <a:rPr lang="en-US" sz="2400" b="1" dirty="0" smtClean="0"/>
            <a:t>?</a:t>
          </a:r>
          <a:endParaRPr lang="en-GB" sz="2400" b="1" dirty="0"/>
        </a:p>
      </dgm:t>
    </dgm:pt>
    <dgm:pt modelId="{5A30B787-6023-4696-9B5F-4ECE695FF684}" type="parTrans" cxnId="{CC0C115B-B558-494C-BFC9-A26B9DF42FE9}">
      <dgm:prSet/>
      <dgm:spPr/>
      <dgm:t>
        <a:bodyPr/>
        <a:lstStyle/>
        <a:p>
          <a:endParaRPr lang="en-GB"/>
        </a:p>
      </dgm:t>
    </dgm:pt>
    <dgm:pt modelId="{A168793A-4EAE-4C26-BD5F-7F13CB07BE41}" type="sibTrans" cxnId="{CC0C115B-B558-494C-BFC9-A26B9DF42FE9}">
      <dgm:prSet/>
      <dgm:spPr/>
      <dgm:t>
        <a:bodyPr/>
        <a:lstStyle/>
        <a:p>
          <a:endParaRPr lang="en-GB"/>
        </a:p>
      </dgm:t>
    </dgm:pt>
    <dgm:pt modelId="{FE1DB80A-53AD-4FA9-BDBA-3DF91AF23C5F}">
      <dgm:prSet phldrT="[Текст]" custT="1"/>
      <dgm:spPr/>
      <dgm:t>
        <a:bodyPr/>
        <a:lstStyle/>
        <a:p>
          <a:r>
            <a:rPr lang="ru-RU" sz="2400" b="1" dirty="0" smtClean="0"/>
            <a:t>Целевая (посадочная) страница </a:t>
          </a:r>
          <a:endParaRPr lang="en-GB" sz="2400" b="1" dirty="0"/>
        </a:p>
      </dgm:t>
    </dgm:pt>
    <dgm:pt modelId="{49FE90EC-0507-461A-8A24-3DF8B6B1C379}" type="parTrans" cxnId="{FC07609F-BAB9-4355-ADD5-F063DC93E4F1}">
      <dgm:prSet/>
      <dgm:spPr/>
      <dgm:t>
        <a:bodyPr/>
        <a:lstStyle/>
        <a:p>
          <a:endParaRPr lang="en-GB"/>
        </a:p>
      </dgm:t>
    </dgm:pt>
    <dgm:pt modelId="{A28C9BF5-7C2D-4C44-B89A-88C1177DFC25}" type="sibTrans" cxnId="{FC07609F-BAB9-4355-ADD5-F063DC93E4F1}">
      <dgm:prSet/>
      <dgm:spPr/>
      <dgm:t>
        <a:bodyPr/>
        <a:lstStyle/>
        <a:p>
          <a:endParaRPr lang="en-GB"/>
        </a:p>
      </dgm:t>
    </dgm:pt>
    <dgm:pt modelId="{8C8CE2A5-4BA5-4544-B213-0BF3E8F8090E}">
      <dgm:prSet phldrT="[Текст]" custT="1"/>
      <dgm:spPr/>
      <dgm:t>
        <a:bodyPr/>
        <a:lstStyle/>
        <a:p>
          <a:r>
            <a:rPr lang="ru-RU" sz="2400" b="1" dirty="0" smtClean="0"/>
            <a:t>Сайт-визитка </a:t>
          </a:r>
          <a:r>
            <a:rPr lang="en-US" sz="2400" b="1" dirty="0" smtClean="0"/>
            <a:t>/ </a:t>
          </a:r>
          <a:r>
            <a:rPr lang="en-US" sz="2400" b="1" dirty="0"/>
            <a:t/>
          </a:r>
          <a:br>
            <a:rPr lang="en-US" sz="2400" b="1" dirty="0"/>
          </a:br>
          <a:r>
            <a:rPr lang="ru-RU" sz="2400" b="1" dirty="0" smtClean="0"/>
            <a:t>корпоративный веб-сайт </a:t>
          </a:r>
          <a:endParaRPr lang="en-GB" sz="2400" b="1" dirty="0"/>
        </a:p>
      </dgm:t>
    </dgm:pt>
    <dgm:pt modelId="{C066952B-C6D9-4309-A982-04221B902C3E}" type="parTrans" cxnId="{646A9FDF-272A-4DC8-B517-A3705410E403}">
      <dgm:prSet/>
      <dgm:spPr/>
      <dgm:t>
        <a:bodyPr/>
        <a:lstStyle/>
        <a:p>
          <a:endParaRPr lang="en-GB"/>
        </a:p>
      </dgm:t>
    </dgm:pt>
    <dgm:pt modelId="{5076BBC8-E78A-4CEB-8CC8-CA4A4B86FEE6}" type="sibTrans" cxnId="{646A9FDF-272A-4DC8-B517-A3705410E403}">
      <dgm:prSet/>
      <dgm:spPr/>
      <dgm:t>
        <a:bodyPr/>
        <a:lstStyle/>
        <a:p>
          <a:endParaRPr lang="en-GB"/>
        </a:p>
      </dgm:t>
    </dgm:pt>
    <dgm:pt modelId="{4029F4BC-7777-4295-B2FE-E11F874D6EC3}">
      <dgm:prSet phldrT="[Текст]" custT="1"/>
      <dgm:spPr/>
      <dgm:t>
        <a:bodyPr/>
        <a:lstStyle/>
        <a:p>
          <a:r>
            <a:rPr lang="ru-RU" sz="2400" b="1" dirty="0" smtClean="0"/>
            <a:t>Новостной сайт </a:t>
          </a:r>
          <a:r>
            <a:rPr lang="en-US" sz="2400" b="1" dirty="0" smtClean="0"/>
            <a:t>/</a:t>
          </a:r>
          <a:r>
            <a:rPr lang="ru-RU" sz="2400" b="1" dirty="0" smtClean="0"/>
            <a:t> портал </a:t>
          </a:r>
          <a:endParaRPr lang="en-GB" sz="2400" b="1" dirty="0"/>
        </a:p>
      </dgm:t>
    </dgm:pt>
    <dgm:pt modelId="{6DD27C07-BECC-4CC4-9393-ED60196426A5}" type="parTrans" cxnId="{52FBE3A4-68A7-465D-8F70-B3369A8B0FA4}">
      <dgm:prSet/>
      <dgm:spPr/>
      <dgm:t>
        <a:bodyPr/>
        <a:lstStyle/>
        <a:p>
          <a:endParaRPr lang="en-GB"/>
        </a:p>
      </dgm:t>
    </dgm:pt>
    <dgm:pt modelId="{DAFEFE56-F129-4403-8B1F-D3378499E327}" type="sibTrans" cxnId="{52FBE3A4-68A7-465D-8F70-B3369A8B0FA4}">
      <dgm:prSet/>
      <dgm:spPr/>
      <dgm:t>
        <a:bodyPr/>
        <a:lstStyle/>
        <a:p>
          <a:endParaRPr lang="en-GB"/>
        </a:p>
      </dgm:t>
    </dgm:pt>
    <dgm:pt modelId="{E6830101-FACE-4004-B2BA-44E8BD26C0CE}">
      <dgm:prSet phldrT="[Текст]" custT="1"/>
      <dgm:spPr/>
      <dgm:t>
        <a:bodyPr/>
        <a:lstStyle/>
        <a:p>
          <a:r>
            <a:rPr lang="ru-RU" sz="2400" b="1" dirty="0" smtClean="0"/>
            <a:t>Интернет-магазин </a:t>
          </a:r>
          <a:r>
            <a:rPr lang="en-US" sz="2400" b="1" dirty="0" smtClean="0"/>
            <a:t>/ </a:t>
          </a:r>
          <a:r>
            <a:rPr lang="en-US" sz="2400" b="1" dirty="0"/>
            <a:t/>
          </a:r>
          <a:br>
            <a:rPr lang="en-US" sz="2400" b="1" dirty="0"/>
          </a:br>
          <a:r>
            <a:rPr lang="ru-RU" sz="2400" b="1" dirty="0" smtClean="0"/>
            <a:t>Интернет-витрина </a:t>
          </a:r>
          <a:endParaRPr lang="en-GB" sz="2400" b="1" dirty="0"/>
        </a:p>
      </dgm:t>
    </dgm:pt>
    <dgm:pt modelId="{897C8F63-790E-48DC-922B-7232531FD1B0}" type="parTrans" cxnId="{CE851B42-D881-4D94-8951-2B80999D48B3}">
      <dgm:prSet/>
      <dgm:spPr/>
      <dgm:t>
        <a:bodyPr/>
        <a:lstStyle/>
        <a:p>
          <a:endParaRPr lang="en-GB"/>
        </a:p>
      </dgm:t>
    </dgm:pt>
    <dgm:pt modelId="{8AA9289F-14E4-4832-A654-CDD9A20D83D7}" type="sibTrans" cxnId="{CE851B42-D881-4D94-8951-2B80999D48B3}">
      <dgm:prSet/>
      <dgm:spPr/>
      <dgm:t>
        <a:bodyPr/>
        <a:lstStyle/>
        <a:p>
          <a:endParaRPr lang="en-GB"/>
        </a:p>
      </dgm:t>
    </dgm:pt>
    <dgm:pt modelId="{0418AB62-A6B7-4A7B-ADC2-361DEF571721}" type="pres">
      <dgm:prSet presAssocID="{2B358A5A-82A8-4867-ADCB-F4B1FE0A1E42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B1755F8-4418-4DA5-818D-FC1C44FC15B4}" type="pres">
      <dgm:prSet presAssocID="{2B358A5A-82A8-4867-ADCB-F4B1FE0A1E42}" presName="matrix" presStyleCnt="0"/>
      <dgm:spPr/>
    </dgm:pt>
    <dgm:pt modelId="{96F1F9CC-3B86-4A0B-9267-339A524971D7}" type="pres">
      <dgm:prSet presAssocID="{2B358A5A-82A8-4867-ADCB-F4B1FE0A1E42}" presName="tile1" presStyleLbl="node1" presStyleIdx="0" presStyleCnt="4"/>
      <dgm:spPr/>
      <dgm:t>
        <a:bodyPr/>
        <a:lstStyle/>
        <a:p>
          <a:endParaRPr lang="ru-RU"/>
        </a:p>
      </dgm:t>
    </dgm:pt>
    <dgm:pt modelId="{7A9D9FE3-A562-45F8-8A67-687963268379}" type="pres">
      <dgm:prSet presAssocID="{2B358A5A-82A8-4867-ADCB-F4B1FE0A1E42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691C96-7B9E-4A02-A69E-A6651A66BF9F}" type="pres">
      <dgm:prSet presAssocID="{2B358A5A-82A8-4867-ADCB-F4B1FE0A1E42}" presName="tile2" presStyleLbl="node1" presStyleIdx="1" presStyleCnt="4"/>
      <dgm:spPr/>
      <dgm:t>
        <a:bodyPr/>
        <a:lstStyle/>
        <a:p>
          <a:endParaRPr lang="ru-RU"/>
        </a:p>
      </dgm:t>
    </dgm:pt>
    <dgm:pt modelId="{98A91D2F-7F94-4492-B8EE-A10670BA953E}" type="pres">
      <dgm:prSet presAssocID="{2B358A5A-82A8-4867-ADCB-F4B1FE0A1E42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20D332-AA57-478C-A72E-9089363AC297}" type="pres">
      <dgm:prSet presAssocID="{2B358A5A-82A8-4867-ADCB-F4B1FE0A1E42}" presName="tile3" presStyleLbl="node1" presStyleIdx="2" presStyleCnt="4"/>
      <dgm:spPr/>
      <dgm:t>
        <a:bodyPr/>
        <a:lstStyle/>
        <a:p>
          <a:endParaRPr lang="ru-RU"/>
        </a:p>
      </dgm:t>
    </dgm:pt>
    <dgm:pt modelId="{2FBA46D9-8E8C-4042-9B8C-0CBFA80C25A9}" type="pres">
      <dgm:prSet presAssocID="{2B358A5A-82A8-4867-ADCB-F4B1FE0A1E42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A7A552-E97E-49FE-AA93-23763ABF4AA3}" type="pres">
      <dgm:prSet presAssocID="{2B358A5A-82A8-4867-ADCB-F4B1FE0A1E42}" presName="tile4" presStyleLbl="node1" presStyleIdx="3" presStyleCnt="4"/>
      <dgm:spPr/>
      <dgm:t>
        <a:bodyPr/>
        <a:lstStyle/>
        <a:p>
          <a:endParaRPr lang="ru-RU"/>
        </a:p>
      </dgm:t>
    </dgm:pt>
    <dgm:pt modelId="{51B008BA-E497-424B-B7C6-9FB8F721EF37}" type="pres">
      <dgm:prSet presAssocID="{2B358A5A-82A8-4867-ADCB-F4B1FE0A1E42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8526BF-85C3-498D-850E-D23F022DC62E}" type="pres">
      <dgm:prSet presAssocID="{2B358A5A-82A8-4867-ADCB-F4B1FE0A1E42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EF414513-29E2-4A19-8F3E-4BBBCA2AAC0B}" type="presOf" srcId="{5A2CA233-F39D-4835-9677-F84EDA732886}" destId="{9B8526BF-85C3-498D-850E-D23F022DC62E}" srcOrd="0" destOrd="0" presId="urn:microsoft.com/office/officeart/2005/8/layout/matrix1"/>
    <dgm:cxn modelId="{807BE258-7DBE-4E94-9C07-2829D8BCA547}" type="presOf" srcId="{8C8CE2A5-4BA5-4544-B213-0BF3E8F8090E}" destId="{98A91D2F-7F94-4492-B8EE-A10670BA953E}" srcOrd="1" destOrd="0" presId="urn:microsoft.com/office/officeart/2005/8/layout/matrix1"/>
    <dgm:cxn modelId="{C133F99B-8A4D-488B-93C8-6FB3A0F216D9}" type="presOf" srcId="{4029F4BC-7777-4295-B2FE-E11F874D6EC3}" destId="{2FBA46D9-8E8C-4042-9B8C-0CBFA80C25A9}" srcOrd="1" destOrd="0" presId="urn:microsoft.com/office/officeart/2005/8/layout/matrix1"/>
    <dgm:cxn modelId="{CC0C115B-B558-494C-BFC9-A26B9DF42FE9}" srcId="{2B358A5A-82A8-4867-ADCB-F4B1FE0A1E42}" destId="{5A2CA233-F39D-4835-9677-F84EDA732886}" srcOrd="0" destOrd="0" parTransId="{5A30B787-6023-4696-9B5F-4ECE695FF684}" sibTransId="{A168793A-4EAE-4C26-BD5F-7F13CB07BE41}"/>
    <dgm:cxn modelId="{5D870C48-ADED-4FD4-AB1F-5C0044BA9B63}" type="presOf" srcId="{E6830101-FACE-4004-B2BA-44E8BD26C0CE}" destId="{51B008BA-E497-424B-B7C6-9FB8F721EF37}" srcOrd="1" destOrd="0" presId="urn:microsoft.com/office/officeart/2005/8/layout/matrix1"/>
    <dgm:cxn modelId="{24B66782-3B6B-4325-BCE6-FE89B5B73FE5}" type="presOf" srcId="{8C8CE2A5-4BA5-4544-B213-0BF3E8F8090E}" destId="{1E691C96-7B9E-4A02-A69E-A6651A66BF9F}" srcOrd="0" destOrd="0" presId="urn:microsoft.com/office/officeart/2005/8/layout/matrix1"/>
    <dgm:cxn modelId="{E68EFF57-3E77-4213-82CC-B947136938B7}" type="presOf" srcId="{FE1DB80A-53AD-4FA9-BDBA-3DF91AF23C5F}" destId="{96F1F9CC-3B86-4A0B-9267-339A524971D7}" srcOrd="0" destOrd="0" presId="urn:microsoft.com/office/officeart/2005/8/layout/matrix1"/>
    <dgm:cxn modelId="{5750298A-6F86-4547-B0AF-9EAEFC9A301D}" type="presOf" srcId="{E6830101-FACE-4004-B2BA-44E8BD26C0CE}" destId="{E9A7A552-E97E-49FE-AA93-23763ABF4AA3}" srcOrd="0" destOrd="0" presId="urn:microsoft.com/office/officeart/2005/8/layout/matrix1"/>
    <dgm:cxn modelId="{F00A1895-F583-4F81-B50D-12DC98CB01E0}" type="presOf" srcId="{FE1DB80A-53AD-4FA9-BDBA-3DF91AF23C5F}" destId="{7A9D9FE3-A562-45F8-8A67-687963268379}" srcOrd="1" destOrd="0" presId="urn:microsoft.com/office/officeart/2005/8/layout/matrix1"/>
    <dgm:cxn modelId="{52FBE3A4-68A7-465D-8F70-B3369A8B0FA4}" srcId="{5A2CA233-F39D-4835-9677-F84EDA732886}" destId="{4029F4BC-7777-4295-B2FE-E11F874D6EC3}" srcOrd="2" destOrd="0" parTransId="{6DD27C07-BECC-4CC4-9393-ED60196426A5}" sibTransId="{DAFEFE56-F129-4403-8B1F-D3378499E327}"/>
    <dgm:cxn modelId="{427F8118-535D-4927-81A1-004924C68615}" type="presOf" srcId="{4029F4BC-7777-4295-B2FE-E11F874D6EC3}" destId="{9720D332-AA57-478C-A72E-9089363AC297}" srcOrd="0" destOrd="0" presId="urn:microsoft.com/office/officeart/2005/8/layout/matrix1"/>
    <dgm:cxn modelId="{FC07609F-BAB9-4355-ADD5-F063DC93E4F1}" srcId="{5A2CA233-F39D-4835-9677-F84EDA732886}" destId="{FE1DB80A-53AD-4FA9-BDBA-3DF91AF23C5F}" srcOrd="0" destOrd="0" parTransId="{49FE90EC-0507-461A-8A24-3DF8B6B1C379}" sibTransId="{A28C9BF5-7C2D-4C44-B89A-88C1177DFC25}"/>
    <dgm:cxn modelId="{646A9FDF-272A-4DC8-B517-A3705410E403}" srcId="{5A2CA233-F39D-4835-9677-F84EDA732886}" destId="{8C8CE2A5-4BA5-4544-B213-0BF3E8F8090E}" srcOrd="1" destOrd="0" parTransId="{C066952B-C6D9-4309-A982-04221B902C3E}" sibTransId="{5076BBC8-E78A-4CEB-8CC8-CA4A4B86FEE6}"/>
    <dgm:cxn modelId="{91D7CF37-3A78-42CA-B76D-5A62362A0E96}" type="presOf" srcId="{2B358A5A-82A8-4867-ADCB-F4B1FE0A1E42}" destId="{0418AB62-A6B7-4A7B-ADC2-361DEF571721}" srcOrd="0" destOrd="0" presId="urn:microsoft.com/office/officeart/2005/8/layout/matrix1"/>
    <dgm:cxn modelId="{CE851B42-D881-4D94-8951-2B80999D48B3}" srcId="{5A2CA233-F39D-4835-9677-F84EDA732886}" destId="{E6830101-FACE-4004-B2BA-44E8BD26C0CE}" srcOrd="3" destOrd="0" parTransId="{897C8F63-790E-48DC-922B-7232531FD1B0}" sibTransId="{8AA9289F-14E4-4832-A654-CDD9A20D83D7}"/>
    <dgm:cxn modelId="{01F33E0F-E0D7-47D8-8C7F-E198A9E4A93F}" type="presParOf" srcId="{0418AB62-A6B7-4A7B-ADC2-361DEF571721}" destId="{4B1755F8-4418-4DA5-818D-FC1C44FC15B4}" srcOrd="0" destOrd="0" presId="urn:microsoft.com/office/officeart/2005/8/layout/matrix1"/>
    <dgm:cxn modelId="{3E07A7A8-356E-4428-9E77-8C22BDC6C911}" type="presParOf" srcId="{4B1755F8-4418-4DA5-818D-FC1C44FC15B4}" destId="{96F1F9CC-3B86-4A0B-9267-339A524971D7}" srcOrd="0" destOrd="0" presId="urn:microsoft.com/office/officeart/2005/8/layout/matrix1"/>
    <dgm:cxn modelId="{68CC2C65-2918-4CDA-8803-27FD214C2CAC}" type="presParOf" srcId="{4B1755F8-4418-4DA5-818D-FC1C44FC15B4}" destId="{7A9D9FE3-A562-45F8-8A67-687963268379}" srcOrd="1" destOrd="0" presId="urn:microsoft.com/office/officeart/2005/8/layout/matrix1"/>
    <dgm:cxn modelId="{A6FAD03F-1170-4FDB-B45C-E8F9B6922256}" type="presParOf" srcId="{4B1755F8-4418-4DA5-818D-FC1C44FC15B4}" destId="{1E691C96-7B9E-4A02-A69E-A6651A66BF9F}" srcOrd="2" destOrd="0" presId="urn:microsoft.com/office/officeart/2005/8/layout/matrix1"/>
    <dgm:cxn modelId="{174A8D37-0C86-49DB-8423-5C20B1A6A246}" type="presParOf" srcId="{4B1755F8-4418-4DA5-818D-FC1C44FC15B4}" destId="{98A91D2F-7F94-4492-B8EE-A10670BA953E}" srcOrd="3" destOrd="0" presId="urn:microsoft.com/office/officeart/2005/8/layout/matrix1"/>
    <dgm:cxn modelId="{0EF5BAAC-B4E7-493A-B569-8256D22418FA}" type="presParOf" srcId="{4B1755F8-4418-4DA5-818D-FC1C44FC15B4}" destId="{9720D332-AA57-478C-A72E-9089363AC297}" srcOrd="4" destOrd="0" presId="urn:microsoft.com/office/officeart/2005/8/layout/matrix1"/>
    <dgm:cxn modelId="{0D7ED205-D058-40B3-BE1B-BC035AE64A64}" type="presParOf" srcId="{4B1755F8-4418-4DA5-818D-FC1C44FC15B4}" destId="{2FBA46D9-8E8C-4042-9B8C-0CBFA80C25A9}" srcOrd="5" destOrd="0" presId="urn:microsoft.com/office/officeart/2005/8/layout/matrix1"/>
    <dgm:cxn modelId="{927A8666-FC87-453E-973B-17A4A82672AE}" type="presParOf" srcId="{4B1755F8-4418-4DA5-818D-FC1C44FC15B4}" destId="{E9A7A552-E97E-49FE-AA93-23763ABF4AA3}" srcOrd="6" destOrd="0" presId="urn:microsoft.com/office/officeart/2005/8/layout/matrix1"/>
    <dgm:cxn modelId="{05780318-03F1-44E0-A922-0653392F312B}" type="presParOf" srcId="{4B1755F8-4418-4DA5-818D-FC1C44FC15B4}" destId="{51B008BA-E497-424B-B7C6-9FB8F721EF37}" srcOrd="7" destOrd="0" presId="urn:microsoft.com/office/officeart/2005/8/layout/matrix1"/>
    <dgm:cxn modelId="{3990CEF4-A3BB-43E0-8A8A-5603A0A15CDE}" type="presParOf" srcId="{0418AB62-A6B7-4A7B-ADC2-361DEF571721}" destId="{9B8526BF-85C3-498D-850E-D23F022DC62E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708B2AE-4B5A-4EC3-A488-ACE290F2D0C6}" type="doc">
      <dgm:prSet loTypeId="urn:microsoft.com/office/officeart/2005/8/layout/matrix1" loCatId="matrix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GB"/>
        </a:p>
      </dgm:t>
    </dgm:pt>
    <dgm:pt modelId="{B0E62CC3-8ED3-435C-A2BD-8D3E405AEC02}">
      <dgm:prSet phldrT="[Текст]"/>
      <dgm:spPr/>
      <dgm:t>
        <a:bodyPr/>
        <a:lstStyle/>
        <a:p>
          <a:r>
            <a:rPr lang="ru-RU" b="1" dirty="0"/>
            <a:t>Правила «умного» </a:t>
          </a:r>
          <a:r>
            <a:rPr lang="ru-RU" b="1" dirty="0" smtClean="0"/>
            <a:t>дизайна</a:t>
          </a:r>
          <a:endParaRPr lang="en-GB" b="1" dirty="0"/>
        </a:p>
      </dgm:t>
    </dgm:pt>
    <dgm:pt modelId="{A256A6B5-B909-45CF-8ED5-08167B20610D}" type="parTrans" cxnId="{75770D6F-1402-4349-9A7C-BAB9B5D0BB97}">
      <dgm:prSet/>
      <dgm:spPr/>
      <dgm:t>
        <a:bodyPr/>
        <a:lstStyle/>
        <a:p>
          <a:endParaRPr lang="en-GB"/>
        </a:p>
      </dgm:t>
    </dgm:pt>
    <dgm:pt modelId="{DD1A6EC2-23C4-4903-833A-2B36759645D7}" type="sibTrans" cxnId="{75770D6F-1402-4349-9A7C-BAB9B5D0BB97}">
      <dgm:prSet/>
      <dgm:spPr/>
      <dgm:t>
        <a:bodyPr/>
        <a:lstStyle/>
        <a:p>
          <a:endParaRPr lang="en-GB"/>
        </a:p>
      </dgm:t>
    </dgm:pt>
    <dgm:pt modelId="{20D0977D-7D8F-4AE8-99E8-6AFF55D9E57E}">
      <dgm:prSet phldrT="[Текст]"/>
      <dgm:spPr/>
      <dgm:t>
        <a:bodyPr/>
        <a:lstStyle/>
        <a:p>
          <a:r>
            <a:rPr lang="ru-RU" dirty="0"/>
            <a:t>Расстояние между смысловыми блоками</a:t>
          </a:r>
          <a:endParaRPr lang="en-GB" dirty="0"/>
        </a:p>
      </dgm:t>
    </dgm:pt>
    <dgm:pt modelId="{1649F7B6-5DEA-4825-B0BC-961D82CEF614}" type="parTrans" cxnId="{48EEC353-F188-420C-A88A-56985E9F16DF}">
      <dgm:prSet/>
      <dgm:spPr/>
      <dgm:t>
        <a:bodyPr/>
        <a:lstStyle/>
        <a:p>
          <a:endParaRPr lang="en-GB"/>
        </a:p>
      </dgm:t>
    </dgm:pt>
    <dgm:pt modelId="{D548B23E-2BAA-4DFD-80EB-97FEE64BB647}" type="sibTrans" cxnId="{48EEC353-F188-420C-A88A-56985E9F16DF}">
      <dgm:prSet/>
      <dgm:spPr/>
      <dgm:t>
        <a:bodyPr/>
        <a:lstStyle/>
        <a:p>
          <a:endParaRPr lang="en-GB"/>
        </a:p>
      </dgm:t>
    </dgm:pt>
    <dgm:pt modelId="{6AE9F138-F024-499E-8C7F-BFD138BDBE3A}">
      <dgm:prSet phldrT="[Текст]"/>
      <dgm:spPr/>
      <dgm:t>
        <a:bodyPr/>
        <a:lstStyle/>
        <a:p>
          <a:r>
            <a:rPr lang="ru-RU" dirty="0"/>
            <a:t>Выравнивание элементов</a:t>
          </a:r>
          <a:endParaRPr lang="en-GB" dirty="0"/>
        </a:p>
      </dgm:t>
    </dgm:pt>
    <dgm:pt modelId="{8CDC67C3-8673-402F-8673-5F62AA3BEDFD}" type="parTrans" cxnId="{AB0716AC-CB90-40E0-A3D0-1931488F2666}">
      <dgm:prSet/>
      <dgm:spPr/>
      <dgm:t>
        <a:bodyPr/>
        <a:lstStyle/>
        <a:p>
          <a:endParaRPr lang="en-GB"/>
        </a:p>
      </dgm:t>
    </dgm:pt>
    <dgm:pt modelId="{C5C33A61-EBE2-48E1-9A6C-7FB820EB753A}" type="sibTrans" cxnId="{AB0716AC-CB90-40E0-A3D0-1931488F2666}">
      <dgm:prSet/>
      <dgm:spPr/>
      <dgm:t>
        <a:bodyPr/>
        <a:lstStyle/>
        <a:p>
          <a:endParaRPr lang="en-GB"/>
        </a:p>
      </dgm:t>
    </dgm:pt>
    <dgm:pt modelId="{5390B80F-00F5-433A-A6E4-AC1F5CF7119B}">
      <dgm:prSet phldrT="[Текст]"/>
      <dgm:spPr/>
      <dgm:t>
        <a:bodyPr/>
        <a:lstStyle/>
        <a:p>
          <a:r>
            <a:rPr lang="ru-RU" dirty="0"/>
            <a:t>Повтор элементов оформления</a:t>
          </a:r>
          <a:endParaRPr lang="en-GB" dirty="0"/>
        </a:p>
      </dgm:t>
    </dgm:pt>
    <dgm:pt modelId="{E8C2B9DA-B195-49E3-B590-3C24540A5E78}" type="parTrans" cxnId="{7FD9D8D4-A9FB-4E4C-8ADF-9F4A1A88477A}">
      <dgm:prSet/>
      <dgm:spPr/>
      <dgm:t>
        <a:bodyPr/>
        <a:lstStyle/>
        <a:p>
          <a:endParaRPr lang="en-GB"/>
        </a:p>
      </dgm:t>
    </dgm:pt>
    <dgm:pt modelId="{38180875-2160-4F2B-9BE5-7BD12BF5A74D}" type="sibTrans" cxnId="{7FD9D8D4-A9FB-4E4C-8ADF-9F4A1A88477A}">
      <dgm:prSet/>
      <dgm:spPr/>
      <dgm:t>
        <a:bodyPr/>
        <a:lstStyle/>
        <a:p>
          <a:endParaRPr lang="en-GB"/>
        </a:p>
      </dgm:t>
    </dgm:pt>
    <dgm:pt modelId="{CF351AB9-E509-4F2F-9287-6D2B5E33290F}">
      <dgm:prSet phldrT="[Текст]"/>
      <dgm:spPr/>
      <dgm:t>
        <a:bodyPr/>
        <a:lstStyle/>
        <a:p>
          <a:r>
            <a:rPr lang="ru-RU" dirty="0"/>
            <a:t>Контраст между объектами</a:t>
          </a:r>
          <a:endParaRPr lang="en-GB" dirty="0"/>
        </a:p>
      </dgm:t>
    </dgm:pt>
    <dgm:pt modelId="{73EEC4CA-8476-467B-A813-F5E55CE941AA}" type="parTrans" cxnId="{22672716-100E-42F9-B6C8-02BE00F6B96F}">
      <dgm:prSet/>
      <dgm:spPr/>
      <dgm:t>
        <a:bodyPr/>
        <a:lstStyle/>
        <a:p>
          <a:endParaRPr lang="en-GB"/>
        </a:p>
      </dgm:t>
    </dgm:pt>
    <dgm:pt modelId="{CEC35471-515B-41D2-99CE-CB24FAA54F91}" type="sibTrans" cxnId="{22672716-100E-42F9-B6C8-02BE00F6B96F}">
      <dgm:prSet/>
      <dgm:spPr/>
      <dgm:t>
        <a:bodyPr/>
        <a:lstStyle/>
        <a:p>
          <a:endParaRPr lang="en-GB"/>
        </a:p>
      </dgm:t>
    </dgm:pt>
    <dgm:pt modelId="{DDE9CACA-5859-4C77-B0E1-6D9F82E4107D}" type="pres">
      <dgm:prSet presAssocID="{9708B2AE-4B5A-4EC3-A488-ACE290F2D0C6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EF5EB4D-1E27-4239-81C2-4622345DF2D8}" type="pres">
      <dgm:prSet presAssocID="{9708B2AE-4B5A-4EC3-A488-ACE290F2D0C6}" presName="matrix" presStyleCnt="0"/>
      <dgm:spPr/>
    </dgm:pt>
    <dgm:pt modelId="{0F12BA24-495E-4908-8674-CEE076A710A0}" type="pres">
      <dgm:prSet presAssocID="{9708B2AE-4B5A-4EC3-A488-ACE290F2D0C6}" presName="tile1" presStyleLbl="node1" presStyleIdx="0" presStyleCnt="4"/>
      <dgm:spPr/>
      <dgm:t>
        <a:bodyPr/>
        <a:lstStyle/>
        <a:p>
          <a:endParaRPr lang="ru-RU"/>
        </a:p>
      </dgm:t>
    </dgm:pt>
    <dgm:pt modelId="{EC66759B-360F-4350-85D6-72DA8A3DAE83}" type="pres">
      <dgm:prSet presAssocID="{9708B2AE-4B5A-4EC3-A488-ACE290F2D0C6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1BFED2-5C60-4B12-B38F-1EB33ABD0A43}" type="pres">
      <dgm:prSet presAssocID="{9708B2AE-4B5A-4EC3-A488-ACE290F2D0C6}" presName="tile2" presStyleLbl="node1" presStyleIdx="1" presStyleCnt="4"/>
      <dgm:spPr/>
      <dgm:t>
        <a:bodyPr/>
        <a:lstStyle/>
        <a:p>
          <a:endParaRPr lang="ru-RU"/>
        </a:p>
      </dgm:t>
    </dgm:pt>
    <dgm:pt modelId="{C8867250-2D4B-4642-9B84-C93131F5B69B}" type="pres">
      <dgm:prSet presAssocID="{9708B2AE-4B5A-4EC3-A488-ACE290F2D0C6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530BF2-708D-41C0-9E5D-963F943C5F81}" type="pres">
      <dgm:prSet presAssocID="{9708B2AE-4B5A-4EC3-A488-ACE290F2D0C6}" presName="tile3" presStyleLbl="node1" presStyleIdx="2" presStyleCnt="4"/>
      <dgm:spPr/>
      <dgm:t>
        <a:bodyPr/>
        <a:lstStyle/>
        <a:p>
          <a:endParaRPr lang="ru-RU"/>
        </a:p>
      </dgm:t>
    </dgm:pt>
    <dgm:pt modelId="{79980225-E3C0-4FB7-A27B-BC79CDDABC55}" type="pres">
      <dgm:prSet presAssocID="{9708B2AE-4B5A-4EC3-A488-ACE290F2D0C6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D29913-B531-406E-AF4F-3B27AACBC5B8}" type="pres">
      <dgm:prSet presAssocID="{9708B2AE-4B5A-4EC3-A488-ACE290F2D0C6}" presName="tile4" presStyleLbl="node1" presStyleIdx="3" presStyleCnt="4"/>
      <dgm:spPr/>
      <dgm:t>
        <a:bodyPr/>
        <a:lstStyle/>
        <a:p>
          <a:endParaRPr lang="ru-RU"/>
        </a:p>
      </dgm:t>
    </dgm:pt>
    <dgm:pt modelId="{7FABD8C4-98BC-4C4E-8B70-D40497BB3567}" type="pres">
      <dgm:prSet presAssocID="{9708B2AE-4B5A-4EC3-A488-ACE290F2D0C6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9910AA-B3A1-4A83-8E63-E8650E0DC4C6}" type="pres">
      <dgm:prSet presAssocID="{9708B2AE-4B5A-4EC3-A488-ACE290F2D0C6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0A64DC7E-6EF1-457C-9EC1-9ABC8320983F}" type="presOf" srcId="{20D0977D-7D8F-4AE8-99E8-6AFF55D9E57E}" destId="{0F12BA24-495E-4908-8674-CEE076A710A0}" srcOrd="0" destOrd="0" presId="urn:microsoft.com/office/officeart/2005/8/layout/matrix1"/>
    <dgm:cxn modelId="{C7B1842F-7BFA-4C22-B694-34AE469C50F2}" type="presOf" srcId="{CF351AB9-E509-4F2F-9287-6D2B5E33290F}" destId="{07D29913-B531-406E-AF4F-3B27AACBC5B8}" srcOrd="0" destOrd="0" presId="urn:microsoft.com/office/officeart/2005/8/layout/matrix1"/>
    <dgm:cxn modelId="{22672716-100E-42F9-B6C8-02BE00F6B96F}" srcId="{B0E62CC3-8ED3-435C-A2BD-8D3E405AEC02}" destId="{CF351AB9-E509-4F2F-9287-6D2B5E33290F}" srcOrd="3" destOrd="0" parTransId="{73EEC4CA-8476-467B-A813-F5E55CE941AA}" sibTransId="{CEC35471-515B-41D2-99CE-CB24FAA54F91}"/>
    <dgm:cxn modelId="{7FD9D8D4-A9FB-4E4C-8ADF-9F4A1A88477A}" srcId="{B0E62CC3-8ED3-435C-A2BD-8D3E405AEC02}" destId="{5390B80F-00F5-433A-A6E4-AC1F5CF7119B}" srcOrd="2" destOrd="0" parTransId="{E8C2B9DA-B195-49E3-B590-3C24540A5E78}" sibTransId="{38180875-2160-4F2B-9BE5-7BD12BF5A74D}"/>
    <dgm:cxn modelId="{75770D6F-1402-4349-9A7C-BAB9B5D0BB97}" srcId="{9708B2AE-4B5A-4EC3-A488-ACE290F2D0C6}" destId="{B0E62CC3-8ED3-435C-A2BD-8D3E405AEC02}" srcOrd="0" destOrd="0" parTransId="{A256A6B5-B909-45CF-8ED5-08167B20610D}" sibTransId="{DD1A6EC2-23C4-4903-833A-2B36759645D7}"/>
    <dgm:cxn modelId="{73D144B6-4867-4530-8BDF-AD42C526B651}" type="presOf" srcId="{CF351AB9-E509-4F2F-9287-6D2B5E33290F}" destId="{7FABD8C4-98BC-4C4E-8B70-D40497BB3567}" srcOrd="1" destOrd="0" presId="urn:microsoft.com/office/officeart/2005/8/layout/matrix1"/>
    <dgm:cxn modelId="{ABEAA681-4E10-4A3F-B824-E5CF6D26C117}" type="presOf" srcId="{5390B80F-00F5-433A-A6E4-AC1F5CF7119B}" destId="{1C530BF2-708D-41C0-9E5D-963F943C5F81}" srcOrd="0" destOrd="0" presId="urn:microsoft.com/office/officeart/2005/8/layout/matrix1"/>
    <dgm:cxn modelId="{065B6DF6-6910-4138-8682-2FF970B2664C}" type="presOf" srcId="{20D0977D-7D8F-4AE8-99E8-6AFF55D9E57E}" destId="{EC66759B-360F-4350-85D6-72DA8A3DAE83}" srcOrd="1" destOrd="0" presId="urn:microsoft.com/office/officeart/2005/8/layout/matrix1"/>
    <dgm:cxn modelId="{98945C07-FDF2-4B80-BA2E-95C11327832C}" type="presOf" srcId="{6AE9F138-F024-499E-8C7F-BFD138BDBE3A}" destId="{051BFED2-5C60-4B12-B38F-1EB33ABD0A43}" srcOrd="0" destOrd="0" presId="urn:microsoft.com/office/officeart/2005/8/layout/matrix1"/>
    <dgm:cxn modelId="{A8BE10E6-9DA4-4665-9196-A8934CE2B03C}" type="presOf" srcId="{6AE9F138-F024-499E-8C7F-BFD138BDBE3A}" destId="{C8867250-2D4B-4642-9B84-C93131F5B69B}" srcOrd="1" destOrd="0" presId="urn:microsoft.com/office/officeart/2005/8/layout/matrix1"/>
    <dgm:cxn modelId="{77336B75-ABD2-4772-8C7A-2CBF60EF1E7A}" type="presOf" srcId="{9708B2AE-4B5A-4EC3-A488-ACE290F2D0C6}" destId="{DDE9CACA-5859-4C77-B0E1-6D9F82E4107D}" srcOrd="0" destOrd="0" presId="urn:microsoft.com/office/officeart/2005/8/layout/matrix1"/>
    <dgm:cxn modelId="{48EEC353-F188-420C-A88A-56985E9F16DF}" srcId="{B0E62CC3-8ED3-435C-A2BD-8D3E405AEC02}" destId="{20D0977D-7D8F-4AE8-99E8-6AFF55D9E57E}" srcOrd="0" destOrd="0" parTransId="{1649F7B6-5DEA-4825-B0BC-961D82CEF614}" sibTransId="{D548B23E-2BAA-4DFD-80EB-97FEE64BB647}"/>
    <dgm:cxn modelId="{033D8827-3A2E-49AF-ADEF-5FFD678FA377}" type="presOf" srcId="{B0E62CC3-8ED3-435C-A2BD-8D3E405AEC02}" destId="{399910AA-B3A1-4A83-8E63-E8650E0DC4C6}" srcOrd="0" destOrd="0" presId="urn:microsoft.com/office/officeart/2005/8/layout/matrix1"/>
    <dgm:cxn modelId="{AB0716AC-CB90-40E0-A3D0-1931488F2666}" srcId="{B0E62CC3-8ED3-435C-A2BD-8D3E405AEC02}" destId="{6AE9F138-F024-499E-8C7F-BFD138BDBE3A}" srcOrd="1" destOrd="0" parTransId="{8CDC67C3-8673-402F-8673-5F62AA3BEDFD}" sibTransId="{C5C33A61-EBE2-48E1-9A6C-7FB820EB753A}"/>
    <dgm:cxn modelId="{CB0195CB-DFE7-4A08-AC1D-05DAEE8E5834}" type="presOf" srcId="{5390B80F-00F5-433A-A6E4-AC1F5CF7119B}" destId="{79980225-E3C0-4FB7-A27B-BC79CDDABC55}" srcOrd="1" destOrd="0" presId="urn:microsoft.com/office/officeart/2005/8/layout/matrix1"/>
    <dgm:cxn modelId="{47786702-2F5B-45CE-B02D-140403307205}" type="presParOf" srcId="{DDE9CACA-5859-4C77-B0E1-6D9F82E4107D}" destId="{BEF5EB4D-1E27-4239-81C2-4622345DF2D8}" srcOrd="0" destOrd="0" presId="urn:microsoft.com/office/officeart/2005/8/layout/matrix1"/>
    <dgm:cxn modelId="{FBB1BB55-01FE-405F-93C8-0CFE0EECA1E5}" type="presParOf" srcId="{BEF5EB4D-1E27-4239-81C2-4622345DF2D8}" destId="{0F12BA24-495E-4908-8674-CEE076A710A0}" srcOrd="0" destOrd="0" presId="urn:microsoft.com/office/officeart/2005/8/layout/matrix1"/>
    <dgm:cxn modelId="{05385C61-DCA5-44A1-8B37-44BCD4784A31}" type="presParOf" srcId="{BEF5EB4D-1E27-4239-81C2-4622345DF2D8}" destId="{EC66759B-360F-4350-85D6-72DA8A3DAE83}" srcOrd="1" destOrd="0" presId="urn:microsoft.com/office/officeart/2005/8/layout/matrix1"/>
    <dgm:cxn modelId="{0E356FBD-EECD-4473-8AC3-3483AE6B2BC7}" type="presParOf" srcId="{BEF5EB4D-1E27-4239-81C2-4622345DF2D8}" destId="{051BFED2-5C60-4B12-B38F-1EB33ABD0A43}" srcOrd="2" destOrd="0" presId="urn:microsoft.com/office/officeart/2005/8/layout/matrix1"/>
    <dgm:cxn modelId="{527C0288-D336-4CDD-A90E-45C83369DAD9}" type="presParOf" srcId="{BEF5EB4D-1E27-4239-81C2-4622345DF2D8}" destId="{C8867250-2D4B-4642-9B84-C93131F5B69B}" srcOrd="3" destOrd="0" presId="urn:microsoft.com/office/officeart/2005/8/layout/matrix1"/>
    <dgm:cxn modelId="{3D7E4A0F-2201-44FD-87BF-9EC077F74734}" type="presParOf" srcId="{BEF5EB4D-1E27-4239-81C2-4622345DF2D8}" destId="{1C530BF2-708D-41C0-9E5D-963F943C5F81}" srcOrd="4" destOrd="0" presId="urn:microsoft.com/office/officeart/2005/8/layout/matrix1"/>
    <dgm:cxn modelId="{19D279FD-AEEA-4E16-BFA8-12D98F9436C2}" type="presParOf" srcId="{BEF5EB4D-1E27-4239-81C2-4622345DF2D8}" destId="{79980225-E3C0-4FB7-A27B-BC79CDDABC55}" srcOrd="5" destOrd="0" presId="urn:microsoft.com/office/officeart/2005/8/layout/matrix1"/>
    <dgm:cxn modelId="{3E1DD217-A6E5-43AB-9B68-0BD1ABA82CBC}" type="presParOf" srcId="{BEF5EB4D-1E27-4239-81C2-4622345DF2D8}" destId="{07D29913-B531-406E-AF4F-3B27AACBC5B8}" srcOrd="6" destOrd="0" presId="urn:microsoft.com/office/officeart/2005/8/layout/matrix1"/>
    <dgm:cxn modelId="{C6452EFE-171A-4608-9774-E133AAA783E0}" type="presParOf" srcId="{BEF5EB4D-1E27-4239-81C2-4622345DF2D8}" destId="{7FABD8C4-98BC-4C4E-8B70-D40497BB3567}" srcOrd="7" destOrd="0" presId="urn:microsoft.com/office/officeart/2005/8/layout/matrix1"/>
    <dgm:cxn modelId="{12A7394B-8869-4F1C-9783-7FD28BAC440E}" type="presParOf" srcId="{DDE9CACA-5859-4C77-B0E1-6D9F82E4107D}" destId="{399910AA-B3A1-4A83-8E63-E8650E0DC4C6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32D07BA-51F3-40EB-AF8B-B9F6F01EB239}">
      <dsp:nvSpPr>
        <dsp:cNvPr id="0" name=""/>
        <dsp:cNvSpPr/>
      </dsp:nvSpPr>
      <dsp:spPr>
        <a:xfrm>
          <a:off x="3519751" y="2397919"/>
          <a:ext cx="2930789" cy="2930789"/>
        </a:xfrm>
        <a:prstGeom prst="gear9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/>
            <a:t>Контент рулит</a:t>
          </a:r>
          <a:endParaRPr lang="en-GB" sz="2800" b="1" kern="1200" dirty="0"/>
        </a:p>
      </dsp:txBody>
      <dsp:txXfrm>
        <a:off x="3519751" y="2397919"/>
        <a:ext cx="2930789" cy="2930789"/>
      </dsp:txXfrm>
    </dsp:sp>
    <dsp:sp modelId="{E8C7B598-F202-4444-812F-E7AB0D38EA4E}">
      <dsp:nvSpPr>
        <dsp:cNvPr id="0" name=""/>
        <dsp:cNvSpPr/>
      </dsp:nvSpPr>
      <dsp:spPr>
        <a:xfrm>
          <a:off x="3146741" y="4209680"/>
          <a:ext cx="1865048" cy="11190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/>
            <a:t>Он должен быть  </a:t>
          </a:r>
          <a:r>
            <a:rPr lang="ru-RU" sz="1600" kern="1200" dirty="0"/>
            <a:t>уникальным, качественным и полезным</a:t>
          </a:r>
          <a:endParaRPr lang="en-GB" sz="1600" kern="1200" dirty="0"/>
        </a:p>
      </dsp:txBody>
      <dsp:txXfrm>
        <a:off x="3146741" y="4209680"/>
        <a:ext cx="1865048" cy="1119028"/>
      </dsp:txXfrm>
    </dsp:sp>
    <dsp:sp modelId="{6F94993F-0066-4098-AB8C-03392D438C6E}">
      <dsp:nvSpPr>
        <dsp:cNvPr id="0" name=""/>
        <dsp:cNvSpPr/>
      </dsp:nvSpPr>
      <dsp:spPr>
        <a:xfrm>
          <a:off x="1814564" y="1705186"/>
          <a:ext cx="2131483" cy="2131483"/>
        </a:xfrm>
        <a:prstGeom prst="gear6">
          <a:avLst/>
        </a:prstGeom>
        <a:solidFill>
          <a:schemeClr val="accent4">
            <a:hueOff val="5197847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/>
            <a:t>Проще – лучше</a:t>
          </a:r>
          <a:endParaRPr lang="en-GB" sz="2200" kern="1200" dirty="0"/>
        </a:p>
      </dsp:txBody>
      <dsp:txXfrm>
        <a:off x="1814564" y="1705186"/>
        <a:ext cx="2131483" cy="2131483"/>
      </dsp:txXfrm>
    </dsp:sp>
    <dsp:sp modelId="{CFC2C1B3-1E4B-4E0D-8F76-D19887B2465E}">
      <dsp:nvSpPr>
        <dsp:cNvPr id="0" name=""/>
        <dsp:cNvSpPr/>
      </dsp:nvSpPr>
      <dsp:spPr>
        <a:xfrm>
          <a:off x="1121832" y="3090651"/>
          <a:ext cx="1865048" cy="11190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5197847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/>
            <a:t>Аналогично и для «короче»</a:t>
          </a:r>
          <a:endParaRPr lang="en-GB" sz="1600" kern="1200" dirty="0"/>
        </a:p>
      </dsp:txBody>
      <dsp:txXfrm>
        <a:off x="1121832" y="3090651"/>
        <a:ext cx="1865048" cy="1119028"/>
      </dsp:txXfrm>
    </dsp:sp>
    <dsp:sp modelId="{EE2DA583-E408-4E66-A021-51DB929C7EF0}">
      <dsp:nvSpPr>
        <dsp:cNvPr id="0" name=""/>
        <dsp:cNvSpPr/>
      </dsp:nvSpPr>
      <dsp:spPr>
        <a:xfrm rot="20700000">
          <a:off x="3008413" y="234680"/>
          <a:ext cx="2088418" cy="2088418"/>
        </a:xfrm>
        <a:prstGeom prst="gear6">
          <a:avLst/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Продвижение нон-стоп</a:t>
          </a:r>
          <a:endParaRPr lang="en-GB" sz="1800" b="1" kern="1200" dirty="0"/>
        </a:p>
      </dsp:txBody>
      <dsp:txXfrm>
        <a:off x="3466464" y="692732"/>
        <a:ext cx="1172315" cy="1172315"/>
      </dsp:txXfrm>
    </dsp:sp>
    <dsp:sp modelId="{8CF57119-C15E-4F23-8185-8FA713749492}">
      <dsp:nvSpPr>
        <dsp:cNvPr id="0" name=""/>
        <dsp:cNvSpPr/>
      </dsp:nvSpPr>
      <dsp:spPr>
        <a:xfrm>
          <a:off x="4833134" y="378408"/>
          <a:ext cx="1865048" cy="11190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395693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/>
            <a:t>Маркетинг и продвижение в </a:t>
          </a:r>
          <a:r>
            <a:rPr lang="ru-RU" sz="1600" kern="1200" dirty="0" smtClean="0"/>
            <a:t>стиле </a:t>
          </a:r>
          <a:r>
            <a:rPr lang="ru-RU" sz="1600" kern="1200" dirty="0"/>
            <a:t>«тигра», а не «крокодила»</a:t>
          </a:r>
          <a:endParaRPr lang="en-GB" sz="1600" kern="1200" dirty="0"/>
        </a:p>
      </dsp:txBody>
      <dsp:txXfrm>
        <a:off x="4833134" y="378408"/>
        <a:ext cx="1865048" cy="1119028"/>
      </dsp:txXfrm>
    </dsp:sp>
    <dsp:sp modelId="{C052F483-B578-4D9B-9A72-B7DD4B4F797E}">
      <dsp:nvSpPr>
        <dsp:cNvPr id="0" name=""/>
        <dsp:cNvSpPr/>
      </dsp:nvSpPr>
      <dsp:spPr>
        <a:xfrm>
          <a:off x="3307047" y="1948434"/>
          <a:ext cx="3751411" cy="3751411"/>
        </a:xfrm>
        <a:prstGeom prst="circularArrow">
          <a:avLst>
            <a:gd name="adj1" fmla="val 4688"/>
            <a:gd name="adj2" fmla="val 299029"/>
            <a:gd name="adj3" fmla="val 2537925"/>
            <a:gd name="adj4" fmla="val 15815175"/>
            <a:gd name="adj5" fmla="val 546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D40801-457D-48EF-8127-879E26131A9F}">
      <dsp:nvSpPr>
        <dsp:cNvPr id="0" name=""/>
        <dsp:cNvSpPr/>
      </dsp:nvSpPr>
      <dsp:spPr>
        <a:xfrm>
          <a:off x="1437082" y="1228701"/>
          <a:ext cx="2725634" cy="272563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4">
            <a:hueOff val="5197847"/>
            <a:satOff val="-23984"/>
            <a:lumOff val="8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79F17E-A2A8-42E9-B955-93BC8D6EF7AE}">
      <dsp:nvSpPr>
        <dsp:cNvPr id="0" name=""/>
        <dsp:cNvSpPr/>
      </dsp:nvSpPr>
      <dsp:spPr>
        <a:xfrm>
          <a:off x="2525340" y="-227629"/>
          <a:ext cx="2938783" cy="2938783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6F1F9CC-3B86-4A0B-9267-339A524971D7}">
      <dsp:nvSpPr>
        <dsp:cNvPr id="0" name=""/>
        <dsp:cNvSpPr/>
      </dsp:nvSpPr>
      <dsp:spPr>
        <a:xfrm rot="16200000">
          <a:off x="681434" y="-681434"/>
          <a:ext cx="2106613" cy="3469481"/>
        </a:xfrm>
        <a:prstGeom prst="round1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Целевая (посадочная) страница </a:t>
          </a:r>
          <a:endParaRPr lang="en-GB" sz="2400" b="1" kern="1200" dirty="0"/>
        </a:p>
      </dsp:txBody>
      <dsp:txXfrm rot="16200000">
        <a:off x="944760" y="-944760"/>
        <a:ext cx="1579959" cy="3469481"/>
      </dsp:txXfrm>
    </dsp:sp>
    <dsp:sp modelId="{1E691C96-7B9E-4A02-A69E-A6651A66BF9F}">
      <dsp:nvSpPr>
        <dsp:cNvPr id="0" name=""/>
        <dsp:cNvSpPr/>
      </dsp:nvSpPr>
      <dsp:spPr>
        <a:xfrm>
          <a:off x="3469481" y="0"/>
          <a:ext cx="3469481" cy="2106613"/>
        </a:xfrm>
        <a:prstGeom prst="round1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Сайт-визитка </a:t>
          </a:r>
          <a:r>
            <a:rPr lang="en-US" sz="2400" b="1" kern="1200" dirty="0" smtClean="0"/>
            <a:t>/ </a:t>
          </a:r>
          <a:r>
            <a:rPr lang="en-US" sz="2400" b="1" kern="1200" dirty="0"/>
            <a:t/>
          </a:r>
          <a:br>
            <a:rPr lang="en-US" sz="2400" b="1" kern="1200" dirty="0"/>
          </a:br>
          <a:r>
            <a:rPr lang="ru-RU" sz="2400" b="1" kern="1200" dirty="0" smtClean="0"/>
            <a:t>корпоративный веб-сайт </a:t>
          </a:r>
          <a:endParaRPr lang="en-GB" sz="2400" b="1" kern="1200" dirty="0"/>
        </a:p>
      </dsp:txBody>
      <dsp:txXfrm>
        <a:off x="3469481" y="0"/>
        <a:ext cx="3469481" cy="1579959"/>
      </dsp:txXfrm>
    </dsp:sp>
    <dsp:sp modelId="{9720D332-AA57-478C-A72E-9089363AC297}">
      <dsp:nvSpPr>
        <dsp:cNvPr id="0" name=""/>
        <dsp:cNvSpPr/>
      </dsp:nvSpPr>
      <dsp:spPr>
        <a:xfrm rot="10800000">
          <a:off x="0" y="2106613"/>
          <a:ext cx="3469481" cy="2106613"/>
        </a:xfrm>
        <a:prstGeom prst="round1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Новостной сайт </a:t>
          </a:r>
          <a:r>
            <a:rPr lang="en-US" sz="2400" b="1" kern="1200" dirty="0" smtClean="0"/>
            <a:t>/</a:t>
          </a:r>
          <a:r>
            <a:rPr lang="ru-RU" sz="2400" b="1" kern="1200" dirty="0" smtClean="0"/>
            <a:t> портал </a:t>
          </a:r>
          <a:endParaRPr lang="en-GB" sz="2400" b="1" kern="1200" dirty="0"/>
        </a:p>
      </dsp:txBody>
      <dsp:txXfrm rot="10800000">
        <a:off x="0" y="2633266"/>
        <a:ext cx="3469481" cy="1579959"/>
      </dsp:txXfrm>
    </dsp:sp>
    <dsp:sp modelId="{E9A7A552-E97E-49FE-AA93-23763ABF4AA3}">
      <dsp:nvSpPr>
        <dsp:cNvPr id="0" name=""/>
        <dsp:cNvSpPr/>
      </dsp:nvSpPr>
      <dsp:spPr>
        <a:xfrm rot="5400000">
          <a:off x="4150915" y="1425178"/>
          <a:ext cx="2106613" cy="3469481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Интернет-магазин </a:t>
          </a:r>
          <a:r>
            <a:rPr lang="en-US" sz="2400" b="1" kern="1200" dirty="0" smtClean="0"/>
            <a:t>/ </a:t>
          </a:r>
          <a:r>
            <a:rPr lang="en-US" sz="2400" b="1" kern="1200" dirty="0"/>
            <a:t/>
          </a:r>
          <a:br>
            <a:rPr lang="en-US" sz="2400" b="1" kern="1200" dirty="0"/>
          </a:br>
          <a:r>
            <a:rPr lang="ru-RU" sz="2400" b="1" kern="1200" dirty="0" smtClean="0"/>
            <a:t>Интернет-витрина </a:t>
          </a:r>
          <a:endParaRPr lang="en-GB" sz="2400" b="1" kern="1200" dirty="0"/>
        </a:p>
      </dsp:txBody>
      <dsp:txXfrm rot="5400000">
        <a:off x="4414242" y="1688505"/>
        <a:ext cx="1579959" cy="3469481"/>
      </dsp:txXfrm>
    </dsp:sp>
    <dsp:sp modelId="{9B8526BF-85C3-498D-850E-D23F022DC62E}">
      <dsp:nvSpPr>
        <dsp:cNvPr id="0" name=""/>
        <dsp:cNvSpPr/>
      </dsp:nvSpPr>
      <dsp:spPr>
        <a:xfrm>
          <a:off x="2428637" y="1579959"/>
          <a:ext cx="2081688" cy="1053306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Зачем вам нужен веб-сайт</a:t>
          </a:r>
          <a:r>
            <a:rPr lang="en-US" sz="2400" b="1" kern="1200" dirty="0" smtClean="0"/>
            <a:t>?</a:t>
          </a:r>
          <a:endParaRPr lang="en-GB" sz="2400" b="1" kern="1200" dirty="0"/>
        </a:p>
      </dsp:txBody>
      <dsp:txXfrm>
        <a:off x="2428637" y="1579959"/>
        <a:ext cx="2081688" cy="1053306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F12BA24-495E-4908-8674-CEE076A710A0}">
      <dsp:nvSpPr>
        <dsp:cNvPr id="0" name=""/>
        <dsp:cNvSpPr/>
      </dsp:nvSpPr>
      <dsp:spPr>
        <a:xfrm rot="16200000">
          <a:off x="64293" y="-64293"/>
          <a:ext cx="2100262" cy="2228850"/>
        </a:xfrm>
        <a:prstGeom prst="round1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/>
            <a:t>Расстояние между смысловыми блоками</a:t>
          </a:r>
          <a:endParaRPr lang="en-GB" sz="1900" kern="1200" dirty="0"/>
        </a:p>
      </dsp:txBody>
      <dsp:txXfrm rot="16200000">
        <a:off x="326826" y="-326826"/>
        <a:ext cx="1575196" cy="2228850"/>
      </dsp:txXfrm>
    </dsp:sp>
    <dsp:sp modelId="{051BFED2-5C60-4B12-B38F-1EB33ABD0A43}">
      <dsp:nvSpPr>
        <dsp:cNvPr id="0" name=""/>
        <dsp:cNvSpPr/>
      </dsp:nvSpPr>
      <dsp:spPr>
        <a:xfrm>
          <a:off x="2228850" y="0"/>
          <a:ext cx="2228850" cy="2100262"/>
        </a:xfrm>
        <a:prstGeom prst="round1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/>
            <a:t>Выравнивание элементов</a:t>
          </a:r>
          <a:endParaRPr lang="en-GB" sz="1900" kern="1200" dirty="0"/>
        </a:p>
      </dsp:txBody>
      <dsp:txXfrm>
        <a:off x="2228850" y="0"/>
        <a:ext cx="2228850" cy="1575196"/>
      </dsp:txXfrm>
    </dsp:sp>
    <dsp:sp modelId="{1C530BF2-708D-41C0-9E5D-963F943C5F81}">
      <dsp:nvSpPr>
        <dsp:cNvPr id="0" name=""/>
        <dsp:cNvSpPr/>
      </dsp:nvSpPr>
      <dsp:spPr>
        <a:xfrm rot="10800000">
          <a:off x="0" y="2100262"/>
          <a:ext cx="2228850" cy="2100262"/>
        </a:xfrm>
        <a:prstGeom prst="round1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/>
            <a:t>Повтор элементов оформления</a:t>
          </a:r>
          <a:endParaRPr lang="en-GB" sz="1900" kern="1200" dirty="0"/>
        </a:p>
      </dsp:txBody>
      <dsp:txXfrm rot="10800000">
        <a:off x="0" y="2625328"/>
        <a:ext cx="2228850" cy="1575196"/>
      </dsp:txXfrm>
    </dsp:sp>
    <dsp:sp modelId="{07D29913-B531-406E-AF4F-3B27AACBC5B8}">
      <dsp:nvSpPr>
        <dsp:cNvPr id="0" name=""/>
        <dsp:cNvSpPr/>
      </dsp:nvSpPr>
      <dsp:spPr>
        <a:xfrm rot="5400000">
          <a:off x="2293143" y="2035968"/>
          <a:ext cx="2100262" cy="2228850"/>
        </a:xfrm>
        <a:prstGeom prst="round1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/>
            <a:t>Контраст между объектами</a:t>
          </a:r>
          <a:endParaRPr lang="en-GB" sz="1900" kern="1200" dirty="0"/>
        </a:p>
      </dsp:txBody>
      <dsp:txXfrm rot="5400000">
        <a:off x="2555676" y="2298501"/>
        <a:ext cx="1575196" cy="2228850"/>
      </dsp:txXfrm>
    </dsp:sp>
    <dsp:sp modelId="{399910AA-B3A1-4A83-8E63-E8650E0DC4C6}">
      <dsp:nvSpPr>
        <dsp:cNvPr id="0" name=""/>
        <dsp:cNvSpPr/>
      </dsp:nvSpPr>
      <dsp:spPr>
        <a:xfrm>
          <a:off x="1560195" y="1575196"/>
          <a:ext cx="1337310" cy="1050131"/>
        </a:xfrm>
        <a:prstGeom prst="roundRect">
          <a:avLst/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/>
            <a:t>Правила «умного» </a:t>
          </a:r>
          <a:r>
            <a:rPr lang="ru-RU" sz="1900" b="1" kern="1200" dirty="0" smtClean="0"/>
            <a:t>дизайна</a:t>
          </a:r>
          <a:endParaRPr lang="en-GB" sz="1900" b="1" kern="1200" dirty="0"/>
        </a:p>
      </dsp:txBody>
      <dsp:txXfrm>
        <a:off x="1560195" y="1575196"/>
        <a:ext cx="1337310" cy="10501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DF7865-597B-4ACA-9675-B24BAFA62430}" type="datetimeFigureOut">
              <a:rPr lang="ru-RU" smtClean="0"/>
              <a:pPr/>
              <a:t>17.04.2019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62B265-2C5D-4182-9740-B597B9B3BDC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774168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BB8302-E9E1-48F6-B9F4-403598733512}" type="datetimeFigureOut">
              <a:rPr lang="ru-RU" smtClean="0"/>
              <a:pPr/>
              <a:t>17.04.2019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8D3FB3-0356-4A43-BA38-68B506D187A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32412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D3FB3-0356-4A43-BA38-68B506D187A1}" type="slidenum">
              <a:rPr lang="ru-RU" smtClean="0"/>
              <a:pPr/>
              <a:t>8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7252" y="2167859"/>
            <a:ext cx="9920748" cy="1371600"/>
          </a:xfrm>
        </p:spPr>
        <p:txBody>
          <a:bodyPr anchor="t">
            <a:normAutofit/>
          </a:bodyPr>
          <a:lstStyle>
            <a:lvl1pPr algn="l">
              <a:defRPr sz="6300" b="1"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7252" y="3952568"/>
            <a:ext cx="9920748" cy="906503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25" y="6249627"/>
            <a:ext cx="1435611" cy="2240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458" y="6219908"/>
            <a:ext cx="653797" cy="2834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47" y="381902"/>
            <a:ext cx="1664211" cy="466345"/>
          </a:xfrm>
          <a:prstGeom prst="rect">
            <a:avLst/>
          </a:prstGeom>
        </p:spPr>
      </p:pic>
      <p:sp>
        <p:nvSpPr>
          <p:cNvPr id="35" name="Текст 33"/>
          <p:cNvSpPr>
            <a:spLocks noGrp="1"/>
          </p:cNvSpPr>
          <p:nvPr>
            <p:ph type="body" sz="quarter" idx="10" hasCustomPrompt="1"/>
          </p:nvPr>
        </p:nvSpPr>
        <p:spPr>
          <a:xfrm>
            <a:off x="6995160" y="405124"/>
            <a:ext cx="4460804" cy="401898"/>
          </a:xfrm>
        </p:spPr>
        <p:txBody>
          <a:bodyPr anchor="ctr">
            <a:normAutofit/>
          </a:bodyPr>
          <a:lstStyle>
            <a:lvl1pPr marL="0" indent="0" algn="r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The Project is funded by</a:t>
            </a:r>
            <a:r>
              <a:rPr lang="ru-RU" dirty="0"/>
              <a:t> </a:t>
            </a:r>
            <a:r>
              <a:rPr lang="en-US" dirty="0"/>
              <a:t>the European Union</a:t>
            </a:r>
            <a:br>
              <a:rPr lang="en-US" dirty="0"/>
            </a:br>
            <a:r>
              <a:rPr lang="en-US" dirty="0"/>
              <a:t>and implemented by the consortium led by GDSI Limited</a:t>
            </a:r>
            <a:endParaRPr lang="ru-RU" dirty="0"/>
          </a:p>
        </p:txBody>
      </p:sp>
      <p:sp>
        <p:nvSpPr>
          <p:cNvPr id="38" name="Текст 33"/>
          <p:cNvSpPr>
            <a:spLocks noGrp="1"/>
          </p:cNvSpPr>
          <p:nvPr>
            <p:ph type="body" sz="quarter" idx="11" hasCustomPrompt="1"/>
          </p:nvPr>
        </p:nvSpPr>
        <p:spPr>
          <a:xfrm>
            <a:off x="6995160" y="6100928"/>
            <a:ext cx="4460804" cy="237960"/>
          </a:xfrm>
        </p:spPr>
        <p:txBody>
          <a:bodyPr anchor="ctr">
            <a:normAutofit/>
          </a:bodyPr>
          <a:lstStyle>
            <a:lvl1pPr marL="0" indent="0" algn="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  <a:endParaRPr lang="ru-RU" dirty="0"/>
          </a:p>
        </p:txBody>
      </p:sp>
      <p:sp>
        <p:nvSpPr>
          <p:cNvPr id="39" name="Текст 33"/>
          <p:cNvSpPr>
            <a:spLocks noGrp="1"/>
          </p:cNvSpPr>
          <p:nvPr>
            <p:ph type="body" sz="quarter" idx="12" hasCustomPrompt="1"/>
          </p:nvPr>
        </p:nvSpPr>
        <p:spPr>
          <a:xfrm>
            <a:off x="6995160" y="6316801"/>
            <a:ext cx="4460804" cy="236550"/>
          </a:xfrm>
        </p:spPr>
        <p:txBody>
          <a:bodyPr anchor="ctr">
            <a:norm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City, Country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9568330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501" y="6249627"/>
            <a:ext cx="1435611" cy="22402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489" y="6219908"/>
            <a:ext cx="653797" cy="28346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09" y="6111797"/>
            <a:ext cx="1664211" cy="466345"/>
          </a:xfrm>
          <a:prstGeom prst="rect">
            <a:avLst/>
          </a:prstGeom>
        </p:spPr>
      </p:pic>
      <p:sp>
        <p:nvSpPr>
          <p:cNvPr id="31" name="Текст 2" descr="Section name Level 1&#10;"/>
          <p:cNvSpPr>
            <a:spLocks noGrp="1"/>
          </p:cNvSpPr>
          <p:nvPr>
            <p:ph type="body" idx="13" hasCustomPrompt="1"/>
          </p:nvPr>
        </p:nvSpPr>
        <p:spPr>
          <a:xfrm>
            <a:off x="773061" y="318014"/>
            <a:ext cx="2313038" cy="513119"/>
          </a:xfrm>
        </p:spPr>
        <p:txBody>
          <a:bodyPr numCol="1" spcCol="360000">
            <a:normAutofit/>
          </a:bodyPr>
          <a:lstStyle>
            <a:lvl1pPr marL="0" indent="0" algn="just">
              <a:spcBef>
                <a:spcPts val="0"/>
              </a:spcBef>
              <a:buNone/>
              <a:defRPr sz="12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name Level 1</a:t>
            </a:r>
            <a:endParaRPr lang="ru-RU" dirty="0"/>
          </a:p>
        </p:txBody>
      </p:sp>
      <p:sp>
        <p:nvSpPr>
          <p:cNvPr id="32" name="Текст 2" descr="Section name Level 2&#10;"/>
          <p:cNvSpPr>
            <a:spLocks noGrp="1"/>
          </p:cNvSpPr>
          <p:nvPr>
            <p:ph type="body" idx="14" hasCustomPrompt="1"/>
          </p:nvPr>
        </p:nvSpPr>
        <p:spPr>
          <a:xfrm>
            <a:off x="3382911" y="318014"/>
            <a:ext cx="2313038" cy="513119"/>
          </a:xfrm>
        </p:spPr>
        <p:txBody>
          <a:bodyPr numCol="1" spcCol="360000">
            <a:normAutofit/>
          </a:bodyPr>
          <a:lstStyle>
            <a:lvl1pPr marL="0" indent="0" algn="just">
              <a:spcBef>
                <a:spcPts val="0"/>
              </a:spcBef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name Level 2</a:t>
            </a:r>
            <a:endParaRPr lang="ru-RU" dirty="0"/>
          </a:p>
        </p:txBody>
      </p:sp>
      <p:sp>
        <p:nvSpPr>
          <p:cNvPr id="34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1774825" y="2845968"/>
            <a:ext cx="2230168" cy="235934"/>
          </a:xfrm>
        </p:spPr>
        <p:txBody>
          <a:bodyPr numCol="1" spcCol="360000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Item 0</a:t>
            </a:r>
            <a:r>
              <a:rPr lang="ru-RU" dirty="0"/>
              <a:t>1</a:t>
            </a:r>
            <a:endParaRPr lang="en-US" dirty="0"/>
          </a:p>
        </p:txBody>
      </p:sp>
      <p:sp>
        <p:nvSpPr>
          <p:cNvPr id="35" name="Текст 2"/>
          <p:cNvSpPr>
            <a:spLocks noGrp="1"/>
          </p:cNvSpPr>
          <p:nvPr>
            <p:ph type="body" idx="18" hasCustomPrompt="1"/>
          </p:nvPr>
        </p:nvSpPr>
        <p:spPr>
          <a:xfrm>
            <a:off x="1774825" y="3060904"/>
            <a:ext cx="2230168" cy="356666"/>
          </a:xfrm>
        </p:spPr>
        <p:txBody>
          <a:bodyPr numCol="1" spcCol="360000">
            <a:noAutofit/>
          </a:bodyPr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Lorem Ipsum is simply dummy text of the printing</a:t>
            </a:r>
            <a:endParaRPr lang="ru-RU" dirty="0"/>
          </a:p>
        </p:txBody>
      </p:sp>
      <p:sp>
        <p:nvSpPr>
          <p:cNvPr id="61" name="Текст 2"/>
          <p:cNvSpPr>
            <a:spLocks noGrp="1"/>
          </p:cNvSpPr>
          <p:nvPr>
            <p:ph type="body" idx="34" hasCustomPrompt="1"/>
          </p:nvPr>
        </p:nvSpPr>
        <p:spPr>
          <a:xfrm>
            <a:off x="2519050" y="2035830"/>
            <a:ext cx="741719" cy="739375"/>
          </a:xfrm>
        </p:spPr>
        <p:txBody>
          <a:bodyPr numCol="1" spcCol="360000" anchor="ctr">
            <a:noAutofit/>
          </a:bodyPr>
          <a:lstStyle>
            <a:lvl1pPr marL="0" indent="0" algn="ctr">
              <a:buNone/>
              <a:defRPr sz="3600" b="1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</a:t>
            </a:r>
            <a:r>
              <a:rPr lang="kk-KZ" dirty="0"/>
              <a:t>1</a:t>
            </a:r>
            <a:endParaRPr lang="en-US" dirty="0"/>
          </a:p>
        </p:txBody>
      </p:sp>
      <p:sp>
        <p:nvSpPr>
          <p:cNvPr id="63" name="Текст 2"/>
          <p:cNvSpPr>
            <a:spLocks noGrp="1"/>
          </p:cNvSpPr>
          <p:nvPr>
            <p:ph type="body" idx="35" hasCustomPrompt="1"/>
          </p:nvPr>
        </p:nvSpPr>
        <p:spPr>
          <a:xfrm>
            <a:off x="4980915" y="2845968"/>
            <a:ext cx="2230168" cy="235934"/>
          </a:xfrm>
        </p:spPr>
        <p:txBody>
          <a:bodyPr numCol="1" spcCol="360000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Item 0</a:t>
            </a:r>
            <a:r>
              <a:rPr lang="ru-RU" dirty="0"/>
              <a:t>2</a:t>
            </a:r>
            <a:endParaRPr lang="en-US" dirty="0"/>
          </a:p>
        </p:txBody>
      </p:sp>
      <p:sp>
        <p:nvSpPr>
          <p:cNvPr id="64" name="Текст 2"/>
          <p:cNvSpPr>
            <a:spLocks noGrp="1"/>
          </p:cNvSpPr>
          <p:nvPr>
            <p:ph type="body" idx="36" hasCustomPrompt="1"/>
          </p:nvPr>
        </p:nvSpPr>
        <p:spPr>
          <a:xfrm>
            <a:off x="4980915" y="3060904"/>
            <a:ext cx="2230168" cy="356666"/>
          </a:xfrm>
        </p:spPr>
        <p:txBody>
          <a:bodyPr numCol="1" spcCol="360000">
            <a:noAutofit/>
          </a:bodyPr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Lorem Ipsum is simply dummy text of the printing</a:t>
            </a:r>
            <a:endParaRPr lang="ru-RU" dirty="0"/>
          </a:p>
        </p:txBody>
      </p:sp>
      <p:sp>
        <p:nvSpPr>
          <p:cNvPr id="66" name="Текст 2"/>
          <p:cNvSpPr>
            <a:spLocks noGrp="1"/>
          </p:cNvSpPr>
          <p:nvPr>
            <p:ph type="body" idx="37" hasCustomPrompt="1"/>
          </p:nvPr>
        </p:nvSpPr>
        <p:spPr>
          <a:xfrm>
            <a:off x="5725140" y="2035830"/>
            <a:ext cx="741719" cy="739375"/>
          </a:xfrm>
        </p:spPr>
        <p:txBody>
          <a:bodyPr numCol="1" spcCol="360000" anchor="ctr">
            <a:noAutofit/>
          </a:bodyPr>
          <a:lstStyle>
            <a:lvl1pPr marL="0" indent="0" algn="ctr">
              <a:buNone/>
              <a:defRPr sz="3600" b="1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</a:t>
            </a:r>
            <a:r>
              <a:rPr lang="kk-KZ" dirty="0"/>
              <a:t>2</a:t>
            </a:r>
            <a:endParaRPr lang="en-US" dirty="0"/>
          </a:p>
        </p:txBody>
      </p:sp>
      <p:sp>
        <p:nvSpPr>
          <p:cNvPr id="68" name="Текст 2"/>
          <p:cNvSpPr>
            <a:spLocks noGrp="1"/>
          </p:cNvSpPr>
          <p:nvPr>
            <p:ph type="body" idx="38" hasCustomPrompt="1"/>
          </p:nvPr>
        </p:nvSpPr>
        <p:spPr>
          <a:xfrm>
            <a:off x="8189566" y="2845968"/>
            <a:ext cx="2230168" cy="235934"/>
          </a:xfrm>
        </p:spPr>
        <p:txBody>
          <a:bodyPr numCol="1" spcCol="360000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Item 0</a:t>
            </a:r>
            <a:r>
              <a:rPr lang="ru-RU" dirty="0"/>
              <a:t>3</a:t>
            </a:r>
            <a:endParaRPr lang="en-US" dirty="0"/>
          </a:p>
        </p:txBody>
      </p:sp>
      <p:sp>
        <p:nvSpPr>
          <p:cNvPr id="69" name="Текст 2"/>
          <p:cNvSpPr>
            <a:spLocks noGrp="1"/>
          </p:cNvSpPr>
          <p:nvPr>
            <p:ph type="body" idx="39" hasCustomPrompt="1"/>
          </p:nvPr>
        </p:nvSpPr>
        <p:spPr>
          <a:xfrm>
            <a:off x="8189566" y="3060904"/>
            <a:ext cx="2230168" cy="356666"/>
          </a:xfrm>
        </p:spPr>
        <p:txBody>
          <a:bodyPr numCol="1" spcCol="360000">
            <a:noAutofit/>
          </a:bodyPr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Lorem Ipsum is simply dummy text of the printing</a:t>
            </a:r>
            <a:endParaRPr lang="ru-RU" dirty="0"/>
          </a:p>
        </p:txBody>
      </p:sp>
      <p:sp>
        <p:nvSpPr>
          <p:cNvPr id="71" name="Текст 2"/>
          <p:cNvSpPr>
            <a:spLocks noGrp="1"/>
          </p:cNvSpPr>
          <p:nvPr>
            <p:ph type="body" idx="40" hasCustomPrompt="1"/>
          </p:nvPr>
        </p:nvSpPr>
        <p:spPr>
          <a:xfrm>
            <a:off x="8933791" y="2035830"/>
            <a:ext cx="741719" cy="739375"/>
          </a:xfrm>
        </p:spPr>
        <p:txBody>
          <a:bodyPr numCol="1" spcCol="360000" anchor="ctr">
            <a:noAutofit/>
          </a:bodyPr>
          <a:lstStyle>
            <a:lvl1pPr marL="0" indent="0" algn="ctr">
              <a:buNone/>
              <a:defRPr sz="3600" b="1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</a:t>
            </a:r>
            <a:r>
              <a:rPr lang="kk-KZ" dirty="0"/>
              <a:t>3</a:t>
            </a:r>
            <a:endParaRPr lang="en-US" dirty="0"/>
          </a:p>
        </p:txBody>
      </p:sp>
      <p:sp>
        <p:nvSpPr>
          <p:cNvPr id="73" name="Текст 2"/>
          <p:cNvSpPr>
            <a:spLocks noGrp="1"/>
          </p:cNvSpPr>
          <p:nvPr>
            <p:ph type="body" idx="41" hasCustomPrompt="1"/>
          </p:nvPr>
        </p:nvSpPr>
        <p:spPr>
          <a:xfrm>
            <a:off x="1774825" y="4786994"/>
            <a:ext cx="2230168" cy="235934"/>
          </a:xfrm>
        </p:spPr>
        <p:txBody>
          <a:bodyPr numCol="1" spcCol="360000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Item 04</a:t>
            </a:r>
          </a:p>
        </p:txBody>
      </p:sp>
      <p:sp>
        <p:nvSpPr>
          <p:cNvPr id="74" name="Текст 2"/>
          <p:cNvSpPr>
            <a:spLocks noGrp="1"/>
          </p:cNvSpPr>
          <p:nvPr>
            <p:ph type="body" idx="42" hasCustomPrompt="1"/>
          </p:nvPr>
        </p:nvSpPr>
        <p:spPr>
          <a:xfrm>
            <a:off x="1774825" y="5001930"/>
            <a:ext cx="2230168" cy="356666"/>
          </a:xfrm>
        </p:spPr>
        <p:txBody>
          <a:bodyPr numCol="1" spcCol="360000">
            <a:noAutofit/>
          </a:bodyPr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Lorem Ipsum is simply dummy text of the printing</a:t>
            </a:r>
            <a:endParaRPr lang="ru-RU" dirty="0"/>
          </a:p>
        </p:txBody>
      </p:sp>
      <p:sp>
        <p:nvSpPr>
          <p:cNvPr id="76" name="Текст 2"/>
          <p:cNvSpPr>
            <a:spLocks noGrp="1"/>
          </p:cNvSpPr>
          <p:nvPr>
            <p:ph type="body" idx="43" hasCustomPrompt="1"/>
          </p:nvPr>
        </p:nvSpPr>
        <p:spPr>
          <a:xfrm>
            <a:off x="2519050" y="3976856"/>
            <a:ext cx="741719" cy="739375"/>
          </a:xfrm>
        </p:spPr>
        <p:txBody>
          <a:bodyPr numCol="1" spcCol="360000" anchor="ctr">
            <a:noAutofit/>
          </a:bodyPr>
          <a:lstStyle>
            <a:lvl1pPr marL="0" indent="0" algn="ctr">
              <a:buNone/>
              <a:defRPr sz="3600" b="1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</a:t>
            </a:r>
            <a:r>
              <a:rPr lang="kk-KZ" dirty="0"/>
              <a:t>4</a:t>
            </a:r>
            <a:endParaRPr lang="en-US" dirty="0"/>
          </a:p>
        </p:txBody>
      </p:sp>
      <p:sp>
        <p:nvSpPr>
          <p:cNvPr id="78" name="Текст 2"/>
          <p:cNvSpPr>
            <a:spLocks noGrp="1"/>
          </p:cNvSpPr>
          <p:nvPr>
            <p:ph type="body" idx="44" hasCustomPrompt="1"/>
          </p:nvPr>
        </p:nvSpPr>
        <p:spPr>
          <a:xfrm>
            <a:off x="4980915" y="4786994"/>
            <a:ext cx="2230168" cy="235934"/>
          </a:xfrm>
        </p:spPr>
        <p:txBody>
          <a:bodyPr numCol="1" spcCol="360000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Item 0</a:t>
            </a:r>
            <a:r>
              <a:rPr lang="ru-RU" dirty="0"/>
              <a:t>5</a:t>
            </a:r>
            <a:endParaRPr lang="en-US" dirty="0"/>
          </a:p>
        </p:txBody>
      </p:sp>
      <p:sp>
        <p:nvSpPr>
          <p:cNvPr id="79" name="Текст 2"/>
          <p:cNvSpPr>
            <a:spLocks noGrp="1"/>
          </p:cNvSpPr>
          <p:nvPr>
            <p:ph type="body" idx="45" hasCustomPrompt="1"/>
          </p:nvPr>
        </p:nvSpPr>
        <p:spPr>
          <a:xfrm>
            <a:off x="4980915" y="5001930"/>
            <a:ext cx="2230168" cy="356666"/>
          </a:xfrm>
        </p:spPr>
        <p:txBody>
          <a:bodyPr numCol="1" spcCol="360000">
            <a:noAutofit/>
          </a:bodyPr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Lorem Ipsum is simply dummy text of the printing</a:t>
            </a:r>
            <a:endParaRPr lang="ru-RU" dirty="0"/>
          </a:p>
        </p:txBody>
      </p:sp>
      <p:sp>
        <p:nvSpPr>
          <p:cNvPr id="81" name="Текст 2"/>
          <p:cNvSpPr>
            <a:spLocks noGrp="1"/>
          </p:cNvSpPr>
          <p:nvPr>
            <p:ph type="body" idx="46" hasCustomPrompt="1"/>
          </p:nvPr>
        </p:nvSpPr>
        <p:spPr>
          <a:xfrm>
            <a:off x="5725140" y="3976856"/>
            <a:ext cx="741719" cy="739375"/>
          </a:xfrm>
        </p:spPr>
        <p:txBody>
          <a:bodyPr numCol="1" spcCol="360000" anchor="ctr">
            <a:noAutofit/>
          </a:bodyPr>
          <a:lstStyle>
            <a:lvl1pPr marL="0" indent="0" algn="ctr">
              <a:buNone/>
              <a:defRPr sz="3600" b="1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</a:t>
            </a:r>
            <a:r>
              <a:rPr lang="kk-KZ" dirty="0"/>
              <a:t>5</a:t>
            </a:r>
            <a:endParaRPr lang="en-US" dirty="0"/>
          </a:p>
        </p:txBody>
      </p:sp>
      <p:sp>
        <p:nvSpPr>
          <p:cNvPr id="83" name="Текст 2"/>
          <p:cNvSpPr>
            <a:spLocks noGrp="1"/>
          </p:cNvSpPr>
          <p:nvPr>
            <p:ph type="body" idx="47" hasCustomPrompt="1"/>
          </p:nvPr>
        </p:nvSpPr>
        <p:spPr>
          <a:xfrm>
            <a:off x="8189566" y="4786994"/>
            <a:ext cx="2230168" cy="235934"/>
          </a:xfrm>
        </p:spPr>
        <p:txBody>
          <a:bodyPr numCol="1" spcCol="360000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Item 0</a:t>
            </a:r>
            <a:r>
              <a:rPr lang="ru-RU" dirty="0"/>
              <a:t>6</a:t>
            </a:r>
            <a:endParaRPr lang="en-US" dirty="0"/>
          </a:p>
        </p:txBody>
      </p:sp>
      <p:sp>
        <p:nvSpPr>
          <p:cNvPr id="84" name="Текст 2"/>
          <p:cNvSpPr>
            <a:spLocks noGrp="1"/>
          </p:cNvSpPr>
          <p:nvPr>
            <p:ph type="body" idx="48" hasCustomPrompt="1"/>
          </p:nvPr>
        </p:nvSpPr>
        <p:spPr>
          <a:xfrm>
            <a:off x="8189566" y="5001930"/>
            <a:ext cx="2230168" cy="356666"/>
          </a:xfrm>
        </p:spPr>
        <p:txBody>
          <a:bodyPr numCol="1" spcCol="360000">
            <a:noAutofit/>
          </a:bodyPr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Lorem Ipsum is simply dummy text of the printing</a:t>
            </a:r>
            <a:endParaRPr lang="ru-RU" dirty="0"/>
          </a:p>
        </p:txBody>
      </p:sp>
      <p:sp>
        <p:nvSpPr>
          <p:cNvPr id="86" name="Текст 2"/>
          <p:cNvSpPr>
            <a:spLocks noGrp="1"/>
          </p:cNvSpPr>
          <p:nvPr>
            <p:ph type="body" idx="49" hasCustomPrompt="1"/>
          </p:nvPr>
        </p:nvSpPr>
        <p:spPr>
          <a:xfrm>
            <a:off x="8933791" y="3976856"/>
            <a:ext cx="741719" cy="739375"/>
          </a:xfrm>
        </p:spPr>
        <p:txBody>
          <a:bodyPr numCol="1" spcCol="360000" anchor="ctr">
            <a:noAutofit/>
          </a:bodyPr>
          <a:lstStyle>
            <a:lvl1pPr marL="0" indent="0" algn="ctr">
              <a:buNone/>
              <a:defRPr sz="3600" b="1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</a:t>
            </a:r>
            <a:r>
              <a:rPr lang="kk-KZ" dirty="0"/>
              <a:t>6</a:t>
            </a:r>
            <a:endParaRPr lang="en-US" dirty="0"/>
          </a:p>
        </p:txBody>
      </p:sp>
      <p:sp>
        <p:nvSpPr>
          <p:cNvPr id="87" name="Заголовок 1"/>
          <p:cNvSpPr>
            <a:spLocks noGrp="1"/>
          </p:cNvSpPr>
          <p:nvPr>
            <p:ph type="title"/>
          </p:nvPr>
        </p:nvSpPr>
        <p:spPr>
          <a:xfrm>
            <a:off x="1789471" y="1247442"/>
            <a:ext cx="4420829" cy="561693"/>
          </a:xfrm>
        </p:spPr>
        <p:txBody>
          <a:bodyPr anchor="t"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368179910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6562" userDrawn="1">
          <p15:clr>
            <a:srgbClr val="FBAE40"/>
          </p15:clr>
        </p15:guide>
        <p15:guide id="0" pos="1118" userDrawn="1">
          <p15:clr>
            <a:srgbClr val="FBAE40"/>
          </p15:clr>
        </p15:guide>
        <p15:guide id="3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501" y="6249627"/>
            <a:ext cx="1435611" cy="2240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489" y="6219908"/>
            <a:ext cx="653797" cy="2834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09" y="6111797"/>
            <a:ext cx="1664211" cy="466345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789471" y="1247442"/>
            <a:ext cx="4420829" cy="561693"/>
          </a:xfrm>
        </p:spPr>
        <p:txBody>
          <a:bodyPr anchor="t"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2"/>
          <p:cNvSpPr>
            <a:spLocks noGrp="1"/>
          </p:cNvSpPr>
          <p:nvPr>
            <p:ph type="body" idx="1"/>
          </p:nvPr>
        </p:nvSpPr>
        <p:spPr>
          <a:xfrm>
            <a:off x="1789471" y="1868131"/>
            <a:ext cx="4420829" cy="3814914"/>
          </a:xfrm>
        </p:spPr>
        <p:txBody>
          <a:bodyPr numCol="1" spcCol="360000">
            <a:normAutofit/>
          </a:bodyPr>
          <a:lstStyle>
            <a:lvl1pPr marL="0" indent="0" algn="just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4" name="Текст 2" descr="Section name Level 1&#10;"/>
          <p:cNvSpPr>
            <a:spLocks noGrp="1"/>
          </p:cNvSpPr>
          <p:nvPr>
            <p:ph type="body" idx="13" hasCustomPrompt="1"/>
          </p:nvPr>
        </p:nvSpPr>
        <p:spPr>
          <a:xfrm>
            <a:off x="773061" y="318014"/>
            <a:ext cx="2313038" cy="513119"/>
          </a:xfrm>
        </p:spPr>
        <p:txBody>
          <a:bodyPr numCol="1" spcCol="360000">
            <a:normAutofit/>
          </a:bodyPr>
          <a:lstStyle>
            <a:lvl1pPr marL="0" indent="0" algn="just">
              <a:spcBef>
                <a:spcPts val="0"/>
              </a:spcBef>
              <a:buNone/>
              <a:defRPr sz="12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name Level 1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03877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F550F-051F-46A9-83EC-7F615E1AC42F}" type="datetimeFigureOut">
              <a:rPr lang="ru-RU" smtClean="0"/>
              <a:pPr/>
              <a:t>17.04.2019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0FD5F7-8ADA-473C-AA1E-FA86D3429A3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76627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9471" y="1247442"/>
            <a:ext cx="8632724" cy="561693"/>
          </a:xfrm>
        </p:spPr>
        <p:txBody>
          <a:bodyPr anchor="t"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89471" y="1868131"/>
            <a:ext cx="8632724" cy="3814914"/>
          </a:xfrm>
        </p:spPr>
        <p:txBody>
          <a:bodyPr numCol="2" spcCol="360000">
            <a:normAutofit/>
          </a:bodyPr>
          <a:lstStyle>
            <a:lvl1pPr marL="0" indent="0" algn="just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501" y="6249627"/>
            <a:ext cx="1435611" cy="22402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489" y="6219908"/>
            <a:ext cx="653797" cy="28346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09" y="6111797"/>
            <a:ext cx="1664211" cy="466345"/>
          </a:xfrm>
          <a:prstGeom prst="rect">
            <a:avLst/>
          </a:prstGeom>
        </p:spPr>
      </p:pic>
      <p:sp>
        <p:nvSpPr>
          <p:cNvPr id="18" name="Текст 2" descr="Section name Level 1&#10;"/>
          <p:cNvSpPr>
            <a:spLocks noGrp="1"/>
          </p:cNvSpPr>
          <p:nvPr>
            <p:ph type="body" idx="13" hasCustomPrompt="1"/>
          </p:nvPr>
        </p:nvSpPr>
        <p:spPr>
          <a:xfrm>
            <a:off x="773061" y="318014"/>
            <a:ext cx="2313038" cy="513119"/>
          </a:xfrm>
        </p:spPr>
        <p:txBody>
          <a:bodyPr numCol="1" spcCol="360000">
            <a:normAutofit/>
          </a:bodyPr>
          <a:lstStyle>
            <a:lvl1pPr marL="0" indent="0" algn="just">
              <a:spcBef>
                <a:spcPts val="0"/>
              </a:spcBef>
              <a:buNone/>
              <a:defRPr sz="12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name Level 1</a:t>
            </a:r>
            <a:endParaRPr lang="ru-RU" dirty="0"/>
          </a:p>
        </p:txBody>
      </p:sp>
      <p:sp>
        <p:nvSpPr>
          <p:cNvPr id="19" name="Текст 2" descr="Section name Level 2&#10;"/>
          <p:cNvSpPr>
            <a:spLocks noGrp="1"/>
          </p:cNvSpPr>
          <p:nvPr>
            <p:ph type="body" idx="14" hasCustomPrompt="1"/>
          </p:nvPr>
        </p:nvSpPr>
        <p:spPr>
          <a:xfrm>
            <a:off x="3382911" y="318014"/>
            <a:ext cx="2313038" cy="513119"/>
          </a:xfrm>
        </p:spPr>
        <p:txBody>
          <a:bodyPr numCol="1" spcCol="360000">
            <a:normAutofit/>
          </a:bodyPr>
          <a:lstStyle>
            <a:lvl1pPr marL="0" indent="0" algn="just">
              <a:spcBef>
                <a:spcPts val="0"/>
              </a:spcBef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name Level 2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7335801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789471" y="1247442"/>
            <a:ext cx="4420829" cy="561693"/>
          </a:xfrm>
        </p:spPr>
        <p:txBody>
          <a:bodyPr anchor="t"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Текст 2"/>
          <p:cNvSpPr>
            <a:spLocks noGrp="1"/>
          </p:cNvSpPr>
          <p:nvPr>
            <p:ph type="body" idx="1"/>
          </p:nvPr>
        </p:nvSpPr>
        <p:spPr>
          <a:xfrm>
            <a:off x="1789471" y="1868131"/>
            <a:ext cx="4420829" cy="3814914"/>
          </a:xfrm>
        </p:spPr>
        <p:txBody>
          <a:bodyPr numCol="1" spcCol="360000">
            <a:normAutofit/>
          </a:bodyPr>
          <a:lstStyle>
            <a:lvl1pPr marL="0" indent="0" algn="just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501" y="6249627"/>
            <a:ext cx="1435611" cy="22402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489" y="6219908"/>
            <a:ext cx="653797" cy="28346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09" y="6111797"/>
            <a:ext cx="1664211" cy="466345"/>
          </a:xfrm>
          <a:prstGeom prst="rect">
            <a:avLst/>
          </a:prstGeom>
        </p:spPr>
      </p:pic>
      <p:sp>
        <p:nvSpPr>
          <p:cNvPr id="27" name="Текст 2" descr="Section name Level 1&#10;"/>
          <p:cNvSpPr>
            <a:spLocks noGrp="1"/>
          </p:cNvSpPr>
          <p:nvPr>
            <p:ph type="body" idx="13" hasCustomPrompt="1"/>
          </p:nvPr>
        </p:nvSpPr>
        <p:spPr>
          <a:xfrm>
            <a:off x="773061" y="318014"/>
            <a:ext cx="2313038" cy="513119"/>
          </a:xfrm>
        </p:spPr>
        <p:txBody>
          <a:bodyPr numCol="1" spcCol="360000">
            <a:normAutofit/>
          </a:bodyPr>
          <a:lstStyle>
            <a:lvl1pPr marL="0" indent="0" algn="just">
              <a:spcBef>
                <a:spcPts val="0"/>
              </a:spcBef>
              <a:buNone/>
              <a:defRPr sz="12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name Level 1</a:t>
            </a:r>
            <a:endParaRPr lang="ru-RU" dirty="0"/>
          </a:p>
        </p:txBody>
      </p:sp>
      <p:sp>
        <p:nvSpPr>
          <p:cNvPr id="28" name="Текст 2" descr="Section name Level 2&#10;"/>
          <p:cNvSpPr>
            <a:spLocks noGrp="1"/>
          </p:cNvSpPr>
          <p:nvPr>
            <p:ph type="body" idx="14" hasCustomPrompt="1"/>
          </p:nvPr>
        </p:nvSpPr>
        <p:spPr>
          <a:xfrm>
            <a:off x="3382911" y="318014"/>
            <a:ext cx="2313038" cy="513119"/>
          </a:xfrm>
        </p:spPr>
        <p:txBody>
          <a:bodyPr numCol="1" spcCol="360000">
            <a:normAutofit/>
          </a:bodyPr>
          <a:lstStyle>
            <a:lvl1pPr marL="0" indent="0" algn="just">
              <a:spcBef>
                <a:spcPts val="0"/>
              </a:spcBef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name Level 2</a:t>
            </a:r>
            <a:endParaRPr lang="ru-RU" dirty="0"/>
          </a:p>
        </p:txBody>
      </p:sp>
      <p:sp>
        <p:nvSpPr>
          <p:cNvPr id="43" name="Рисунок 42"/>
          <p:cNvSpPr>
            <a:spLocks noGrp="1"/>
          </p:cNvSpPr>
          <p:nvPr>
            <p:ph type="pic" sz="quarter" idx="16"/>
          </p:nvPr>
        </p:nvSpPr>
        <p:spPr>
          <a:xfrm>
            <a:off x="6604000" y="849789"/>
            <a:ext cx="4833257" cy="4833256"/>
          </a:xfrm>
          <a:prstGeom prst="ellipse">
            <a:avLst/>
          </a:prstGeom>
          <a:solidFill>
            <a:srgbClr val="00B050"/>
          </a:solidFill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0157705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111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Рисунок 8"/>
          <p:cNvSpPr>
            <a:spLocks noGrp="1"/>
          </p:cNvSpPr>
          <p:nvPr>
            <p:ph type="pic" sz="quarter" idx="16"/>
          </p:nvPr>
        </p:nvSpPr>
        <p:spPr>
          <a:xfrm>
            <a:off x="6834188" y="1247776"/>
            <a:ext cx="5357812" cy="4435270"/>
          </a:xfrm>
          <a:solidFill>
            <a:srgbClr val="00B050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789471" y="1247442"/>
            <a:ext cx="4420829" cy="561693"/>
          </a:xfrm>
        </p:spPr>
        <p:txBody>
          <a:bodyPr anchor="t"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Текст 2"/>
          <p:cNvSpPr>
            <a:spLocks noGrp="1"/>
          </p:cNvSpPr>
          <p:nvPr>
            <p:ph type="body" idx="1"/>
          </p:nvPr>
        </p:nvSpPr>
        <p:spPr>
          <a:xfrm>
            <a:off x="1789471" y="1868131"/>
            <a:ext cx="4420829" cy="3814914"/>
          </a:xfrm>
        </p:spPr>
        <p:txBody>
          <a:bodyPr numCol="1" spcCol="360000">
            <a:normAutofit/>
          </a:bodyPr>
          <a:lstStyle>
            <a:lvl1pPr marL="0" indent="0" algn="just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501" y="6249627"/>
            <a:ext cx="1435611" cy="22402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489" y="6219908"/>
            <a:ext cx="653797" cy="28346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09" y="6111797"/>
            <a:ext cx="1664211" cy="466345"/>
          </a:xfrm>
          <a:prstGeom prst="rect">
            <a:avLst/>
          </a:prstGeom>
        </p:spPr>
      </p:pic>
      <p:sp>
        <p:nvSpPr>
          <p:cNvPr id="23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7990020" y="3260451"/>
            <a:ext cx="3046148" cy="394200"/>
          </a:xfrm>
        </p:spPr>
        <p:txBody>
          <a:bodyPr numCol="1" spcCol="360000">
            <a:normAutofit/>
          </a:bodyPr>
          <a:lstStyle>
            <a:lvl1pPr marL="0" indent="0" algn="ctr">
              <a:buNone/>
              <a:defRPr sz="16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IMAGE</a:t>
            </a:r>
            <a:endParaRPr lang="ru-RU" dirty="0"/>
          </a:p>
        </p:txBody>
      </p:sp>
      <p:sp>
        <p:nvSpPr>
          <p:cNvPr id="27" name="Текст 2" descr="Section name Level 1&#10;"/>
          <p:cNvSpPr>
            <a:spLocks noGrp="1"/>
          </p:cNvSpPr>
          <p:nvPr>
            <p:ph type="body" idx="13" hasCustomPrompt="1"/>
          </p:nvPr>
        </p:nvSpPr>
        <p:spPr>
          <a:xfrm>
            <a:off x="773061" y="318014"/>
            <a:ext cx="2313038" cy="513119"/>
          </a:xfrm>
        </p:spPr>
        <p:txBody>
          <a:bodyPr numCol="1" spcCol="360000">
            <a:normAutofit/>
          </a:bodyPr>
          <a:lstStyle>
            <a:lvl1pPr marL="0" indent="0" algn="just">
              <a:spcBef>
                <a:spcPts val="0"/>
              </a:spcBef>
              <a:buNone/>
              <a:defRPr sz="12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name Level 1</a:t>
            </a:r>
            <a:endParaRPr lang="ru-RU" dirty="0"/>
          </a:p>
        </p:txBody>
      </p:sp>
      <p:sp>
        <p:nvSpPr>
          <p:cNvPr id="28" name="Текст 2" descr="Section name Level 2&#10;"/>
          <p:cNvSpPr>
            <a:spLocks noGrp="1"/>
          </p:cNvSpPr>
          <p:nvPr>
            <p:ph type="body" idx="14" hasCustomPrompt="1"/>
          </p:nvPr>
        </p:nvSpPr>
        <p:spPr>
          <a:xfrm>
            <a:off x="3382911" y="318014"/>
            <a:ext cx="2313038" cy="513119"/>
          </a:xfrm>
        </p:spPr>
        <p:txBody>
          <a:bodyPr numCol="1" spcCol="360000">
            <a:normAutofit/>
          </a:bodyPr>
          <a:lstStyle>
            <a:lvl1pPr marL="0" indent="0" algn="just">
              <a:spcBef>
                <a:spcPts val="0"/>
              </a:spcBef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name Level 2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3397739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111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789471" y="1247442"/>
            <a:ext cx="4420829" cy="561693"/>
          </a:xfrm>
        </p:spPr>
        <p:txBody>
          <a:bodyPr anchor="t"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Текст 2"/>
          <p:cNvSpPr>
            <a:spLocks noGrp="1"/>
          </p:cNvSpPr>
          <p:nvPr>
            <p:ph type="body" idx="1"/>
          </p:nvPr>
        </p:nvSpPr>
        <p:spPr>
          <a:xfrm>
            <a:off x="1789471" y="1868131"/>
            <a:ext cx="4420829" cy="3814914"/>
          </a:xfrm>
        </p:spPr>
        <p:txBody>
          <a:bodyPr numCol="1" spcCol="360000">
            <a:normAutofit/>
          </a:bodyPr>
          <a:lstStyle>
            <a:lvl1pPr marL="0" indent="0" algn="just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501" y="6249627"/>
            <a:ext cx="1435611" cy="22402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489" y="6219908"/>
            <a:ext cx="653797" cy="28346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09" y="6111797"/>
            <a:ext cx="1664211" cy="466345"/>
          </a:xfrm>
          <a:prstGeom prst="rect">
            <a:avLst/>
          </a:prstGeom>
        </p:spPr>
      </p:pic>
      <p:sp>
        <p:nvSpPr>
          <p:cNvPr id="23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7400626" y="1495425"/>
            <a:ext cx="3046148" cy="2944978"/>
          </a:xfrm>
        </p:spPr>
        <p:txBody>
          <a:bodyPr numCol="1" spcCol="360000" anchor="ctr">
            <a:noAutofit/>
          </a:bodyPr>
          <a:lstStyle>
            <a:lvl1pPr marL="0" indent="0" algn="l">
              <a:buNone/>
              <a:defRPr sz="3200" b="1" i="1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Quote</a:t>
            </a:r>
            <a:endParaRPr lang="ru-RU" dirty="0"/>
          </a:p>
        </p:txBody>
      </p:sp>
      <p:sp>
        <p:nvSpPr>
          <p:cNvPr id="27" name="Текст 2" descr="Section name Level 1&#10;"/>
          <p:cNvSpPr>
            <a:spLocks noGrp="1"/>
          </p:cNvSpPr>
          <p:nvPr>
            <p:ph type="body" idx="13" hasCustomPrompt="1"/>
          </p:nvPr>
        </p:nvSpPr>
        <p:spPr>
          <a:xfrm>
            <a:off x="773061" y="318014"/>
            <a:ext cx="2313038" cy="513119"/>
          </a:xfrm>
        </p:spPr>
        <p:txBody>
          <a:bodyPr numCol="1" spcCol="360000">
            <a:normAutofit/>
          </a:bodyPr>
          <a:lstStyle>
            <a:lvl1pPr marL="0" indent="0" algn="just">
              <a:spcBef>
                <a:spcPts val="0"/>
              </a:spcBef>
              <a:buNone/>
              <a:defRPr sz="12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name Level 1</a:t>
            </a:r>
            <a:endParaRPr lang="ru-RU" dirty="0"/>
          </a:p>
        </p:txBody>
      </p:sp>
      <p:sp>
        <p:nvSpPr>
          <p:cNvPr id="28" name="Текст 2" descr="Section name Level 2&#10;"/>
          <p:cNvSpPr>
            <a:spLocks noGrp="1"/>
          </p:cNvSpPr>
          <p:nvPr>
            <p:ph type="body" idx="14" hasCustomPrompt="1"/>
          </p:nvPr>
        </p:nvSpPr>
        <p:spPr>
          <a:xfrm>
            <a:off x="3382911" y="318014"/>
            <a:ext cx="2313038" cy="513119"/>
          </a:xfrm>
        </p:spPr>
        <p:txBody>
          <a:bodyPr numCol="1" spcCol="360000">
            <a:normAutofit/>
          </a:bodyPr>
          <a:lstStyle>
            <a:lvl1pPr marL="0" indent="0" algn="just">
              <a:spcBef>
                <a:spcPts val="0"/>
              </a:spcBef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name Level 2</a:t>
            </a:r>
            <a:endParaRPr lang="ru-RU" dirty="0"/>
          </a:p>
        </p:txBody>
      </p:sp>
      <p:sp>
        <p:nvSpPr>
          <p:cNvPr id="21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7400626" y="4554703"/>
            <a:ext cx="3046148" cy="360197"/>
          </a:xfrm>
        </p:spPr>
        <p:txBody>
          <a:bodyPr numCol="1" spcCol="360000">
            <a:noAutofit/>
          </a:bodyPr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Author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70793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789471" y="1247442"/>
            <a:ext cx="3421159" cy="1076658"/>
          </a:xfrm>
        </p:spPr>
        <p:txBody>
          <a:bodyPr anchor="t">
            <a:normAutofit/>
          </a:bodyPr>
          <a:lstStyle>
            <a:lvl1pPr>
              <a:defRPr sz="3600" b="1">
                <a:latin typeface="+mn-lt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8" name="Текст 2"/>
          <p:cNvSpPr>
            <a:spLocks noGrp="1"/>
          </p:cNvSpPr>
          <p:nvPr>
            <p:ph type="body" idx="1"/>
          </p:nvPr>
        </p:nvSpPr>
        <p:spPr>
          <a:xfrm>
            <a:off x="1789472" y="2324099"/>
            <a:ext cx="3421158" cy="3358945"/>
          </a:xfrm>
        </p:spPr>
        <p:txBody>
          <a:bodyPr numCol="1" spcCol="360000">
            <a:normAutofit/>
          </a:bodyPr>
          <a:lstStyle>
            <a:lvl1pPr marL="0" indent="0" algn="just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501" y="6249627"/>
            <a:ext cx="1435611" cy="22402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489" y="6219908"/>
            <a:ext cx="653797" cy="28346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09" y="6111797"/>
            <a:ext cx="1664211" cy="466345"/>
          </a:xfrm>
          <a:prstGeom prst="rect">
            <a:avLst/>
          </a:prstGeom>
        </p:spPr>
      </p:pic>
      <p:sp>
        <p:nvSpPr>
          <p:cNvPr id="27" name="Текст 2" descr="Section name Level 1&#10;"/>
          <p:cNvSpPr>
            <a:spLocks noGrp="1"/>
          </p:cNvSpPr>
          <p:nvPr>
            <p:ph type="body" idx="13" hasCustomPrompt="1"/>
          </p:nvPr>
        </p:nvSpPr>
        <p:spPr>
          <a:xfrm>
            <a:off x="773061" y="318014"/>
            <a:ext cx="2313038" cy="513119"/>
          </a:xfrm>
        </p:spPr>
        <p:txBody>
          <a:bodyPr numCol="1" spcCol="360000">
            <a:normAutofit/>
          </a:bodyPr>
          <a:lstStyle>
            <a:lvl1pPr marL="0" indent="0" algn="just">
              <a:spcBef>
                <a:spcPts val="0"/>
              </a:spcBef>
              <a:buNone/>
              <a:defRPr sz="12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name Level 1</a:t>
            </a:r>
            <a:endParaRPr lang="ru-RU" dirty="0"/>
          </a:p>
        </p:txBody>
      </p:sp>
      <p:sp>
        <p:nvSpPr>
          <p:cNvPr id="28" name="Текст 2" descr="Section name Level 2&#10;"/>
          <p:cNvSpPr>
            <a:spLocks noGrp="1"/>
          </p:cNvSpPr>
          <p:nvPr>
            <p:ph type="body" idx="14" hasCustomPrompt="1"/>
          </p:nvPr>
        </p:nvSpPr>
        <p:spPr>
          <a:xfrm>
            <a:off x="3382911" y="318014"/>
            <a:ext cx="2313038" cy="513119"/>
          </a:xfrm>
        </p:spPr>
        <p:txBody>
          <a:bodyPr numCol="1" spcCol="360000">
            <a:normAutofit/>
          </a:bodyPr>
          <a:lstStyle>
            <a:lvl1pPr marL="0" indent="0" algn="just">
              <a:spcBef>
                <a:spcPts val="0"/>
              </a:spcBef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name Level 2</a:t>
            </a:r>
            <a:endParaRPr lang="ru-RU" dirty="0"/>
          </a:p>
        </p:txBody>
      </p:sp>
      <p:sp>
        <p:nvSpPr>
          <p:cNvPr id="18" name="Овал 17"/>
          <p:cNvSpPr/>
          <p:nvPr userDrawn="1"/>
        </p:nvSpPr>
        <p:spPr>
          <a:xfrm>
            <a:off x="6066974" y="-2990118"/>
            <a:ext cx="12838236" cy="12838236"/>
          </a:xfrm>
          <a:prstGeom prst="ellipse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6909733" y="1326689"/>
            <a:ext cx="2230168" cy="235934"/>
          </a:xfrm>
        </p:spPr>
        <p:txBody>
          <a:bodyPr numCol="1" spcCol="360000">
            <a:noAutofit/>
          </a:bodyPr>
          <a:lstStyle>
            <a:lvl1pPr marL="0" indent="0" algn="l">
              <a:buNone/>
              <a:defRPr sz="1600" b="1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Item 0</a:t>
            </a:r>
            <a:r>
              <a:rPr lang="kk-KZ" dirty="0"/>
              <a:t>1</a:t>
            </a:r>
            <a:endParaRPr lang="en-US" dirty="0"/>
          </a:p>
        </p:txBody>
      </p:sp>
      <p:sp>
        <p:nvSpPr>
          <p:cNvPr id="25" name="Текст 2"/>
          <p:cNvSpPr>
            <a:spLocks noGrp="1"/>
          </p:cNvSpPr>
          <p:nvPr>
            <p:ph type="body" idx="18" hasCustomPrompt="1"/>
          </p:nvPr>
        </p:nvSpPr>
        <p:spPr>
          <a:xfrm>
            <a:off x="6909733" y="1541625"/>
            <a:ext cx="3507442" cy="356666"/>
          </a:xfrm>
        </p:spPr>
        <p:txBody>
          <a:bodyPr numCol="1" spcCol="360000">
            <a:noAutofit/>
          </a:bodyPr>
          <a:lstStyle>
            <a:lvl1pPr marL="0" indent="0" algn="l">
              <a:buNone/>
              <a:defRPr sz="1200" b="0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Lorem Ipsum is simply dummy text of the printing and typesetting industry. Lorem Ipsum has.</a:t>
            </a:r>
            <a:endParaRPr lang="ru-RU" dirty="0"/>
          </a:p>
        </p:txBody>
      </p:sp>
      <p:sp>
        <p:nvSpPr>
          <p:cNvPr id="29" name="Текст 2"/>
          <p:cNvSpPr>
            <a:spLocks noGrp="1"/>
          </p:cNvSpPr>
          <p:nvPr>
            <p:ph type="body" idx="34" hasCustomPrompt="1"/>
          </p:nvPr>
        </p:nvSpPr>
        <p:spPr>
          <a:xfrm>
            <a:off x="5974938" y="1247444"/>
            <a:ext cx="741719" cy="739375"/>
          </a:xfrm>
        </p:spPr>
        <p:txBody>
          <a:bodyPr numCol="1" spcCol="360000" anchor="ctr">
            <a:noAutofit/>
          </a:bodyPr>
          <a:lstStyle>
            <a:lvl1pPr marL="0" indent="0" algn="ctr">
              <a:buNone/>
              <a:defRPr sz="3600" b="1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</a:t>
            </a:r>
            <a:r>
              <a:rPr lang="kk-KZ" dirty="0"/>
              <a:t>1</a:t>
            </a:r>
            <a:endParaRPr lang="en-US" dirty="0"/>
          </a:p>
        </p:txBody>
      </p:sp>
      <p:sp>
        <p:nvSpPr>
          <p:cNvPr id="82" name="Текст 2"/>
          <p:cNvSpPr>
            <a:spLocks noGrp="1"/>
          </p:cNvSpPr>
          <p:nvPr>
            <p:ph type="body" idx="35" hasCustomPrompt="1"/>
          </p:nvPr>
        </p:nvSpPr>
        <p:spPr>
          <a:xfrm>
            <a:off x="6693423" y="2262967"/>
            <a:ext cx="2230168" cy="235934"/>
          </a:xfrm>
        </p:spPr>
        <p:txBody>
          <a:bodyPr numCol="1" spcCol="360000">
            <a:noAutofit/>
          </a:bodyPr>
          <a:lstStyle>
            <a:lvl1pPr marL="0" indent="0" algn="l">
              <a:buNone/>
              <a:defRPr sz="1600" b="1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Item 0</a:t>
            </a:r>
            <a:r>
              <a:rPr lang="kk-KZ" dirty="0"/>
              <a:t>2</a:t>
            </a:r>
            <a:endParaRPr lang="en-US" dirty="0"/>
          </a:p>
        </p:txBody>
      </p:sp>
      <p:sp>
        <p:nvSpPr>
          <p:cNvPr id="83" name="Текст 2"/>
          <p:cNvSpPr>
            <a:spLocks noGrp="1"/>
          </p:cNvSpPr>
          <p:nvPr>
            <p:ph type="body" idx="36" hasCustomPrompt="1"/>
          </p:nvPr>
        </p:nvSpPr>
        <p:spPr>
          <a:xfrm>
            <a:off x="6693422" y="2477903"/>
            <a:ext cx="3723753" cy="356666"/>
          </a:xfrm>
        </p:spPr>
        <p:txBody>
          <a:bodyPr numCol="1" spcCol="360000">
            <a:noAutofit/>
          </a:bodyPr>
          <a:lstStyle>
            <a:lvl1pPr marL="0" indent="0" algn="l">
              <a:buNone/>
              <a:defRPr sz="1200" b="0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Lorem Ipsum is simply dummy text of the printing and typesetting industry. Lorem Ipsum has.</a:t>
            </a:r>
            <a:endParaRPr lang="ru-RU" dirty="0"/>
          </a:p>
        </p:txBody>
      </p:sp>
      <p:sp>
        <p:nvSpPr>
          <p:cNvPr id="85" name="Текст 2"/>
          <p:cNvSpPr>
            <a:spLocks noGrp="1"/>
          </p:cNvSpPr>
          <p:nvPr>
            <p:ph type="body" idx="37" hasCustomPrompt="1"/>
          </p:nvPr>
        </p:nvSpPr>
        <p:spPr>
          <a:xfrm>
            <a:off x="5758628" y="2183722"/>
            <a:ext cx="741719" cy="739375"/>
          </a:xfrm>
        </p:spPr>
        <p:txBody>
          <a:bodyPr numCol="1" spcCol="360000" anchor="ctr">
            <a:noAutofit/>
          </a:bodyPr>
          <a:lstStyle>
            <a:lvl1pPr marL="0" indent="0" algn="ctr">
              <a:buNone/>
              <a:defRPr sz="3600" b="1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</a:t>
            </a:r>
            <a:r>
              <a:rPr lang="kk-KZ" dirty="0"/>
              <a:t>2</a:t>
            </a:r>
            <a:endParaRPr lang="en-US" dirty="0"/>
          </a:p>
        </p:txBody>
      </p:sp>
      <p:sp>
        <p:nvSpPr>
          <p:cNvPr id="87" name="Текст 2"/>
          <p:cNvSpPr>
            <a:spLocks noGrp="1"/>
          </p:cNvSpPr>
          <p:nvPr>
            <p:ph type="body" idx="38" hasCustomPrompt="1"/>
          </p:nvPr>
        </p:nvSpPr>
        <p:spPr>
          <a:xfrm>
            <a:off x="6624594" y="3193855"/>
            <a:ext cx="2230168" cy="235934"/>
          </a:xfrm>
        </p:spPr>
        <p:txBody>
          <a:bodyPr numCol="1" spcCol="360000">
            <a:noAutofit/>
          </a:bodyPr>
          <a:lstStyle>
            <a:lvl1pPr marL="0" indent="0" algn="l">
              <a:buNone/>
              <a:defRPr sz="1600" b="1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Item </a:t>
            </a:r>
            <a:r>
              <a:rPr lang="kk-KZ" dirty="0"/>
              <a:t>03</a:t>
            </a:r>
            <a:endParaRPr lang="en-US" dirty="0"/>
          </a:p>
        </p:txBody>
      </p:sp>
      <p:sp>
        <p:nvSpPr>
          <p:cNvPr id="88" name="Текст 2"/>
          <p:cNvSpPr>
            <a:spLocks noGrp="1"/>
          </p:cNvSpPr>
          <p:nvPr>
            <p:ph type="body" idx="39" hasCustomPrompt="1"/>
          </p:nvPr>
        </p:nvSpPr>
        <p:spPr>
          <a:xfrm>
            <a:off x="6624593" y="3408791"/>
            <a:ext cx="3792580" cy="356666"/>
          </a:xfrm>
        </p:spPr>
        <p:txBody>
          <a:bodyPr numCol="1" spcCol="360000">
            <a:noAutofit/>
          </a:bodyPr>
          <a:lstStyle>
            <a:lvl1pPr marL="0" indent="0" algn="l">
              <a:buNone/>
              <a:defRPr sz="1200" b="0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Lorem Ipsum is simply dummy text of the printing and typesetting industry. Lorem Ipsum has.</a:t>
            </a:r>
            <a:endParaRPr lang="ru-RU" dirty="0"/>
          </a:p>
        </p:txBody>
      </p:sp>
      <p:sp>
        <p:nvSpPr>
          <p:cNvPr id="90" name="Текст 2"/>
          <p:cNvSpPr>
            <a:spLocks noGrp="1"/>
          </p:cNvSpPr>
          <p:nvPr>
            <p:ph type="body" idx="40" hasCustomPrompt="1"/>
          </p:nvPr>
        </p:nvSpPr>
        <p:spPr>
          <a:xfrm>
            <a:off x="5689799" y="3114610"/>
            <a:ext cx="741719" cy="739375"/>
          </a:xfrm>
        </p:spPr>
        <p:txBody>
          <a:bodyPr numCol="1" spcCol="360000" anchor="ctr">
            <a:noAutofit/>
          </a:bodyPr>
          <a:lstStyle>
            <a:lvl1pPr marL="0" indent="0" algn="ctr">
              <a:buNone/>
              <a:defRPr sz="3600" b="1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</a:t>
            </a:r>
            <a:r>
              <a:rPr lang="kk-KZ" dirty="0"/>
              <a:t>3</a:t>
            </a:r>
            <a:endParaRPr lang="en-US" dirty="0"/>
          </a:p>
        </p:txBody>
      </p:sp>
      <p:sp>
        <p:nvSpPr>
          <p:cNvPr id="92" name="Текст 2"/>
          <p:cNvSpPr>
            <a:spLocks noGrp="1"/>
          </p:cNvSpPr>
          <p:nvPr>
            <p:ph type="body" idx="41" hasCustomPrompt="1"/>
          </p:nvPr>
        </p:nvSpPr>
        <p:spPr>
          <a:xfrm>
            <a:off x="6693423" y="4137768"/>
            <a:ext cx="2230168" cy="235934"/>
          </a:xfrm>
        </p:spPr>
        <p:txBody>
          <a:bodyPr numCol="1" spcCol="360000">
            <a:noAutofit/>
          </a:bodyPr>
          <a:lstStyle>
            <a:lvl1pPr marL="0" indent="0" algn="l">
              <a:buNone/>
              <a:defRPr sz="1600" b="1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Item 04</a:t>
            </a:r>
          </a:p>
        </p:txBody>
      </p:sp>
      <p:sp>
        <p:nvSpPr>
          <p:cNvPr id="93" name="Текст 2"/>
          <p:cNvSpPr>
            <a:spLocks noGrp="1"/>
          </p:cNvSpPr>
          <p:nvPr>
            <p:ph type="body" idx="42" hasCustomPrompt="1"/>
          </p:nvPr>
        </p:nvSpPr>
        <p:spPr>
          <a:xfrm>
            <a:off x="6693423" y="4352704"/>
            <a:ext cx="3723750" cy="356666"/>
          </a:xfrm>
        </p:spPr>
        <p:txBody>
          <a:bodyPr numCol="1" spcCol="360000">
            <a:noAutofit/>
          </a:bodyPr>
          <a:lstStyle>
            <a:lvl1pPr marL="0" indent="0" algn="l">
              <a:buNone/>
              <a:defRPr sz="1200" b="0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Lorem Ipsum is simply dummy text of the printing and typesetting industry. Lorem Ipsum has.</a:t>
            </a:r>
            <a:endParaRPr lang="ru-RU" dirty="0"/>
          </a:p>
        </p:txBody>
      </p:sp>
      <p:sp>
        <p:nvSpPr>
          <p:cNvPr id="95" name="Текст 2"/>
          <p:cNvSpPr>
            <a:spLocks noGrp="1"/>
          </p:cNvSpPr>
          <p:nvPr>
            <p:ph type="body" idx="43" hasCustomPrompt="1"/>
          </p:nvPr>
        </p:nvSpPr>
        <p:spPr>
          <a:xfrm>
            <a:off x="5758628" y="4058523"/>
            <a:ext cx="741719" cy="739375"/>
          </a:xfrm>
        </p:spPr>
        <p:txBody>
          <a:bodyPr numCol="1" spcCol="360000" anchor="ctr">
            <a:noAutofit/>
          </a:bodyPr>
          <a:lstStyle>
            <a:lvl1pPr marL="0" indent="0" algn="ctr">
              <a:buNone/>
              <a:defRPr sz="3600" b="1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</a:t>
            </a:r>
            <a:r>
              <a:rPr lang="kk-KZ" dirty="0"/>
              <a:t>4</a:t>
            </a:r>
            <a:endParaRPr lang="en-US" dirty="0"/>
          </a:p>
        </p:txBody>
      </p:sp>
      <p:sp>
        <p:nvSpPr>
          <p:cNvPr id="97" name="Текст 2"/>
          <p:cNvSpPr>
            <a:spLocks noGrp="1"/>
          </p:cNvSpPr>
          <p:nvPr>
            <p:ph type="body" idx="44" hasCustomPrompt="1"/>
          </p:nvPr>
        </p:nvSpPr>
        <p:spPr>
          <a:xfrm>
            <a:off x="6929397" y="5069702"/>
            <a:ext cx="2230168" cy="235934"/>
          </a:xfrm>
        </p:spPr>
        <p:txBody>
          <a:bodyPr numCol="1" spcCol="360000">
            <a:noAutofit/>
          </a:bodyPr>
          <a:lstStyle>
            <a:lvl1pPr marL="0" indent="0" algn="l">
              <a:buNone/>
              <a:defRPr sz="1600" b="1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Item 0</a:t>
            </a:r>
            <a:r>
              <a:rPr lang="kk-KZ" dirty="0"/>
              <a:t>5</a:t>
            </a:r>
            <a:endParaRPr lang="en-US" dirty="0"/>
          </a:p>
        </p:txBody>
      </p:sp>
      <p:sp>
        <p:nvSpPr>
          <p:cNvPr id="98" name="Текст 2"/>
          <p:cNvSpPr>
            <a:spLocks noGrp="1"/>
          </p:cNvSpPr>
          <p:nvPr>
            <p:ph type="body" idx="45" hasCustomPrompt="1"/>
          </p:nvPr>
        </p:nvSpPr>
        <p:spPr>
          <a:xfrm>
            <a:off x="6929396" y="5284638"/>
            <a:ext cx="3487777" cy="356666"/>
          </a:xfrm>
        </p:spPr>
        <p:txBody>
          <a:bodyPr numCol="1" spcCol="360000">
            <a:noAutofit/>
          </a:bodyPr>
          <a:lstStyle>
            <a:lvl1pPr marL="0" indent="0" algn="l">
              <a:buNone/>
              <a:defRPr sz="1200" b="0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Lorem Ipsum is simply dummy text of the printing and typesetting industry. Lorem Ipsum has.</a:t>
            </a:r>
            <a:endParaRPr lang="ru-RU" dirty="0"/>
          </a:p>
        </p:txBody>
      </p:sp>
      <p:sp>
        <p:nvSpPr>
          <p:cNvPr id="100" name="Текст 2"/>
          <p:cNvSpPr>
            <a:spLocks noGrp="1"/>
          </p:cNvSpPr>
          <p:nvPr>
            <p:ph type="body" idx="46" hasCustomPrompt="1"/>
          </p:nvPr>
        </p:nvSpPr>
        <p:spPr>
          <a:xfrm>
            <a:off x="5994602" y="4990457"/>
            <a:ext cx="741719" cy="739375"/>
          </a:xfrm>
        </p:spPr>
        <p:txBody>
          <a:bodyPr numCol="1" spcCol="360000" anchor="ctr">
            <a:noAutofit/>
          </a:bodyPr>
          <a:lstStyle>
            <a:lvl1pPr marL="0" indent="0" algn="ctr">
              <a:buNone/>
              <a:defRPr sz="3600" b="1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</a:t>
            </a:r>
            <a:r>
              <a:rPr lang="kk-KZ" dirty="0"/>
              <a:t>5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5275060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1118" userDrawn="1">
          <p15:clr>
            <a:srgbClr val="FBAE40"/>
          </p15:clr>
        </p15:guide>
        <p15:guide id="2" pos="656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Рисунок 2"/>
          <p:cNvSpPr>
            <a:spLocks noGrp="1"/>
          </p:cNvSpPr>
          <p:nvPr>
            <p:ph type="pic" sz="quarter" idx="19"/>
          </p:nvPr>
        </p:nvSpPr>
        <p:spPr>
          <a:xfrm>
            <a:off x="1982886" y="956914"/>
            <a:ext cx="3869600" cy="3869600"/>
          </a:xfrm>
          <a:prstGeom prst="ellipse">
            <a:avLst/>
          </a:prstGeom>
          <a:solidFill>
            <a:srgbClr val="00B050"/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501" y="6249627"/>
            <a:ext cx="1435611" cy="22402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489" y="6219908"/>
            <a:ext cx="653797" cy="28346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09" y="6111797"/>
            <a:ext cx="1664211" cy="466345"/>
          </a:xfrm>
          <a:prstGeom prst="rect">
            <a:avLst/>
          </a:prstGeom>
        </p:spPr>
      </p:pic>
      <p:sp>
        <p:nvSpPr>
          <p:cNvPr id="23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6206826" y="1914525"/>
            <a:ext cx="3046148" cy="2944978"/>
          </a:xfrm>
        </p:spPr>
        <p:txBody>
          <a:bodyPr numCol="1" spcCol="360000" anchor="ctr">
            <a:noAutofit/>
          </a:bodyPr>
          <a:lstStyle>
            <a:lvl1pPr marL="0" indent="0" algn="l">
              <a:buNone/>
              <a:defRPr sz="3200" b="1" i="1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Quote</a:t>
            </a:r>
            <a:endParaRPr lang="ru-RU" dirty="0"/>
          </a:p>
        </p:txBody>
      </p:sp>
      <p:sp>
        <p:nvSpPr>
          <p:cNvPr id="27" name="Текст 2" descr="Section name Level 1&#10;"/>
          <p:cNvSpPr>
            <a:spLocks noGrp="1"/>
          </p:cNvSpPr>
          <p:nvPr>
            <p:ph type="body" idx="13" hasCustomPrompt="1"/>
          </p:nvPr>
        </p:nvSpPr>
        <p:spPr>
          <a:xfrm>
            <a:off x="773061" y="318014"/>
            <a:ext cx="2313038" cy="513119"/>
          </a:xfrm>
        </p:spPr>
        <p:txBody>
          <a:bodyPr numCol="1" spcCol="360000">
            <a:normAutofit/>
          </a:bodyPr>
          <a:lstStyle>
            <a:lvl1pPr marL="0" indent="0" algn="just">
              <a:spcBef>
                <a:spcPts val="0"/>
              </a:spcBef>
              <a:buNone/>
              <a:defRPr sz="12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name Level 1</a:t>
            </a:r>
            <a:endParaRPr lang="ru-RU" dirty="0"/>
          </a:p>
        </p:txBody>
      </p:sp>
      <p:sp>
        <p:nvSpPr>
          <p:cNvPr id="28" name="Текст 2" descr="Section name Level 2&#10;"/>
          <p:cNvSpPr>
            <a:spLocks noGrp="1"/>
          </p:cNvSpPr>
          <p:nvPr>
            <p:ph type="body" idx="14" hasCustomPrompt="1"/>
          </p:nvPr>
        </p:nvSpPr>
        <p:spPr>
          <a:xfrm>
            <a:off x="3382911" y="318014"/>
            <a:ext cx="2313038" cy="513119"/>
          </a:xfrm>
        </p:spPr>
        <p:txBody>
          <a:bodyPr numCol="1" spcCol="360000">
            <a:normAutofit/>
          </a:bodyPr>
          <a:lstStyle>
            <a:lvl1pPr marL="0" indent="0" algn="just">
              <a:spcBef>
                <a:spcPts val="0"/>
              </a:spcBef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name Level 2</a:t>
            </a:r>
            <a:endParaRPr lang="ru-RU" dirty="0"/>
          </a:p>
        </p:txBody>
      </p:sp>
      <p:sp>
        <p:nvSpPr>
          <p:cNvPr id="21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3794451" y="4973804"/>
            <a:ext cx="1569651" cy="317500"/>
          </a:xfrm>
        </p:spPr>
        <p:txBody>
          <a:bodyPr numCol="1" spcCol="360000">
            <a:noAutofit/>
          </a:bodyPr>
          <a:lstStyle>
            <a:lvl1pPr marL="0" indent="0" algn="l">
              <a:buNone/>
              <a:defRPr sz="1600" b="1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24" name="Текст 2"/>
          <p:cNvSpPr>
            <a:spLocks noGrp="1"/>
          </p:cNvSpPr>
          <p:nvPr>
            <p:ph type="body" idx="18" hasCustomPrompt="1"/>
          </p:nvPr>
        </p:nvSpPr>
        <p:spPr>
          <a:xfrm>
            <a:off x="3794451" y="5268729"/>
            <a:ext cx="1569651" cy="281171"/>
          </a:xfrm>
        </p:spPr>
        <p:txBody>
          <a:bodyPr numCol="1" spcCol="360000">
            <a:noAutofit/>
          </a:bodyPr>
          <a:lstStyle>
            <a:lvl1pPr marL="0" indent="0" algn="l">
              <a:buNone/>
              <a:defRPr sz="1200" b="0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Credits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9985041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501" y="6249627"/>
            <a:ext cx="1435611" cy="22402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489" y="6219908"/>
            <a:ext cx="653797" cy="28346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09" y="6111797"/>
            <a:ext cx="1664211" cy="466345"/>
          </a:xfrm>
          <a:prstGeom prst="rect">
            <a:avLst/>
          </a:prstGeom>
        </p:spPr>
      </p:pic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3879179" y="2554826"/>
            <a:ext cx="4420829" cy="561693"/>
          </a:xfrm>
        </p:spPr>
        <p:txBody>
          <a:bodyPr anchor="t">
            <a:normAutofit/>
          </a:bodyPr>
          <a:lstStyle>
            <a:lvl1pPr algn="ctr"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9" name="Текст 2"/>
          <p:cNvSpPr>
            <a:spLocks noGrp="1"/>
          </p:cNvSpPr>
          <p:nvPr>
            <p:ph type="body" idx="1"/>
          </p:nvPr>
        </p:nvSpPr>
        <p:spPr>
          <a:xfrm>
            <a:off x="3879178" y="4592281"/>
            <a:ext cx="4420829" cy="989369"/>
          </a:xfrm>
        </p:spPr>
        <p:txBody>
          <a:bodyPr numCol="1" spcCol="36000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1" name="Текст 2" descr="Section name Level 1&#10;"/>
          <p:cNvSpPr>
            <a:spLocks noGrp="1"/>
          </p:cNvSpPr>
          <p:nvPr>
            <p:ph type="body" idx="13" hasCustomPrompt="1"/>
          </p:nvPr>
        </p:nvSpPr>
        <p:spPr>
          <a:xfrm>
            <a:off x="4933075" y="1413389"/>
            <a:ext cx="2313038" cy="513119"/>
          </a:xfrm>
        </p:spPr>
        <p:txBody>
          <a:bodyPr numCol="1" spcCol="360000">
            <a:normAutofit/>
          </a:bodyPr>
          <a:lstStyle>
            <a:lvl1pPr marL="0" indent="0" algn="ctr"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name Level 1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81995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2"/>
          <p:cNvSpPr>
            <a:spLocks noGrp="1"/>
          </p:cNvSpPr>
          <p:nvPr>
            <p:ph type="body" idx="1"/>
          </p:nvPr>
        </p:nvSpPr>
        <p:spPr>
          <a:xfrm>
            <a:off x="4876685" y="4490681"/>
            <a:ext cx="2425816" cy="989369"/>
          </a:xfrm>
        </p:spPr>
        <p:txBody>
          <a:bodyPr numCol="1" spcCol="360000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501" y="6249627"/>
            <a:ext cx="1435611" cy="22402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489" y="6219908"/>
            <a:ext cx="653797" cy="28346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09" y="6111797"/>
            <a:ext cx="1664211" cy="466345"/>
          </a:xfrm>
          <a:prstGeom prst="rect">
            <a:avLst/>
          </a:prstGeom>
        </p:spPr>
      </p:pic>
      <p:sp>
        <p:nvSpPr>
          <p:cNvPr id="31" name="Текст 2" descr="Section name Level 1&#10;"/>
          <p:cNvSpPr>
            <a:spLocks noGrp="1"/>
          </p:cNvSpPr>
          <p:nvPr>
            <p:ph type="body" idx="13" hasCustomPrompt="1"/>
          </p:nvPr>
        </p:nvSpPr>
        <p:spPr>
          <a:xfrm>
            <a:off x="773061" y="318014"/>
            <a:ext cx="2313038" cy="513119"/>
          </a:xfrm>
        </p:spPr>
        <p:txBody>
          <a:bodyPr numCol="1" spcCol="360000">
            <a:normAutofit/>
          </a:bodyPr>
          <a:lstStyle>
            <a:lvl1pPr marL="0" indent="0" algn="just">
              <a:spcBef>
                <a:spcPts val="0"/>
              </a:spcBef>
              <a:buNone/>
              <a:defRPr sz="12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name Level 1</a:t>
            </a:r>
            <a:endParaRPr lang="ru-RU" dirty="0"/>
          </a:p>
        </p:txBody>
      </p:sp>
      <p:sp>
        <p:nvSpPr>
          <p:cNvPr id="32" name="Текст 2" descr="Section name Level 2&#10;"/>
          <p:cNvSpPr>
            <a:spLocks noGrp="1"/>
          </p:cNvSpPr>
          <p:nvPr>
            <p:ph type="body" idx="14" hasCustomPrompt="1"/>
          </p:nvPr>
        </p:nvSpPr>
        <p:spPr>
          <a:xfrm>
            <a:off x="3382911" y="318014"/>
            <a:ext cx="2313038" cy="513119"/>
          </a:xfrm>
        </p:spPr>
        <p:txBody>
          <a:bodyPr numCol="1" spcCol="360000">
            <a:normAutofit/>
          </a:bodyPr>
          <a:lstStyle>
            <a:lvl1pPr marL="0" indent="0" algn="just">
              <a:spcBef>
                <a:spcPts val="0"/>
              </a:spcBef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name Level 2</a:t>
            </a:r>
            <a:endParaRPr lang="ru-RU" dirty="0"/>
          </a:p>
        </p:txBody>
      </p:sp>
      <p:sp>
        <p:nvSpPr>
          <p:cNvPr id="34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8968774" y="1720197"/>
            <a:ext cx="2230168" cy="235934"/>
          </a:xfrm>
        </p:spPr>
        <p:txBody>
          <a:bodyPr numCol="1" spcCol="360000">
            <a:noAutofit/>
          </a:bodyPr>
          <a:lstStyle>
            <a:lvl1pPr marL="0" indent="0" algn="l">
              <a:buNone/>
              <a:defRPr sz="1600" b="1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Item 04</a:t>
            </a:r>
          </a:p>
        </p:txBody>
      </p:sp>
      <p:sp>
        <p:nvSpPr>
          <p:cNvPr id="35" name="Текст 2"/>
          <p:cNvSpPr>
            <a:spLocks noGrp="1"/>
          </p:cNvSpPr>
          <p:nvPr>
            <p:ph type="body" idx="18" hasCustomPrompt="1"/>
          </p:nvPr>
        </p:nvSpPr>
        <p:spPr>
          <a:xfrm>
            <a:off x="8968774" y="1935133"/>
            <a:ext cx="2230168" cy="356666"/>
          </a:xfrm>
        </p:spPr>
        <p:txBody>
          <a:bodyPr numCol="1" spcCol="360000">
            <a:noAutofit/>
          </a:bodyPr>
          <a:lstStyle>
            <a:lvl1pPr marL="0" indent="0" algn="l">
              <a:buNone/>
              <a:defRPr sz="1200" b="0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Lorem Ipsum is simply dummy text of the printing</a:t>
            </a:r>
            <a:endParaRPr lang="ru-RU" dirty="0"/>
          </a:p>
        </p:txBody>
      </p:sp>
      <p:sp>
        <p:nvSpPr>
          <p:cNvPr id="38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9372634" y="3112915"/>
            <a:ext cx="2230168" cy="235934"/>
          </a:xfrm>
        </p:spPr>
        <p:txBody>
          <a:bodyPr numCol="1" spcCol="360000">
            <a:noAutofit/>
          </a:bodyPr>
          <a:lstStyle>
            <a:lvl1pPr marL="0" indent="0" algn="l">
              <a:buNone/>
              <a:defRPr sz="1600" b="1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Item 05</a:t>
            </a:r>
          </a:p>
        </p:txBody>
      </p:sp>
      <p:sp>
        <p:nvSpPr>
          <p:cNvPr id="39" name="Текст 2"/>
          <p:cNvSpPr>
            <a:spLocks noGrp="1"/>
          </p:cNvSpPr>
          <p:nvPr>
            <p:ph type="body" idx="20" hasCustomPrompt="1"/>
          </p:nvPr>
        </p:nvSpPr>
        <p:spPr>
          <a:xfrm>
            <a:off x="9372634" y="3327851"/>
            <a:ext cx="2230168" cy="356666"/>
          </a:xfrm>
        </p:spPr>
        <p:txBody>
          <a:bodyPr numCol="1" spcCol="360000">
            <a:noAutofit/>
          </a:bodyPr>
          <a:lstStyle>
            <a:lvl1pPr marL="0" indent="0" algn="l">
              <a:buNone/>
              <a:defRPr sz="1200" b="0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Lorem Ipsum is simply dummy text of the printing</a:t>
            </a:r>
            <a:endParaRPr lang="ru-RU" dirty="0"/>
          </a:p>
        </p:txBody>
      </p:sp>
      <p:sp>
        <p:nvSpPr>
          <p:cNvPr id="41" name="Текст 2"/>
          <p:cNvSpPr>
            <a:spLocks noGrp="1"/>
          </p:cNvSpPr>
          <p:nvPr>
            <p:ph type="body" idx="21" hasCustomPrompt="1"/>
          </p:nvPr>
        </p:nvSpPr>
        <p:spPr>
          <a:xfrm>
            <a:off x="8968774" y="4560679"/>
            <a:ext cx="2230168" cy="235934"/>
          </a:xfrm>
        </p:spPr>
        <p:txBody>
          <a:bodyPr numCol="1" spcCol="360000">
            <a:noAutofit/>
          </a:bodyPr>
          <a:lstStyle>
            <a:lvl1pPr marL="0" indent="0" algn="l">
              <a:buNone/>
              <a:defRPr sz="1600" b="1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Item 06</a:t>
            </a:r>
          </a:p>
        </p:txBody>
      </p:sp>
      <p:sp>
        <p:nvSpPr>
          <p:cNvPr id="42" name="Текст 2"/>
          <p:cNvSpPr>
            <a:spLocks noGrp="1"/>
          </p:cNvSpPr>
          <p:nvPr>
            <p:ph type="body" idx="22" hasCustomPrompt="1"/>
          </p:nvPr>
        </p:nvSpPr>
        <p:spPr>
          <a:xfrm>
            <a:off x="8968774" y="4775615"/>
            <a:ext cx="2230168" cy="356666"/>
          </a:xfrm>
        </p:spPr>
        <p:txBody>
          <a:bodyPr numCol="1" spcCol="360000">
            <a:noAutofit/>
          </a:bodyPr>
          <a:lstStyle>
            <a:lvl1pPr marL="0" indent="0" algn="l">
              <a:buNone/>
              <a:defRPr sz="1200" b="0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Lorem Ipsum is simply dummy text of the printing</a:t>
            </a:r>
            <a:endParaRPr lang="ru-RU" dirty="0"/>
          </a:p>
        </p:txBody>
      </p:sp>
      <p:sp>
        <p:nvSpPr>
          <p:cNvPr id="44" name="Текст 2"/>
          <p:cNvSpPr>
            <a:spLocks noGrp="1"/>
          </p:cNvSpPr>
          <p:nvPr>
            <p:ph type="body" idx="23" hasCustomPrompt="1"/>
          </p:nvPr>
        </p:nvSpPr>
        <p:spPr>
          <a:xfrm>
            <a:off x="1035665" y="1720197"/>
            <a:ext cx="2230168" cy="235934"/>
          </a:xfrm>
        </p:spPr>
        <p:txBody>
          <a:bodyPr numCol="1" spcCol="360000">
            <a:noAutofit/>
          </a:bodyPr>
          <a:lstStyle>
            <a:lvl1pPr marL="0" indent="0" algn="r">
              <a:buNone/>
              <a:defRPr sz="1600" b="1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Item 01</a:t>
            </a:r>
          </a:p>
        </p:txBody>
      </p:sp>
      <p:sp>
        <p:nvSpPr>
          <p:cNvPr id="45" name="Текст 2"/>
          <p:cNvSpPr>
            <a:spLocks noGrp="1"/>
          </p:cNvSpPr>
          <p:nvPr>
            <p:ph type="body" idx="24" hasCustomPrompt="1"/>
          </p:nvPr>
        </p:nvSpPr>
        <p:spPr>
          <a:xfrm>
            <a:off x="1035665" y="1935133"/>
            <a:ext cx="2230168" cy="356666"/>
          </a:xfrm>
        </p:spPr>
        <p:txBody>
          <a:bodyPr numCol="1" spcCol="360000">
            <a:noAutofit/>
          </a:bodyPr>
          <a:lstStyle>
            <a:lvl1pPr marL="0" indent="0" algn="r">
              <a:buNone/>
              <a:defRPr sz="1200" b="0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Lorem Ipsum is simply dummy text of the printing</a:t>
            </a:r>
            <a:endParaRPr lang="ru-RU" dirty="0"/>
          </a:p>
        </p:txBody>
      </p:sp>
      <p:sp>
        <p:nvSpPr>
          <p:cNvPr id="47" name="Текст 2"/>
          <p:cNvSpPr>
            <a:spLocks noGrp="1"/>
          </p:cNvSpPr>
          <p:nvPr>
            <p:ph type="body" idx="25" hasCustomPrompt="1"/>
          </p:nvPr>
        </p:nvSpPr>
        <p:spPr>
          <a:xfrm>
            <a:off x="601325" y="3112915"/>
            <a:ext cx="2230168" cy="235934"/>
          </a:xfrm>
        </p:spPr>
        <p:txBody>
          <a:bodyPr numCol="1" spcCol="360000">
            <a:noAutofit/>
          </a:bodyPr>
          <a:lstStyle>
            <a:lvl1pPr marL="0" indent="0" algn="r">
              <a:buNone/>
              <a:defRPr sz="1600" b="1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Item 02</a:t>
            </a:r>
          </a:p>
        </p:txBody>
      </p:sp>
      <p:sp>
        <p:nvSpPr>
          <p:cNvPr id="48" name="Текст 2"/>
          <p:cNvSpPr>
            <a:spLocks noGrp="1"/>
          </p:cNvSpPr>
          <p:nvPr>
            <p:ph type="body" idx="26" hasCustomPrompt="1"/>
          </p:nvPr>
        </p:nvSpPr>
        <p:spPr>
          <a:xfrm>
            <a:off x="601325" y="3327851"/>
            <a:ext cx="2230168" cy="356666"/>
          </a:xfrm>
        </p:spPr>
        <p:txBody>
          <a:bodyPr numCol="1" spcCol="360000">
            <a:noAutofit/>
          </a:bodyPr>
          <a:lstStyle>
            <a:lvl1pPr marL="0" indent="0" algn="r">
              <a:buNone/>
              <a:defRPr sz="1200" b="0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Lorem Ipsum is simply dummy text of the printing</a:t>
            </a:r>
            <a:endParaRPr lang="ru-RU" dirty="0"/>
          </a:p>
        </p:txBody>
      </p:sp>
      <p:sp>
        <p:nvSpPr>
          <p:cNvPr id="50" name="Текст 2"/>
          <p:cNvSpPr>
            <a:spLocks noGrp="1"/>
          </p:cNvSpPr>
          <p:nvPr>
            <p:ph type="body" idx="27" hasCustomPrompt="1"/>
          </p:nvPr>
        </p:nvSpPr>
        <p:spPr>
          <a:xfrm>
            <a:off x="1035665" y="4560679"/>
            <a:ext cx="2230168" cy="235934"/>
          </a:xfrm>
        </p:spPr>
        <p:txBody>
          <a:bodyPr numCol="1" spcCol="360000">
            <a:noAutofit/>
          </a:bodyPr>
          <a:lstStyle>
            <a:lvl1pPr marL="0" indent="0" algn="r">
              <a:buNone/>
              <a:defRPr sz="1600" b="1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Item 03</a:t>
            </a:r>
          </a:p>
        </p:txBody>
      </p:sp>
      <p:sp>
        <p:nvSpPr>
          <p:cNvPr id="51" name="Текст 2"/>
          <p:cNvSpPr>
            <a:spLocks noGrp="1"/>
          </p:cNvSpPr>
          <p:nvPr>
            <p:ph type="body" idx="28" hasCustomPrompt="1"/>
          </p:nvPr>
        </p:nvSpPr>
        <p:spPr>
          <a:xfrm>
            <a:off x="1035665" y="4775615"/>
            <a:ext cx="2230168" cy="356666"/>
          </a:xfrm>
        </p:spPr>
        <p:txBody>
          <a:bodyPr numCol="1" spcCol="360000">
            <a:noAutofit/>
          </a:bodyPr>
          <a:lstStyle>
            <a:lvl1pPr marL="0" indent="0" algn="r">
              <a:buNone/>
              <a:defRPr sz="1200" b="0" i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Lorem Ipsum is simply dummy text of the printing</a:t>
            </a:r>
            <a:endParaRPr lang="ru-RU" dirty="0"/>
          </a:p>
        </p:txBody>
      </p:sp>
      <p:sp>
        <p:nvSpPr>
          <p:cNvPr id="55" name="Текст 2"/>
          <p:cNvSpPr>
            <a:spLocks noGrp="1"/>
          </p:cNvSpPr>
          <p:nvPr>
            <p:ph type="body" idx="29" hasCustomPrompt="1"/>
          </p:nvPr>
        </p:nvSpPr>
        <p:spPr>
          <a:xfrm>
            <a:off x="3416301" y="1643998"/>
            <a:ext cx="741719" cy="739375"/>
          </a:xfrm>
        </p:spPr>
        <p:txBody>
          <a:bodyPr numCol="1" spcCol="360000" anchor="ctr">
            <a:noAutofit/>
          </a:bodyPr>
          <a:lstStyle>
            <a:lvl1pPr marL="0" indent="0" algn="ctr">
              <a:buNone/>
              <a:defRPr sz="3600" b="1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56" name="Текст 2"/>
          <p:cNvSpPr>
            <a:spLocks noGrp="1"/>
          </p:cNvSpPr>
          <p:nvPr>
            <p:ph type="body" idx="30" hasCustomPrompt="1"/>
          </p:nvPr>
        </p:nvSpPr>
        <p:spPr>
          <a:xfrm>
            <a:off x="2994640" y="3059855"/>
            <a:ext cx="741719" cy="739375"/>
          </a:xfrm>
        </p:spPr>
        <p:txBody>
          <a:bodyPr numCol="1" spcCol="360000" anchor="ctr">
            <a:noAutofit/>
          </a:bodyPr>
          <a:lstStyle>
            <a:lvl1pPr marL="0" indent="0" algn="ctr">
              <a:buNone/>
              <a:defRPr sz="3600" b="1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</a:t>
            </a:r>
            <a:r>
              <a:rPr lang="kk-KZ" dirty="0"/>
              <a:t>2</a:t>
            </a:r>
            <a:endParaRPr lang="en-US" dirty="0"/>
          </a:p>
        </p:txBody>
      </p:sp>
      <p:sp>
        <p:nvSpPr>
          <p:cNvPr id="57" name="Текст 2"/>
          <p:cNvSpPr>
            <a:spLocks noGrp="1"/>
          </p:cNvSpPr>
          <p:nvPr>
            <p:ph type="body" idx="31" hasCustomPrompt="1"/>
          </p:nvPr>
        </p:nvSpPr>
        <p:spPr>
          <a:xfrm>
            <a:off x="3416301" y="4474627"/>
            <a:ext cx="741719" cy="739375"/>
          </a:xfrm>
        </p:spPr>
        <p:txBody>
          <a:bodyPr numCol="1" spcCol="360000" anchor="ctr">
            <a:noAutofit/>
          </a:bodyPr>
          <a:lstStyle>
            <a:lvl1pPr marL="0" indent="0" algn="ctr">
              <a:buNone/>
              <a:defRPr sz="3600" b="1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</a:t>
            </a:r>
            <a:r>
              <a:rPr lang="kk-KZ" dirty="0"/>
              <a:t>3</a:t>
            </a:r>
            <a:endParaRPr lang="en-US" dirty="0"/>
          </a:p>
        </p:txBody>
      </p:sp>
      <p:sp>
        <p:nvSpPr>
          <p:cNvPr id="59" name="Текст 2"/>
          <p:cNvSpPr>
            <a:spLocks noGrp="1"/>
          </p:cNvSpPr>
          <p:nvPr>
            <p:ph type="body" idx="32" hasCustomPrompt="1"/>
          </p:nvPr>
        </p:nvSpPr>
        <p:spPr>
          <a:xfrm>
            <a:off x="8033980" y="4474627"/>
            <a:ext cx="741719" cy="739375"/>
          </a:xfrm>
        </p:spPr>
        <p:txBody>
          <a:bodyPr numCol="1" spcCol="360000" anchor="ctr">
            <a:noAutofit/>
          </a:bodyPr>
          <a:lstStyle>
            <a:lvl1pPr marL="0" indent="0" algn="ctr">
              <a:buNone/>
              <a:defRPr sz="3600" b="1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</a:t>
            </a:r>
            <a:r>
              <a:rPr lang="kk-KZ" dirty="0"/>
              <a:t>6</a:t>
            </a:r>
            <a:endParaRPr lang="en-US" dirty="0"/>
          </a:p>
        </p:txBody>
      </p:sp>
      <p:sp>
        <p:nvSpPr>
          <p:cNvPr id="60" name="Текст 2"/>
          <p:cNvSpPr>
            <a:spLocks noGrp="1"/>
          </p:cNvSpPr>
          <p:nvPr>
            <p:ph type="body" idx="33" hasCustomPrompt="1"/>
          </p:nvPr>
        </p:nvSpPr>
        <p:spPr>
          <a:xfrm>
            <a:off x="8455639" y="3059855"/>
            <a:ext cx="741719" cy="739375"/>
          </a:xfrm>
        </p:spPr>
        <p:txBody>
          <a:bodyPr numCol="1" spcCol="360000" anchor="ctr">
            <a:noAutofit/>
          </a:bodyPr>
          <a:lstStyle>
            <a:lvl1pPr marL="0" indent="0" algn="ctr">
              <a:buNone/>
              <a:defRPr sz="3600" b="1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</a:t>
            </a:r>
            <a:r>
              <a:rPr lang="kk-KZ" dirty="0"/>
              <a:t>5</a:t>
            </a:r>
            <a:endParaRPr lang="en-US" dirty="0"/>
          </a:p>
        </p:txBody>
      </p:sp>
      <p:sp>
        <p:nvSpPr>
          <p:cNvPr id="61" name="Текст 2"/>
          <p:cNvSpPr>
            <a:spLocks noGrp="1"/>
          </p:cNvSpPr>
          <p:nvPr>
            <p:ph type="body" idx="34" hasCustomPrompt="1"/>
          </p:nvPr>
        </p:nvSpPr>
        <p:spPr>
          <a:xfrm>
            <a:off x="8033979" y="1640952"/>
            <a:ext cx="741719" cy="739375"/>
          </a:xfrm>
        </p:spPr>
        <p:txBody>
          <a:bodyPr numCol="1" spcCol="360000" anchor="ctr">
            <a:noAutofit/>
          </a:bodyPr>
          <a:lstStyle>
            <a:lvl1pPr marL="0" indent="0" algn="ctr">
              <a:buNone/>
              <a:defRPr sz="3600" b="1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</a:t>
            </a:r>
            <a:r>
              <a:rPr lang="kk-KZ" dirty="0"/>
              <a:t>4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1717560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46629"/>
            <a:ext cx="10515600" cy="544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="" xmlns:p14="http://schemas.microsoft.com/office/powerpoint/2010/main" val="970962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63" r:id="rId4"/>
    <p:sldLayoutId id="2147483660" r:id="rId5"/>
    <p:sldLayoutId id="2147483664" r:id="rId6"/>
    <p:sldLayoutId id="2147483661" r:id="rId7"/>
    <p:sldLayoutId id="2147483654" r:id="rId8"/>
    <p:sldLayoutId id="2147483655" r:id="rId9"/>
    <p:sldLayoutId id="2147483662" r:id="rId10"/>
    <p:sldLayoutId id="2147483656" r:id="rId11"/>
    <p:sldLayoutId id="214748365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bit.ly/2IcN5t8" TargetMode="Externa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ildapricot.com/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unbounce.com/" TargetMode="Externa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hyperlink" Target="https://bit.ly/2DgWjkb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bit.ly/20b9REP" TargetMode="Externa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jetcooper.com/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nd.org/bodd/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unbounce.com/" TargetMode="Externa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2RT4msK" TargetMode="External"/><Relationship Id="rId7" Type="http://schemas.openxmlformats.org/officeDocument/2006/relationships/image" Target="../media/image30.png"/><Relationship Id="rId2" Type="http://schemas.openxmlformats.org/officeDocument/2006/relationships/hyperlink" Target="https://bit.ly/2Ovnrm8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iredimpact.com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iredimpact.com/" TargetMode="Externa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iredimpact.com/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mailto:Iryna.Velska@EaPCivilSociety.eu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iredimpact.com/" TargetMode="Externa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unbounce.com/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Веб-сайты для некоммерческих организаций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Модуль №</a:t>
            </a:r>
            <a:r>
              <a:rPr lang="en-US" dirty="0" smtClean="0"/>
              <a:t>2</a:t>
            </a:r>
            <a:r>
              <a:rPr lang="en-US" dirty="0"/>
              <a:t>: </a:t>
            </a:r>
            <a:r>
              <a:rPr lang="ru-RU" dirty="0" smtClean="0"/>
              <a:t>Информационные технологии для эффективных коммуникаций </a:t>
            </a:r>
            <a:r>
              <a:rPr lang="en-GB" dirty="0"/>
              <a:t/>
            </a:r>
            <a:br>
              <a:rPr lang="en-GB" dirty="0"/>
            </a:br>
            <a:r>
              <a:rPr lang="ru-RU" dirty="0" smtClean="0"/>
              <a:t>Учебный курс </a:t>
            </a:r>
            <a:r>
              <a:rPr lang="ru-RU" i="1" dirty="0" smtClean="0"/>
              <a:t>«Цифровые компетенции для организаций гражданского общества и активистов»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Проект финансируется Европейским Союзом и реализуется консорциумом во главе с </a:t>
            </a:r>
            <a:r>
              <a:rPr lang="en-GB" dirty="0" smtClean="0"/>
              <a:t>GDSI Limited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Апрель </a:t>
            </a:r>
            <a:r>
              <a:rPr lang="en-US" dirty="0" smtClean="0"/>
              <a:t>2019</a:t>
            </a:r>
            <a:r>
              <a:rPr lang="ru-RU" dirty="0" smtClean="0"/>
              <a:t> г.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Тбилиси </a:t>
            </a:r>
            <a:r>
              <a:rPr lang="en-US" dirty="0" smtClean="0"/>
              <a:t>(</a:t>
            </a:r>
            <a:r>
              <a:rPr lang="ru-RU" dirty="0" smtClean="0"/>
              <a:t>Грузия</a:t>
            </a:r>
            <a:r>
              <a:rPr lang="en-US" dirty="0" smtClean="0"/>
              <a:t>) </a:t>
            </a:r>
            <a:r>
              <a:rPr lang="en-US" dirty="0"/>
              <a:t>/ </a:t>
            </a:r>
            <a:r>
              <a:rPr lang="ru-RU" dirty="0" smtClean="0"/>
              <a:t>Киев </a:t>
            </a:r>
            <a:r>
              <a:rPr lang="en-US" dirty="0" smtClean="0"/>
              <a:t>(</a:t>
            </a:r>
            <a:r>
              <a:rPr lang="ru-RU" dirty="0" smtClean="0"/>
              <a:t>Украина</a:t>
            </a:r>
            <a:r>
              <a:rPr lang="en-US" dirty="0" smtClean="0"/>
              <a:t>) </a:t>
            </a:r>
            <a:r>
              <a:rPr lang="en-US" dirty="0"/>
              <a:t>/ </a:t>
            </a:r>
            <a:r>
              <a:rPr lang="ru-RU" dirty="0" smtClean="0"/>
              <a:t>Минск </a:t>
            </a:r>
            <a:r>
              <a:rPr lang="en-US" dirty="0" smtClean="0"/>
              <a:t>(</a:t>
            </a:r>
            <a:r>
              <a:rPr lang="ru-RU" dirty="0" smtClean="0"/>
              <a:t>Беларусь</a:t>
            </a:r>
            <a:r>
              <a:rPr lang="en-US" dirty="0" smtClean="0"/>
              <a:t>)</a:t>
            </a:r>
            <a:endParaRPr lang="ru-RU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76300" y="3871913"/>
            <a:ext cx="400050" cy="0"/>
          </a:xfrm>
          <a:prstGeom prst="line">
            <a:avLst/>
          </a:prstGeom>
          <a:ln w="15875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876300" y="2138363"/>
            <a:ext cx="654844" cy="0"/>
          </a:xfrm>
          <a:prstGeom prst="line">
            <a:avLst/>
          </a:prstGeom>
          <a:ln w="15875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509725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41446" y="718165"/>
            <a:ext cx="8598090" cy="56169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Посадочные страницы: примеры </a:t>
            </a:r>
            <a:endParaRPr lang="en-GB" dirty="0"/>
          </a:p>
        </p:txBody>
      </p:sp>
      <p:sp>
        <p:nvSpPr>
          <p:cNvPr id="14" name="Текст 1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15" name="Текст 14"/>
          <p:cNvSpPr>
            <a:spLocks noGrp="1"/>
          </p:cNvSpPr>
          <p:nvPr>
            <p:ph type="body" idx="14"/>
          </p:nvPr>
        </p:nvSpPr>
        <p:spPr>
          <a:xfrm>
            <a:off x="3382911" y="318014"/>
            <a:ext cx="3160764" cy="513119"/>
          </a:xfrm>
        </p:spPr>
        <p:txBody>
          <a:bodyPr/>
          <a:lstStyle/>
          <a:p>
            <a:r>
              <a:rPr lang="ru-RU" dirty="0" smtClean="0"/>
              <a:t>Веб-сайты для некоммерческих организаций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b="4722"/>
          <a:stretch>
            <a:fillRect/>
          </a:stretch>
        </p:blipFill>
        <p:spPr bwMode="auto">
          <a:xfrm>
            <a:off x="0" y="1266825"/>
            <a:ext cx="6924675" cy="3711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C:\Users\IrenWell\Documents\GDSI\EaP\Implementation\Other\IT course\Module 2\9ef40d6546607678db92ee4ccb77f56e.jpg"/>
          <p:cNvPicPr>
            <a:picLocks noChangeAspect="1" noChangeArrowheads="1"/>
          </p:cNvPicPr>
          <p:nvPr/>
        </p:nvPicPr>
        <p:blipFill>
          <a:blip r:embed="rId3" cstate="print"/>
          <a:srcRect b="1176"/>
          <a:stretch>
            <a:fillRect/>
          </a:stretch>
        </p:blipFill>
        <p:spPr bwMode="auto">
          <a:xfrm>
            <a:off x="9010650" y="83779"/>
            <a:ext cx="2876550" cy="6774221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8550" y="3489722"/>
            <a:ext cx="6248400" cy="3368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838200" y="5200650"/>
            <a:ext cx="258391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Для вдохновения </a:t>
            </a:r>
          </a:p>
          <a:p>
            <a:r>
              <a:rPr lang="en-US" sz="1400" dirty="0" smtClean="0"/>
              <a:t>(</a:t>
            </a:r>
            <a:r>
              <a:rPr lang="ru-RU" sz="1400" dirty="0" smtClean="0"/>
              <a:t>только на английском </a:t>
            </a:r>
            <a:r>
              <a:rPr lang="ru-RU" sz="1400" dirty="0" smtClean="0"/>
              <a:t>языке</a:t>
            </a:r>
            <a:r>
              <a:rPr lang="en-US" sz="1400" dirty="0" smtClean="0"/>
              <a:t>):</a:t>
            </a:r>
            <a:endParaRPr lang="en-US" sz="1400" dirty="0"/>
          </a:p>
          <a:p>
            <a:r>
              <a:rPr lang="en-US" sz="1400" dirty="0">
                <a:hlinkClick r:id="rId5"/>
              </a:rPr>
              <a:t>https://bit.ly/2IcN5t8</a:t>
            </a:r>
            <a:r>
              <a:rPr lang="en-US" sz="1400" dirty="0"/>
              <a:t> </a:t>
            </a:r>
            <a:endParaRPr lang="en-GB" sz="1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16766" y="919895"/>
            <a:ext cx="3735840" cy="107665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Как сделать вашу посадочную страницу успешной </a:t>
            </a:r>
            <a:endParaRPr lang="en-GB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789472" y="2441643"/>
            <a:ext cx="3570468" cy="3241401"/>
          </a:xfrm>
        </p:spPr>
        <p:txBody>
          <a:bodyPr>
            <a:normAutofit fontScale="85000" lnSpcReduction="10000"/>
          </a:bodyPr>
          <a:lstStyle/>
          <a:p>
            <a:r>
              <a:rPr lang="ru-RU" sz="1800" dirty="0" smtClean="0"/>
              <a:t>Если посадочная страница вашей организации сделана правильно, она может стать вашим </a:t>
            </a:r>
            <a:r>
              <a:rPr lang="ru-RU" sz="1800" b="1" dirty="0" smtClean="0"/>
              <a:t>наиболее мощным инструментом для развития вашей организации онлайн</a:t>
            </a:r>
            <a:r>
              <a:rPr lang="en-GB" sz="1800" dirty="0" smtClean="0"/>
              <a:t>.</a:t>
            </a:r>
            <a:endParaRPr lang="en-GB" sz="1800" dirty="0"/>
          </a:p>
          <a:p>
            <a:r>
              <a:rPr lang="ru-RU" sz="1800" b="1" dirty="0" smtClean="0"/>
              <a:t>Простая, убедительная </a:t>
            </a:r>
            <a:r>
              <a:rPr lang="ru-RU" sz="1800" dirty="0" smtClean="0"/>
              <a:t>и</a:t>
            </a:r>
            <a:r>
              <a:rPr lang="ru-RU" sz="1800" b="1" dirty="0" smtClean="0"/>
              <a:t> хорошо спроектированная </a:t>
            </a:r>
            <a:r>
              <a:rPr lang="ru-RU" sz="1800" dirty="0" smtClean="0"/>
              <a:t>посадочная страница может помочь вам увеличить </a:t>
            </a:r>
            <a:r>
              <a:rPr lang="ru-RU" sz="1800" b="1" dirty="0" smtClean="0"/>
              <a:t>список подписчиков на вашу</a:t>
            </a:r>
            <a:r>
              <a:rPr lang="ru-RU" sz="1800" dirty="0" smtClean="0"/>
              <a:t> </a:t>
            </a:r>
            <a:r>
              <a:rPr lang="en-GB" sz="1800" b="1" dirty="0" smtClean="0"/>
              <a:t>email</a:t>
            </a:r>
            <a:r>
              <a:rPr lang="ru-RU" sz="1800" b="1" dirty="0" smtClean="0"/>
              <a:t>-рассылку </a:t>
            </a:r>
            <a:r>
              <a:rPr lang="ru-RU" sz="1800" dirty="0" smtClean="0"/>
              <a:t>и вашу </a:t>
            </a:r>
            <a:r>
              <a:rPr lang="ru-RU" sz="1800" b="1" dirty="0" smtClean="0"/>
              <a:t>членскую базу</a:t>
            </a:r>
            <a:r>
              <a:rPr lang="ru-RU" sz="1800" dirty="0" smtClean="0"/>
              <a:t>, а также обеспечить больше </a:t>
            </a:r>
            <a:r>
              <a:rPr lang="ru-RU" sz="1800" b="1" dirty="0" smtClean="0"/>
              <a:t>добровольных пожертвований</a:t>
            </a:r>
            <a:r>
              <a:rPr lang="en-GB" sz="1800" dirty="0" smtClean="0"/>
              <a:t>.</a:t>
            </a:r>
            <a:endParaRPr lang="en-US" dirty="0"/>
          </a:p>
          <a:p>
            <a:pPr algn="r"/>
            <a:endParaRPr lang="en-US" dirty="0"/>
          </a:p>
          <a:p>
            <a:pPr algn="r"/>
            <a:r>
              <a:rPr lang="ru-RU" dirty="0" smtClean="0"/>
              <a:t>Источник</a:t>
            </a:r>
            <a:r>
              <a:rPr lang="en-US" dirty="0" smtClean="0"/>
              <a:t>: </a:t>
            </a:r>
            <a:r>
              <a:rPr lang="en-GB" dirty="0">
                <a:hlinkClick r:id="rId2"/>
              </a:rPr>
              <a:t>https://www.wildapricot.com/</a:t>
            </a:r>
            <a:endParaRPr lang="en-GB" dirty="0"/>
          </a:p>
        </p:txBody>
      </p:sp>
      <p:sp>
        <p:nvSpPr>
          <p:cNvPr id="10" name="Текст 9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idx="14"/>
          </p:nvPr>
        </p:nvSpPr>
        <p:spPr>
          <a:xfrm>
            <a:off x="3382911" y="318014"/>
            <a:ext cx="3446514" cy="513119"/>
          </a:xfrm>
        </p:spPr>
        <p:txBody>
          <a:bodyPr/>
          <a:lstStyle/>
          <a:p>
            <a:r>
              <a:rPr lang="ru-RU" dirty="0" smtClean="0"/>
              <a:t>Веб-сайты для некоммерческих организаций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6"/>
          </p:nvPr>
        </p:nvSpPr>
        <p:spPr>
          <a:xfrm>
            <a:off x="6909732" y="949243"/>
            <a:ext cx="3333493" cy="239464"/>
          </a:xfrm>
        </p:spPr>
        <p:txBody>
          <a:bodyPr/>
          <a:lstStyle/>
          <a:p>
            <a:r>
              <a:rPr lang="ru-RU" dirty="0" smtClean="0"/>
              <a:t>Как правильно выбрать цель </a:t>
            </a:r>
            <a:r>
              <a:rPr lang="en-GB" dirty="0"/>
              <a:t> 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idx="18"/>
          </p:nvPr>
        </p:nvSpPr>
        <p:spPr>
          <a:xfrm>
            <a:off x="6928783" y="1194375"/>
            <a:ext cx="4032142" cy="356666"/>
          </a:xfrm>
        </p:spPr>
        <p:txBody>
          <a:bodyPr/>
          <a:lstStyle/>
          <a:p>
            <a:r>
              <a:rPr lang="ru-RU" dirty="0" smtClean="0"/>
              <a:t>Просите ТОЛЬКО ОБ ОДНОЙ ВЕЩИ</a:t>
            </a:r>
            <a:r>
              <a:rPr lang="en-US" dirty="0" smtClean="0"/>
              <a:t>! </a:t>
            </a:r>
            <a:r>
              <a:rPr lang="ru-RU" dirty="0" smtClean="0"/>
              <a:t>Большое количество вариантов увеличит уровень стресса, связанного с выбором – и пользователь НИЧЕГО не выберет </a:t>
            </a:r>
            <a:endParaRPr lang="en-GB" dirty="0"/>
          </a:p>
        </p:txBody>
      </p:sp>
      <p:sp>
        <p:nvSpPr>
          <p:cNvPr id="14" name="Текст 13"/>
          <p:cNvSpPr>
            <a:spLocks noGrp="1"/>
          </p:cNvSpPr>
          <p:nvPr>
            <p:ph type="body" idx="34"/>
          </p:nvPr>
        </p:nvSpPr>
        <p:spPr>
          <a:prstGeom prst="ellipse">
            <a:avLst/>
          </a:prstGeom>
          <a:gradFill flip="none" rotWithShape="1">
            <a:gsLst>
              <a:gs pos="39000">
                <a:srgbClr val="9F2EB2">
                  <a:alpha val="86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lIns="0" tIns="0" rIns="0" bIns="0"/>
          <a:lstStyle/>
          <a:p>
            <a:r>
              <a:rPr lang="en-US" dirty="0"/>
              <a:t>01</a:t>
            </a:r>
            <a:endParaRPr lang="en-GB" dirty="0"/>
          </a:p>
        </p:txBody>
      </p:sp>
      <p:sp>
        <p:nvSpPr>
          <p:cNvPr id="15" name="Текст 14"/>
          <p:cNvSpPr>
            <a:spLocks noGrp="1"/>
          </p:cNvSpPr>
          <p:nvPr>
            <p:ph type="body" idx="35"/>
          </p:nvPr>
        </p:nvSpPr>
        <p:spPr>
          <a:xfrm>
            <a:off x="6650622" y="1891740"/>
            <a:ext cx="4327002" cy="235934"/>
          </a:xfrm>
        </p:spPr>
        <p:txBody>
          <a:bodyPr/>
          <a:lstStyle/>
          <a:p>
            <a:r>
              <a:rPr lang="ru-RU" dirty="0" smtClean="0"/>
              <a:t>Сделайте надлежащую презентацию</a:t>
            </a:r>
            <a:endParaRPr lang="en-GB" dirty="0"/>
          </a:p>
        </p:txBody>
      </p:sp>
      <p:sp>
        <p:nvSpPr>
          <p:cNvPr id="16" name="Текст 15"/>
          <p:cNvSpPr>
            <a:spLocks noGrp="1"/>
          </p:cNvSpPr>
          <p:nvPr>
            <p:ph type="body" idx="36"/>
          </p:nvPr>
        </p:nvSpPr>
        <p:spPr>
          <a:xfrm>
            <a:off x="6667321" y="2151221"/>
            <a:ext cx="4151100" cy="356666"/>
          </a:xfrm>
        </p:spPr>
        <p:txBody>
          <a:bodyPr/>
          <a:lstStyle/>
          <a:p>
            <a:r>
              <a:rPr lang="ru-RU" dirty="0" smtClean="0"/>
              <a:t>Если вы не предоставите вашим посетителям информацию, которую они хотят получить, у вас останется около ВОСЬМИ СЕКУНД, пока они не покинут страницу </a:t>
            </a:r>
            <a:endParaRPr lang="en-GB" dirty="0"/>
          </a:p>
        </p:txBody>
      </p:sp>
      <p:sp>
        <p:nvSpPr>
          <p:cNvPr id="17" name="Текст 16"/>
          <p:cNvSpPr>
            <a:spLocks noGrp="1"/>
          </p:cNvSpPr>
          <p:nvPr>
            <p:ph type="body" idx="37"/>
          </p:nvPr>
        </p:nvSpPr>
        <p:spPr>
          <a:prstGeom prst="ellipse">
            <a:avLst/>
          </a:prstGeom>
          <a:gradFill flip="none" rotWithShape="1">
            <a:gsLst>
              <a:gs pos="39000">
                <a:srgbClr val="9F2EB2">
                  <a:alpha val="86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lIns="0" tIns="0" rIns="0" bIns="0"/>
          <a:lstStyle/>
          <a:p>
            <a:r>
              <a:rPr lang="en-US" dirty="0"/>
              <a:t>02</a:t>
            </a:r>
            <a:endParaRPr lang="en-GB" dirty="0"/>
          </a:p>
        </p:txBody>
      </p:sp>
      <p:sp>
        <p:nvSpPr>
          <p:cNvPr id="18" name="Текст 17"/>
          <p:cNvSpPr>
            <a:spLocks noGrp="1"/>
          </p:cNvSpPr>
          <p:nvPr>
            <p:ph type="body" idx="38"/>
          </p:nvPr>
        </p:nvSpPr>
        <p:spPr>
          <a:xfrm>
            <a:off x="6655517" y="2792073"/>
            <a:ext cx="5205457" cy="240009"/>
          </a:xfrm>
        </p:spPr>
        <p:txBody>
          <a:bodyPr/>
          <a:lstStyle/>
          <a:p>
            <a:r>
              <a:rPr lang="ru-RU" dirty="0" smtClean="0"/>
              <a:t>Оказывайте вашим потенциальным клиентам всестороннюю поддержку </a:t>
            </a:r>
            <a:endParaRPr lang="en-GB" dirty="0"/>
          </a:p>
        </p:txBody>
      </p:sp>
      <p:sp>
        <p:nvSpPr>
          <p:cNvPr id="19" name="Текст 18"/>
          <p:cNvSpPr>
            <a:spLocks noGrp="1"/>
          </p:cNvSpPr>
          <p:nvPr>
            <p:ph type="body" idx="39"/>
          </p:nvPr>
        </p:nvSpPr>
        <p:spPr>
          <a:xfrm>
            <a:off x="6655641" y="3261104"/>
            <a:ext cx="4513577" cy="356666"/>
          </a:xfrm>
        </p:spPr>
        <p:txBody>
          <a:bodyPr/>
          <a:lstStyle/>
          <a:p>
            <a:r>
              <a:rPr lang="ru-RU" dirty="0" smtClean="0"/>
              <a:t>Никогда не приводите в замешательство людей в конце страницы – ясно укажите посетителям, что они должны сделать, чтобы  </a:t>
            </a:r>
            <a:r>
              <a:rPr lang="en-US" dirty="0" smtClean="0"/>
              <a:t> </a:t>
            </a:r>
            <a:r>
              <a:rPr lang="ru-RU" dirty="0" smtClean="0"/>
              <a:t>выполнить действие </a:t>
            </a:r>
            <a:endParaRPr lang="en-GB" dirty="0"/>
          </a:p>
        </p:txBody>
      </p:sp>
      <p:sp>
        <p:nvSpPr>
          <p:cNvPr id="20" name="Текст 19"/>
          <p:cNvSpPr>
            <a:spLocks noGrp="1"/>
          </p:cNvSpPr>
          <p:nvPr>
            <p:ph type="body" idx="40"/>
          </p:nvPr>
        </p:nvSpPr>
        <p:spPr>
          <a:prstGeom prst="ellipse">
            <a:avLst/>
          </a:prstGeom>
          <a:gradFill flip="none" rotWithShape="1">
            <a:gsLst>
              <a:gs pos="39000">
                <a:srgbClr val="9F2EB2">
                  <a:alpha val="86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lIns="0" tIns="0" rIns="0" bIns="0"/>
          <a:lstStyle/>
          <a:p>
            <a:r>
              <a:rPr lang="en-US" dirty="0"/>
              <a:t>03</a:t>
            </a:r>
            <a:endParaRPr lang="en-GB" dirty="0"/>
          </a:p>
        </p:txBody>
      </p:sp>
      <p:sp>
        <p:nvSpPr>
          <p:cNvPr id="21" name="Текст 20"/>
          <p:cNvSpPr>
            <a:spLocks noGrp="1"/>
          </p:cNvSpPr>
          <p:nvPr>
            <p:ph type="body" idx="41"/>
          </p:nvPr>
        </p:nvSpPr>
        <p:spPr>
          <a:xfrm>
            <a:off x="6740924" y="3938239"/>
            <a:ext cx="3450702" cy="235934"/>
          </a:xfrm>
        </p:spPr>
        <p:txBody>
          <a:bodyPr/>
          <a:lstStyle/>
          <a:p>
            <a:r>
              <a:rPr lang="ru-RU" dirty="0" smtClean="0"/>
              <a:t>Сделайте дизайн простым </a:t>
            </a:r>
            <a:endParaRPr lang="en-GB" dirty="0"/>
          </a:p>
        </p:txBody>
      </p:sp>
      <p:sp>
        <p:nvSpPr>
          <p:cNvPr id="22" name="Текст 21"/>
          <p:cNvSpPr>
            <a:spLocks noGrp="1"/>
          </p:cNvSpPr>
          <p:nvPr>
            <p:ph type="body" idx="42"/>
          </p:nvPr>
        </p:nvSpPr>
        <p:spPr>
          <a:xfrm>
            <a:off x="6743274" y="4181142"/>
            <a:ext cx="4300778" cy="356666"/>
          </a:xfrm>
        </p:spPr>
        <p:txBody>
          <a:bodyPr/>
          <a:lstStyle/>
          <a:p>
            <a:r>
              <a:rPr lang="ru-RU" dirty="0" smtClean="0"/>
              <a:t>Поскольку у вашей посадочной страницы всего лишь одна цель</a:t>
            </a:r>
            <a:r>
              <a:rPr lang="en-GB" dirty="0" smtClean="0"/>
              <a:t>, </a:t>
            </a:r>
            <a:r>
              <a:rPr lang="ru-RU" dirty="0" smtClean="0"/>
              <a:t>устраните все другие возможные опции на вашей странице, которые активизируются щелчком кнопки мыши</a:t>
            </a:r>
            <a:endParaRPr lang="en-GB" dirty="0"/>
          </a:p>
        </p:txBody>
      </p:sp>
      <p:sp>
        <p:nvSpPr>
          <p:cNvPr id="23" name="Текст 22"/>
          <p:cNvSpPr>
            <a:spLocks noGrp="1"/>
          </p:cNvSpPr>
          <p:nvPr>
            <p:ph type="body" idx="43"/>
          </p:nvPr>
        </p:nvSpPr>
        <p:spPr>
          <a:prstGeom prst="ellipse">
            <a:avLst/>
          </a:prstGeom>
          <a:gradFill flip="none" rotWithShape="1">
            <a:gsLst>
              <a:gs pos="39000">
                <a:srgbClr val="9F2EB2">
                  <a:alpha val="86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lIns="0" tIns="0" rIns="0" bIns="0"/>
          <a:lstStyle/>
          <a:p>
            <a:r>
              <a:rPr lang="en-US" dirty="0"/>
              <a:t>04</a:t>
            </a:r>
            <a:endParaRPr lang="en-GB" dirty="0"/>
          </a:p>
        </p:txBody>
      </p:sp>
      <p:sp>
        <p:nvSpPr>
          <p:cNvPr id="24" name="Текст 23"/>
          <p:cNvSpPr>
            <a:spLocks noGrp="1"/>
          </p:cNvSpPr>
          <p:nvPr>
            <p:ph type="body" idx="44"/>
          </p:nvPr>
        </p:nvSpPr>
        <p:spPr>
          <a:xfrm>
            <a:off x="7015122" y="4822792"/>
            <a:ext cx="4033878" cy="261055"/>
          </a:xfrm>
        </p:spPr>
        <p:txBody>
          <a:bodyPr/>
          <a:lstStyle/>
          <a:p>
            <a:r>
              <a:rPr lang="ru-RU" dirty="0" smtClean="0"/>
              <a:t>Проведите тестирование, чтобы увеличить шансы на успех </a:t>
            </a:r>
            <a:endParaRPr lang="en-GB" dirty="0"/>
          </a:p>
        </p:txBody>
      </p:sp>
      <p:sp>
        <p:nvSpPr>
          <p:cNvPr id="25" name="Текст 24"/>
          <p:cNvSpPr>
            <a:spLocks noGrp="1"/>
          </p:cNvSpPr>
          <p:nvPr>
            <p:ph type="body" idx="45"/>
          </p:nvPr>
        </p:nvSpPr>
        <p:spPr>
          <a:xfrm>
            <a:off x="7005472" y="5259909"/>
            <a:ext cx="4347338" cy="1247891"/>
          </a:xfrm>
        </p:spPr>
        <p:txBody>
          <a:bodyPr/>
          <a:lstStyle/>
          <a:p>
            <a:r>
              <a:rPr lang="ru-RU" dirty="0" smtClean="0"/>
              <a:t>Оцените коэффициент конверсии и проведите </a:t>
            </a:r>
            <a:r>
              <a:rPr lang="en-US" dirty="0" smtClean="0"/>
              <a:t>A/B</a:t>
            </a:r>
            <a:r>
              <a:rPr lang="ru-RU" dirty="0" smtClean="0"/>
              <a:t> тестирование </a:t>
            </a:r>
            <a:r>
              <a:rPr lang="en-US" dirty="0" smtClean="0"/>
              <a:t>(</a:t>
            </a:r>
            <a:r>
              <a:rPr lang="ru-RU" dirty="0" smtClean="0"/>
              <a:t>клонируйте вашу первую посадочную страницу</a:t>
            </a:r>
            <a:r>
              <a:rPr lang="en-GB" dirty="0" smtClean="0"/>
              <a:t>,</a:t>
            </a:r>
            <a:r>
              <a:rPr lang="ru-RU" dirty="0" smtClean="0"/>
              <a:t> потом измените один элемент на ней, чтобы проверить, как она будет функционировать</a:t>
            </a:r>
            <a:r>
              <a:rPr lang="en-GB" dirty="0" smtClean="0"/>
              <a:t>). </a:t>
            </a:r>
            <a:r>
              <a:rPr lang="ru-RU" dirty="0" smtClean="0"/>
              <a:t>Используйте </a:t>
            </a:r>
            <a:r>
              <a:rPr lang="en-GB" dirty="0" smtClean="0"/>
              <a:t>Google Analytics</a:t>
            </a:r>
            <a:r>
              <a:rPr lang="ru-RU" dirty="0" smtClean="0"/>
              <a:t> себе в помощь </a:t>
            </a:r>
            <a:r>
              <a:rPr lang="en-GB" dirty="0" smtClean="0">
                <a:sym typeface="Wingdings" pitchFamily="2" charset="2"/>
              </a:rPr>
              <a:t></a:t>
            </a:r>
            <a:endParaRPr lang="en-GB" dirty="0"/>
          </a:p>
        </p:txBody>
      </p:sp>
      <p:sp>
        <p:nvSpPr>
          <p:cNvPr id="26" name="Текст 25"/>
          <p:cNvSpPr>
            <a:spLocks noGrp="1"/>
          </p:cNvSpPr>
          <p:nvPr>
            <p:ph type="body" idx="46"/>
          </p:nvPr>
        </p:nvSpPr>
        <p:spPr>
          <a:prstGeom prst="ellipse">
            <a:avLst/>
          </a:prstGeom>
          <a:gradFill flip="none" rotWithShape="1">
            <a:gsLst>
              <a:gs pos="39000">
                <a:srgbClr val="9F2EB2">
                  <a:alpha val="86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lIns="0" tIns="0" rIns="0" bIns="0"/>
          <a:lstStyle/>
          <a:p>
            <a:r>
              <a:rPr lang="en-US" dirty="0"/>
              <a:t>05</a:t>
            </a:r>
            <a:endParaRPr lang="en-GB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1789471" y="1247442"/>
            <a:ext cx="5216013" cy="561693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 smtClean="0"/>
              <a:t>Корпоративный веб-сайт </a:t>
            </a:r>
            <a:endParaRPr lang="en-GB" dirty="0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1789472" y="1868131"/>
            <a:ext cx="4678004" cy="4370744"/>
          </a:xfrm>
        </p:spPr>
        <p:txBody>
          <a:bodyPr>
            <a:normAutofit fontScale="85000" lnSpcReduction="10000"/>
          </a:bodyPr>
          <a:lstStyle/>
          <a:p>
            <a:pPr marL="180975" indent="-180975">
              <a:buFont typeface="Arial" pitchFamily="34" charset="0"/>
              <a:buChar char="•"/>
            </a:pPr>
            <a:r>
              <a:rPr lang="ru-RU" sz="1800" b="1" dirty="0" smtClean="0"/>
              <a:t>Корпоративные веб-сайты </a:t>
            </a:r>
            <a:r>
              <a:rPr lang="ru-RU" sz="1800" dirty="0" smtClean="0"/>
              <a:t>используются для предоставления </a:t>
            </a:r>
            <a:r>
              <a:rPr lang="ru-RU" sz="1800" b="1" dirty="0" smtClean="0"/>
              <a:t>справочной информации о компании, организации или услуге</a:t>
            </a:r>
            <a:r>
              <a:rPr lang="en-GB" sz="1800" dirty="0" smtClean="0"/>
              <a:t>.</a:t>
            </a:r>
            <a:endParaRPr lang="en-GB" sz="1800" b="1" dirty="0"/>
          </a:p>
          <a:p>
            <a:pPr marL="180975" indent="-180975">
              <a:buFont typeface="Arial" pitchFamily="34" charset="0"/>
              <a:buChar char="•"/>
            </a:pPr>
            <a:r>
              <a:rPr lang="ru-RU" sz="1800" dirty="0" smtClean="0"/>
              <a:t>Могут быть статическими </a:t>
            </a:r>
            <a:r>
              <a:rPr lang="en-GB" sz="1800" dirty="0" smtClean="0"/>
              <a:t>(=</a:t>
            </a:r>
            <a:r>
              <a:rPr lang="ru-RU" sz="1800" dirty="0" smtClean="0"/>
              <a:t>не взаимодействующими с пользователями</a:t>
            </a:r>
            <a:r>
              <a:rPr lang="en-GB" sz="1800" dirty="0" smtClean="0"/>
              <a:t>) </a:t>
            </a:r>
            <a:r>
              <a:rPr lang="ru-RU" sz="1800" dirty="0" smtClean="0"/>
              <a:t>или интерактивными</a:t>
            </a:r>
            <a:r>
              <a:rPr lang="en-GB" sz="1800" dirty="0" smtClean="0"/>
              <a:t>.</a:t>
            </a:r>
            <a:endParaRPr lang="en-GB" sz="1800" dirty="0"/>
          </a:p>
          <a:p>
            <a:pPr marL="180975" indent="-180975">
              <a:buFont typeface="Arial" pitchFamily="34" charset="0"/>
              <a:buChar char="•"/>
            </a:pPr>
            <a:r>
              <a:rPr lang="ru-RU" sz="1800" dirty="0" smtClean="0"/>
              <a:t>Могут быть одностраничными </a:t>
            </a:r>
            <a:r>
              <a:rPr lang="en-GB" sz="1800" dirty="0" smtClean="0"/>
              <a:t>(</a:t>
            </a:r>
            <a:r>
              <a:rPr lang="ru-RU" sz="1800" dirty="0" smtClean="0"/>
              <a:t>сайты-визитки</a:t>
            </a:r>
            <a:r>
              <a:rPr lang="en-GB" sz="1800" dirty="0" smtClean="0"/>
              <a:t>)</a:t>
            </a:r>
            <a:r>
              <a:rPr lang="ru-RU" sz="1800" dirty="0" smtClean="0"/>
              <a:t> или многостраничными</a:t>
            </a:r>
            <a:r>
              <a:rPr lang="en-GB" sz="1800" dirty="0" smtClean="0"/>
              <a:t>.</a:t>
            </a:r>
            <a:endParaRPr lang="en-GB" sz="1800" dirty="0"/>
          </a:p>
          <a:p>
            <a:pPr marL="180975" indent="-180975">
              <a:buFont typeface="Arial" pitchFamily="34" charset="0"/>
              <a:buChar char="•"/>
            </a:pPr>
            <a:r>
              <a:rPr lang="ru-RU" sz="1800" dirty="0" smtClean="0"/>
              <a:t>Часто имеют сложную структуру, но должны иметь </a:t>
            </a:r>
            <a:r>
              <a:rPr lang="ru-RU" sz="1800" b="1" dirty="0" smtClean="0"/>
              <a:t>логическую карту </a:t>
            </a:r>
            <a:r>
              <a:rPr lang="ru-RU" sz="1800" dirty="0" smtClean="0"/>
              <a:t>и быть удобными в использовании </a:t>
            </a:r>
            <a:endParaRPr lang="en-US" sz="1800" dirty="0"/>
          </a:p>
          <a:p>
            <a:pPr marL="180975" indent="-180975">
              <a:buFont typeface="Arial" pitchFamily="34" charset="0"/>
              <a:buChar char="•"/>
            </a:pPr>
            <a:r>
              <a:rPr lang="ru-RU" sz="1800" b="1" dirty="0" smtClean="0"/>
              <a:t>Часто задаваемые вопросы – ОБЯЗАТЕЛЬНЫЙ </a:t>
            </a:r>
            <a:r>
              <a:rPr lang="ru-RU" sz="1800" dirty="0" smtClean="0"/>
              <a:t>раздел</a:t>
            </a:r>
            <a:r>
              <a:rPr lang="en-US" sz="1800" dirty="0" smtClean="0"/>
              <a:t>.</a:t>
            </a:r>
            <a:endParaRPr lang="en-GB" sz="1800" dirty="0"/>
          </a:p>
          <a:p>
            <a:pPr marL="180975" indent="-180975">
              <a:buFont typeface="Arial" pitchFamily="34" charset="0"/>
              <a:buChar char="•"/>
            </a:pPr>
            <a:r>
              <a:rPr lang="ru-RU" sz="1800" dirty="0" smtClean="0"/>
              <a:t>Могут включать или не включать новостной раздел, но </a:t>
            </a:r>
            <a:r>
              <a:rPr lang="ru-RU" sz="1800" b="1" dirty="0" smtClean="0"/>
              <a:t>публикация новостей – не основная цель</a:t>
            </a:r>
            <a:r>
              <a:rPr lang="en-US" sz="1800" dirty="0" smtClean="0"/>
              <a:t>.</a:t>
            </a:r>
            <a:endParaRPr lang="en-US" sz="1800" dirty="0"/>
          </a:p>
          <a:p>
            <a:pPr marL="180975" indent="-180975">
              <a:buFont typeface="Arial" pitchFamily="34" charset="0"/>
              <a:buChar char="•"/>
            </a:pPr>
            <a:r>
              <a:rPr lang="ru-RU" sz="1800" dirty="0" smtClean="0"/>
              <a:t>Основная цель – идентифицировать соответствующую компанию/ организацию/ услугу</a:t>
            </a:r>
            <a:r>
              <a:rPr lang="en-US" sz="1800" dirty="0" smtClean="0"/>
              <a:t>.</a:t>
            </a:r>
            <a:endParaRPr lang="en-US" sz="1800" dirty="0"/>
          </a:p>
          <a:p>
            <a:pPr marL="180975" indent="-180975" algn="r"/>
            <a:r>
              <a:rPr lang="ru-RU" dirty="0" smtClean="0"/>
              <a:t>Источник изображения</a:t>
            </a:r>
            <a:r>
              <a:rPr lang="en-US" dirty="0" smtClean="0"/>
              <a:t>: </a:t>
            </a:r>
            <a:r>
              <a:rPr lang="en-GB" dirty="0">
                <a:hlinkClick r:id="rId2"/>
              </a:rPr>
              <a:t>https://unbounce.com/</a:t>
            </a:r>
            <a:r>
              <a:rPr lang="en-GB" dirty="0"/>
              <a:t> </a:t>
            </a:r>
            <a:r>
              <a:rPr lang="en-US" dirty="0"/>
              <a:t> 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15" name="Текст 14"/>
          <p:cNvSpPr>
            <a:spLocks noGrp="1"/>
          </p:cNvSpPr>
          <p:nvPr>
            <p:ph type="body" idx="14"/>
          </p:nvPr>
        </p:nvSpPr>
        <p:spPr>
          <a:xfrm>
            <a:off x="3382911" y="318014"/>
            <a:ext cx="3289352" cy="513119"/>
          </a:xfrm>
        </p:spPr>
        <p:txBody>
          <a:bodyPr/>
          <a:lstStyle/>
          <a:p>
            <a:r>
              <a:rPr lang="ru-RU" dirty="0" smtClean="0"/>
              <a:t>Веб-сайты для некоммерческих организаций</a:t>
            </a:r>
            <a:endParaRPr lang="ru-RU" dirty="0"/>
          </a:p>
        </p:txBody>
      </p:sp>
      <p:pic>
        <p:nvPicPr>
          <p:cNvPr id="3074" name="Picture 2" descr="C:\Users\IrenWell\Documents\GDSI\EaP\Implementation\Other\IT course\Module 2\homepage-vs-landing-pag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00925" y="206375"/>
            <a:ext cx="3990975" cy="64377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339212" y="719266"/>
            <a:ext cx="6977831" cy="56169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Корпоративные веб-сайты</a:t>
            </a:r>
            <a:r>
              <a:rPr lang="en-US" dirty="0" smtClean="0"/>
              <a:t>:</a:t>
            </a:r>
            <a:r>
              <a:rPr lang="ru-RU" dirty="0" smtClean="0"/>
              <a:t> примеры </a:t>
            </a:r>
            <a:endParaRPr lang="en-GB" dirty="0"/>
          </a:p>
        </p:txBody>
      </p:sp>
      <p:sp>
        <p:nvSpPr>
          <p:cNvPr id="14" name="Текст 1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15" name="Текст 14"/>
          <p:cNvSpPr>
            <a:spLocks noGrp="1"/>
          </p:cNvSpPr>
          <p:nvPr>
            <p:ph type="body" idx="14"/>
          </p:nvPr>
        </p:nvSpPr>
        <p:spPr>
          <a:xfrm>
            <a:off x="3382910" y="318014"/>
            <a:ext cx="3303639" cy="513119"/>
          </a:xfrm>
        </p:spPr>
        <p:txBody>
          <a:bodyPr/>
          <a:lstStyle/>
          <a:p>
            <a:r>
              <a:rPr lang="ru-RU" dirty="0" smtClean="0"/>
              <a:t>Веб-сайты для некоммерческих организаций</a:t>
            </a:r>
            <a:endParaRPr lang="ru-RU" dirty="0"/>
          </a:p>
        </p:txBody>
      </p:sp>
      <p:pic>
        <p:nvPicPr>
          <p:cNvPr id="2052" name="Picture 4" descr="C:\Users\IrenWell\Documents\GDSI\EaP\Implementation\Other\IT course\Module 2\9ef40d6546607678db92ee4ccb77f56e.jpg"/>
          <p:cNvPicPr>
            <a:picLocks noChangeAspect="1" noChangeArrowheads="1"/>
          </p:cNvPicPr>
          <p:nvPr/>
        </p:nvPicPr>
        <p:blipFill>
          <a:blip r:embed="rId2" cstate="print"/>
          <a:srcRect b="9539"/>
          <a:stretch>
            <a:fillRect/>
          </a:stretch>
        </p:blipFill>
        <p:spPr bwMode="auto">
          <a:xfrm>
            <a:off x="9525000" y="-1449"/>
            <a:ext cx="2401989" cy="6887923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b="5139"/>
          <a:stretch>
            <a:fillRect/>
          </a:stretch>
        </p:blipFill>
        <p:spPr bwMode="auto">
          <a:xfrm>
            <a:off x="0" y="1238251"/>
            <a:ext cx="7390173" cy="394335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099" name="Picture 3" descr="C:\Users\IrenWell\Documents\GDSI\EaP\Implementation\Other\IT course\Module 2\nest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71851" y="4009098"/>
            <a:ext cx="4057650" cy="28489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153150" y="2192535"/>
            <a:ext cx="3913822" cy="2446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838200" y="5172689"/>
            <a:ext cx="23850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Для вдохновения </a:t>
            </a:r>
            <a:r>
              <a:rPr lang="en-US" sz="1400" dirty="0" smtClean="0"/>
              <a:t>(</a:t>
            </a:r>
            <a:r>
              <a:rPr lang="ru-RU" sz="1400" dirty="0" smtClean="0"/>
              <a:t>только на </a:t>
            </a:r>
          </a:p>
          <a:p>
            <a:r>
              <a:rPr lang="ru-RU" sz="1400" dirty="0" smtClean="0"/>
              <a:t>английском языке</a:t>
            </a:r>
            <a:r>
              <a:rPr lang="en-US" sz="1400" dirty="0" smtClean="0"/>
              <a:t>):</a:t>
            </a:r>
            <a:endParaRPr lang="en-US" sz="1400" dirty="0"/>
          </a:p>
          <a:p>
            <a:r>
              <a:rPr lang="en-US" sz="1400" dirty="0">
                <a:hlinkClick r:id="rId6"/>
              </a:rPr>
              <a:t>https://bit.ly/20b9REP</a:t>
            </a:r>
            <a:r>
              <a:rPr lang="en-US" sz="1400" dirty="0"/>
              <a:t> </a:t>
            </a:r>
            <a:r>
              <a:rPr lang="ru-RU" sz="1400" dirty="0" smtClean="0"/>
              <a:t>и </a:t>
            </a:r>
            <a:endParaRPr lang="en-US" sz="1400" dirty="0"/>
          </a:p>
          <a:p>
            <a:r>
              <a:rPr lang="en-GB" sz="1400" dirty="0">
                <a:hlinkClick r:id="rId7"/>
              </a:rPr>
              <a:t>https://bit.ly/2DgWjkb</a:t>
            </a:r>
            <a:r>
              <a:rPr lang="en-GB" sz="1400" dirty="0"/>
              <a:t>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1848465" y="893481"/>
            <a:ext cx="4420829" cy="561693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 smtClean="0"/>
              <a:t>Новостной веб-сайт </a:t>
            </a:r>
            <a:r>
              <a:rPr lang="en-US" dirty="0" smtClean="0"/>
              <a:t>/</a:t>
            </a:r>
            <a:r>
              <a:rPr lang="ru-RU" dirty="0" smtClean="0"/>
              <a:t> портал </a:t>
            </a:r>
            <a:endParaRPr lang="en-GB" dirty="0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1789472" y="1868131"/>
            <a:ext cx="4678004" cy="4370744"/>
          </a:xfrm>
        </p:spPr>
        <p:txBody>
          <a:bodyPr>
            <a:normAutofit fontScale="85000" lnSpcReduction="10000"/>
          </a:bodyPr>
          <a:lstStyle/>
          <a:p>
            <a:pPr marL="180975" indent="-180975">
              <a:buFont typeface="Arial" pitchFamily="34" charset="0"/>
              <a:buChar char="•"/>
            </a:pPr>
            <a:r>
              <a:rPr lang="ru-RU" sz="1800" b="1" dirty="0" smtClean="0"/>
              <a:t>Новостные веб-сайты </a:t>
            </a:r>
            <a:r>
              <a:rPr lang="en-GB" sz="1800" b="1" dirty="0" smtClean="0"/>
              <a:t>(</a:t>
            </a:r>
            <a:r>
              <a:rPr lang="ru-RU" sz="1800" b="1" dirty="0" smtClean="0"/>
              <a:t>или порталы</a:t>
            </a:r>
            <a:r>
              <a:rPr lang="en-GB" sz="1800" b="1" dirty="0" smtClean="0"/>
              <a:t>) </a:t>
            </a:r>
            <a:r>
              <a:rPr lang="ru-RU" sz="1800" dirty="0" smtClean="0"/>
              <a:t>предназначены для </a:t>
            </a:r>
            <a:r>
              <a:rPr lang="ru-RU" sz="1800" b="1" dirty="0" smtClean="0"/>
              <a:t>распространения новостей, политических новостей и комментариев</a:t>
            </a:r>
            <a:r>
              <a:rPr lang="ru-RU" sz="1800" dirty="0" smtClean="0"/>
              <a:t>, то есть их основная цель – информировать общественность об изменениях</a:t>
            </a:r>
            <a:r>
              <a:rPr lang="en-GB" sz="1800" dirty="0" smtClean="0"/>
              <a:t>.</a:t>
            </a:r>
            <a:endParaRPr lang="en-GB" sz="1800" b="1" dirty="0"/>
          </a:p>
          <a:p>
            <a:pPr marL="180975" indent="-180975">
              <a:buFont typeface="Arial" pitchFamily="34" charset="0"/>
              <a:buChar char="•"/>
            </a:pPr>
            <a:r>
              <a:rPr lang="ru-RU" sz="1800" dirty="0" smtClean="0"/>
              <a:t>Всегда многостраничные</a:t>
            </a:r>
            <a:r>
              <a:rPr lang="en-GB" sz="1800" dirty="0" smtClean="0"/>
              <a:t>.</a:t>
            </a:r>
            <a:endParaRPr lang="en-GB" sz="1800" dirty="0"/>
          </a:p>
          <a:p>
            <a:pPr marL="180975" indent="-180975">
              <a:buFont typeface="Arial" pitchFamily="34" charset="0"/>
              <a:buChar char="•"/>
            </a:pPr>
            <a:r>
              <a:rPr lang="ru-RU" sz="1800" dirty="0" smtClean="0"/>
              <a:t>Часто </a:t>
            </a:r>
            <a:r>
              <a:rPr lang="en-US" sz="1800" dirty="0" smtClean="0"/>
              <a:t>(99</a:t>
            </a:r>
            <a:r>
              <a:rPr lang="ru-RU" sz="1800" dirty="0" smtClean="0"/>
              <a:t>,</a:t>
            </a:r>
            <a:r>
              <a:rPr lang="en-US" sz="1800" dirty="0" smtClean="0"/>
              <a:t>9</a:t>
            </a:r>
            <a:r>
              <a:rPr lang="en-US" sz="1800" dirty="0"/>
              <a:t>%) </a:t>
            </a:r>
            <a:r>
              <a:rPr lang="ru-RU" sz="1800" dirty="0" smtClean="0"/>
              <a:t>используют мультимедийный контент</a:t>
            </a:r>
            <a:r>
              <a:rPr lang="en-US" sz="1800" dirty="0" smtClean="0"/>
              <a:t>.</a:t>
            </a:r>
            <a:endParaRPr lang="en-US" sz="1800" dirty="0"/>
          </a:p>
          <a:p>
            <a:pPr marL="180975" indent="-180975">
              <a:buFont typeface="Arial" pitchFamily="34" charset="0"/>
              <a:buChar char="•"/>
            </a:pPr>
            <a:r>
              <a:rPr lang="ru-RU" sz="1800" dirty="0" smtClean="0"/>
              <a:t>«Преемники» газет</a:t>
            </a:r>
            <a:r>
              <a:rPr lang="en-US" sz="1800" dirty="0" smtClean="0"/>
              <a:t>, </a:t>
            </a:r>
            <a:r>
              <a:rPr lang="ru-RU" sz="1800" dirty="0" smtClean="0"/>
              <a:t>со всеми последствиями</a:t>
            </a:r>
            <a:r>
              <a:rPr lang="en-US" sz="1800" dirty="0" smtClean="0"/>
              <a:t>.</a:t>
            </a:r>
            <a:endParaRPr lang="en-US" sz="1800" dirty="0"/>
          </a:p>
          <a:p>
            <a:pPr marL="180975" indent="-180975">
              <a:buFont typeface="Arial" pitchFamily="34" charset="0"/>
              <a:buChar char="•"/>
            </a:pPr>
            <a:r>
              <a:rPr lang="ru-RU" sz="1800" b="1" dirty="0" smtClean="0"/>
              <a:t>Ежедневное обновление – ОБЯЗАТЕЛЬНОЕ условие</a:t>
            </a:r>
            <a:r>
              <a:rPr lang="en-US" sz="1800" dirty="0" smtClean="0"/>
              <a:t>,</a:t>
            </a:r>
            <a:r>
              <a:rPr lang="en-US" sz="1800" b="1" dirty="0" smtClean="0"/>
              <a:t> </a:t>
            </a:r>
            <a:r>
              <a:rPr lang="ru-RU" sz="1800" dirty="0" smtClean="0"/>
              <a:t>иначе</a:t>
            </a:r>
            <a:r>
              <a:rPr lang="ru-RU" sz="1800" b="1" dirty="0" smtClean="0"/>
              <a:t> </a:t>
            </a:r>
            <a:r>
              <a:rPr lang="ru-RU" sz="1800" dirty="0" smtClean="0"/>
              <a:t>просто</a:t>
            </a:r>
            <a:r>
              <a:rPr lang="ru-RU" sz="1800" b="1" dirty="0" smtClean="0"/>
              <a:t> </a:t>
            </a:r>
            <a:r>
              <a:rPr lang="ru-RU" sz="1800" dirty="0" smtClean="0"/>
              <a:t>прекратят свое существование</a:t>
            </a:r>
            <a:r>
              <a:rPr lang="en-US" sz="1800" dirty="0" smtClean="0"/>
              <a:t>.</a:t>
            </a:r>
            <a:endParaRPr lang="en-GB" sz="1800" dirty="0"/>
          </a:p>
          <a:p>
            <a:pPr marL="180975" indent="-180975">
              <a:buFont typeface="Arial" pitchFamily="34" charset="0"/>
              <a:buChar char="•"/>
            </a:pPr>
            <a:r>
              <a:rPr lang="ru-RU" sz="1800" dirty="0" smtClean="0"/>
              <a:t>Придерживаются хронологического порядка (в начале - последние новости).</a:t>
            </a:r>
            <a:endParaRPr lang="en-US" sz="1800" dirty="0"/>
          </a:p>
          <a:p>
            <a:pPr marL="180975" indent="-180975">
              <a:buFont typeface="Arial" pitchFamily="34" charset="0"/>
              <a:buChar char="•"/>
            </a:pPr>
            <a:r>
              <a:rPr lang="ru-RU" sz="1800" dirty="0" smtClean="0"/>
              <a:t>Да, блоги </a:t>
            </a:r>
            <a:r>
              <a:rPr lang="en-US" sz="1800" dirty="0" smtClean="0"/>
              <a:t>(</a:t>
            </a:r>
            <a:r>
              <a:rPr lang="ru-RU" sz="1800" dirty="0" smtClean="0"/>
              <a:t>первоначально назывались «дневники»</a:t>
            </a:r>
            <a:r>
              <a:rPr lang="en-US" sz="1800" dirty="0" smtClean="0"/>
              <a:t>)</a:t>
            </a:r>
            <a:r>
              <a:rPr lang="ru-RU" sz="1800" dirty="0" smtClean="0"/>
              <a:t> – это тоже новостные веб-сайты, но это только «новости одного человека»</a:t>
            </a:r>
            <a:r>
              <a:rPr lang="en-US" sz="1800" dirty="0" smtClean="0"/>
              <a:t>.</a:t>
            </a:r>
            <a:endParaRPr lang="en-US" sz="1800" dirty="0"/>
          </a:p>
          <a:p>
            <a:pPr marL="180975" indent="-180975" algn="r"/>
            <a:r>
              <a:rPr lang="ru-RU" dirty="0" smtClean="0"/>
              <a:t>Источник изображения</a:t>
            </a:r>
            <a:r>
              <a:rPr lang="en-US" dirty="0" smtClean="0"/>
              <a:t>: </a:t>
            </a:r>
            <a:r>
              <a:rPr lang="en-GB" dirty="0">
                <a:hlinkClick r:id="rId2"/>
              </a:rPr>
              <a:t>http://www.jetcooper.com</a:t>
            </a:r>
            <a:r>
              <a:rPr lang="en-US" dirty="0">
                <a:hlinkClick r:id="rId2"/>
              </a:rPr>
              <a:t>/</a:t>
            </a:r>
            <a:endParaRPr lang="en-US" dirty="0"/>
          </a:p>
        </p:txBody>
      </p:sp>
      <p:sp>
        <p:nvSpPr>
          <p:cNvPr id="14" name="Текст 1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15" name="Текст 14"/>
          <p:cNvSpPr>
            <a:spLocks noGrp="1"/>
          </p:cNvSpPr>
          <p:nvPr>
            <p:ph type="body" idx="14"/>
          </p:nvPr>
        </p:nvSpPr>
        <p:spPr>
          <a:xfrm>
            <a:off x="3382910" y="318014"/>
            <a:ext cx="3432227" cy="513119"/>
          </a:xfrm>
        </p:spPr>
        <p:txBody>
          <a:bodyPr/>
          <a:lstStyle/>
          <a:p>
            <a:r>
              <a:rPr lang="ru-RU" dirty="0" smtClean="0"/>
              <a:t>Веб-сайты для некоммерческих организаций</a:t>
            </a:r>
            <a:endParaRPr lang="ru-RU" dirty="0"/>
          </a:p>
        </p:txBody>
      </p:sp>
      <p:pic>
        <p:nvPicPr>
          <p:cNvPr id="3074" name="Picture 2" descr="C:\Users\IrenWell\Documents\GDSI\EaP\Implementation\Other\IT course\Module 2\homepage-vs-landing-pag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2375" y="235077"/>
            <a:ext cx="3886200" cy="64510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727587" y="689769"/>
            <a:ext cx="5925779" cy="56169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Новостные веб-сайты</a:t>
            </a:r>
            <a:r>
              <a:rPr lang="en-US" dirty="0" smtClean="0"/>
              <a:t>:</a:t>
            </a:r>
            <a:r>
              <a:rPr lang="ru-RU" dirty="0" smtClean="0"/>
              <a:t> примеры </a:t>
            </a:r>
            <a:endParaRPr lang="en-GB" dirty="0"/>
          </a:p>
        </p:txBody>
      </p:sp>
      <p:sp>
        <p:nvSpPr>
          <p:cNvPr id="14" name="Текст 1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15" name="Текст 14"/>
          <p:cNvSpPr>
            <a:spLocks noGrp="1"/>
          </p:cNvSpPr>
          <p:nvPr>
            <p:ph type="body" idx="14"/>
          </p:nvPr>
        </p:nvSpPr>
        <p:spPr>
          <a:xfrm>
            <a:off x="3382911" y="318014"/>
            <a:ext cx="3403652" cy="513119"/>
          </a:xfrm>
        </p:spPr>
        <p:txBody>
          <a:bodyPr/>
          <a:lstStyle/>
          <a:p>
            <a:r>
              <a:rPr lang="ru-RU" dirty="0" smtClean="0"/>
              <a:t>Веб-сайты для некоммерческих организаций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272792"/>
            <a:ext cx="6452695" cy="480415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543675" y="2809875"/>
            <a:ext cx="1828800" cy="1169551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Для вдохновения </a:t>
            </a:r>
            <a:r>
              <a:rPr lang="en-US" sz="1400" dirty="0" smtClean="0"/>
              <a:t>(</a:t>
            </a:r>
            <a:r>
              <a:rPr lang="ru-RU" sz="1400" dirty="0" smtClean="0"/>
              <a:t>только на англ. языке)</a:t>
            </a:r>
            <a:r>
              <a:rPr lang="en-US" sz="1400" dirty="0" smtClean="0"/>
              <a:t>:</a:t>
            </a:r>
            <a:endParaRPr lang="en-US" sz="1400" dirty="0"/>
          </a:p>
          <a:p>
            <a:r>
              <a:rPr lang="en-GB" sz="1400" dirty="0">
                <a:hlinkClick r:id="rId3"/>
              </a:rPr>
              <a:t>https://www.snd.org/bodd/</a:t>
            </a:r>
            <a:endParaRPr lang="en-GB" sz="1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05825" y="23523"/>
            <a:ext cx="3676650" cy="6055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28393" y="3762375"/>
            <a:ext cx="6603998" cy="3095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1789471" y="863983"/>
            <a:ext cx="4782779" cy="561693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 smtClean="0"/>
              <a:t>Интернет-магазин </a:t>
            </a:r>
            <a:r>
              <a:rPr lang="en-US" dirty="0" smtClean="0"/>
              <a:t>/ </a:t>
            </a:r>
            <a:r>
              <a:rPr lang="ru-RU" dirty="0" smtClean="0"/>
              <a:t>Интернет-витрина </a:t>
            </a:r>
            <a:endParaRPr lang="en-GB" dirty="0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1789472" y="1868131"/>
            <a:ext cx="4678004" cy="4370744"/>
          </a:xfrm>
        </p:spPr>
        <p:txBody>
          <a:bodyPr>
            <a:normAutofit fontScale="85000" lnSpcReduction="10000"/>
          </a:bodyPr>
          <a:lstStyle/>
          <a:p>
            <a:pPr marL="180975" indent="-180975">
              <a:buFont typeface="Arial" pitchFamily="34" charset="0"/>
              <a:buChar char="•"/>
            </a:pPr>
            <a:r>
              <a:rPr lang="ru-RU" sz="1800" b="1" dirty="0" smtClean="0"/>
              <a:t>Интернет-магазин </a:t>
            </a:r>
            <a:r>
              <a:rPr lang="ru-RU" sz="1800" dirty="0" smtClean="0"/>
              <a:t>– это веб-сайт, который предлагает пользователям продукцию «для продажи»</a:t>
            </a:r>
            <a:r>
              <a:rPr lang="en-GB" sz="1800" dirty="0" smtClean="0"/>
              <a:t>.</a:t>
            </a:r>
            <a:endParaRPr lang="en-GB" sz="1800" b="1" dirty="0"/>
          </a:p>
          <a:p>
            <a:pPr marL="180975" indent="-180975">
              <a:buFont typeface="Arial" pitchFamily="34" charset="0"/>
              <a:buChar char="•"/>
            </a:pPr>
            <a:r>
              <a:rPr lang="ru-RU" sz="1800" dirty="0" smtClean="0"/>
              <a:t>Пользователь должен иметь возможность быстро рассмотреть продукцию при помощи функций поиска и фильтрации, а после этого «приобрести» отобранные продукты</a:t>
            </a:r>
            <a:r>
              <a:rPr lang="en-GB" sz="1800" dirty="0" smtClean="0"/>
              <a:t>.</a:t>
            </a:r>
            <a:endParaRPr lang="en-GB" sz="1800" dirty="0"/>
          </a:p>
          <a:p>
            <a:pPr marL="180975" indent="-180975">
              <a:buFont typeface="Arial" pitchFamily="34" charset="0"/>
              <a:buChar char="•"/>
            </a:pPr>
            <a:r>
              <a:rPr lang="ru-RU" sz="1800" dirty="0" smtClean="0"/>
              <a:t>Всегда содержит </a:t>
            </a:r>
            <a:r>
              <a:rPr lang="ru-RU" sz="1800" b="1" dirty="0" smtClean="0"/>
              <a:t>три стандартные страницы: </a:t>
            </a:r>
            <a:r>
              <a:rPr lang="ru-RU" sz="1800" dirty="0" smtClean="0"/>
              <a:t>витрину, страницу с информацией о товаре и корзину</a:t>
            </a:r>
            <a:r>
              <a:rPr lang="en-US" sz="1800" dirty="0" smtClean="0"/>
              <a:t>.</a:t>
            </a:r>
            <a:endParaRPr lang="en-US" sz="1800" dirty="0"/>
          </a:p>
          <a:p>
            <a:pPr marL="180975" indent="-180975">
              <a:buFont typeface="Arial" pitchFamily="34" charset="0"/>
              <a:buChar char="•"/>
            </a:pPr>
            <a:r>
              <a:rPr lang="ru-RU" sz="1800" b="1" dirty="0" smtClean="0"/>
              <a:t>Безопасность и пространство для хранения данных – ОБЯЗАТЕЛЬНЫЕ условия</a:t>
            </a:r>
            <a:r>
              <a:rPr lang="en-US" sz="1800" dirty="0" smtClean="0"/>
              <a:t>.</a:t>
            </a:r>
            <a:endParaRPr lang="en-GB" sz="1800" dirty="0"/>
          </a:p>
          <a:p>
            <a:pPr marL="180975" indent="-180975">
              <a:buFont typeface="Arial" pitchFamily="34" charset="0"/>
              <a:buChar char="•"/>
            </a:pPr>
            <a:r>
              <a:rPr lang="ru-RU" sz="1800" dirty="0" smtClean="0"/>
              <a:t>Имеет очень сложную и тщательно разработанную систему категорий и тегов </a:t>
            </a:r>
            <a:r>
              <a:rPr lang="en-US" sz="1800" dirty="0" smtClean="0"/>
              <a:t>– </a:t>
            </a:r>
            <a:r>
              <a:rPr lang="ru-RU" sz="1800" dirty="0" smtClean="0"/>
              <a:t>они позволяют фильтровать результаты поиска и делают сайт удобным в использовании</a:t>
            </a:r>
            <a:r>
              <a:rPr lang="en-US" sz="1800" dirty="0" smtClean="0"/>
              <a:t>.</a:t>
            </a:r>
            <a:endParaRPr lang="en-US" sz="1800" dirty="0"/>
          </a:p>
          <a:p>
            <a:pPr marL="180975" indent="-180975">
              <a:buFont typeface="Arial" pitchFamily="34" charset="0"/>
              <a:buChar char="•"/>
            </a:pPr>
            <a:r>
              <a:rPr lang="ru-RU" sz="1800" dirty="0" smtClean="0"/>
              <a:t>Имеет некоторые достаточно необычные приложения</a:t>
            </a:r>
            <a:r>
              <a:rPr lang="en-US" sz="1800" dirty="0" smtClean="0"/>
              <a:t> </a:t>
            </a:r>
            <a:r>
              <a:rPr lang="en-US" sz="1800" dirty="0">
                <a:sym typeface="Wingdings" pitchFamily="2" charset="2"/>
              </a:rPr>
              <a:t></a:t>
            </a:r>
            <a:endParaRPr lang="en-US" sz="1800" dirty="0"/>
          </a:p>
          <a:p>
            <a:pPr marL="180975" indent="-180975" algn="r"/>
            <a:r>
              <a:rPr lang="ru-RU" dirty="0" smtClean="0"/>
              <a:t>Источник изображения</a:t>
            </a:r>
            <a:r>
              <a:rPr lang="en-US" dirty="0" smtClean="0"/>
              <a:t>: </a:t>
            </a:r>
            <a:r>
              <a:rPr lang="en-GB" dirty="0">
                <a:hlinkClick r:id="rId2"/>
              </a:rPr>
              <a:t>https://i.pinimg.com/</a:t>
            </a:r>
            <a:r>
              <a:rPr lang="en-GB" dirty="0"/>
              <a:t> </a:t>
            </a:r>
            <a:r>
              <a:rPr lang="en-US" dirty="0"/>
              <a:t> 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15" name="Текст 14"/>
          <p:cNvSpPr>
            <a:spLocks noGrp="1"/>
          </p:cNvSpPr>
          <p:nvPr>
            <p:ph type="body" idx="14"/>
          </p:nvPr>
        </p:nvSpPr>
        <p:spPr>
          <a:xfrm>
            <a:off x="3382911" y="318014"/>
            <a:ext cx="3560814" cy="513119"/>
          </a:xfrm>
        </p:spPr>
        <p:txBody>
          <a:bodyPr/>
          <a:lstStyle/>
          <a:p>
            <a:r>
              <a:rPr lang="ru-RU" dirty="0" smtClean="0"/>
              <a:t>Веб-сайты для некоммерческих организаций</a:t>
            </a:r>
            <a:endParaRPr lang="ru-RU" dirty="0"/>
          </a:p>
        </p:txBody>
      </p:sp>
      <p:pic>
        <p:nvPicPr>
          <p:cNvPr id="3074" name="Picture 2" descr="C:\Users\IrenWell\Documents\GDSI\EaP\Implementation\Other\IT course\Module 2\homepage-vs-landing-page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657975" y="931532"/>
            <a:ext cx="5534026" cy="4987458"/>
          </a:xfrm>
          <a:prstGeom prst="rect">
            <a:avLst/>
          </a:prstGeom>
          <a:noFill/>
        </p:spPr>
      </p:pic>
      <p:pic>
        <p:nvPicPr>
          <p:cNvPr id="7" name="Picture 2" descr="C:\Users\IrenWell\Documents\GDSI\EaP\Implementation\Other\IT course\Module 2\homepage-vs-landing-page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657974" y="988682"/>
            <a:ext cx="5534026" cy="49874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1125794" y="660271"/>
            <a:ext cx="5925779" cy="56169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Интернет-магазины</a:t>
            </a:r>
            <a:r>
              <a:rPr lang="en-US" dirty="0" smtClean="0"/>
              <a:t>:</a:t>
            </a:r>
            <a:r>
              <a:rPr lang="ru-RU" dirty="0" smtClean="0"/>
              <a:t> примеры </a:t>
            </a:r>
            <a:endParaRPr lang="en-GB" dirty="0"/>
          </a:p>
        </p:txBody>
      </p:sp>
      <p:sp>
        <p:nvSpPr>
          <p:cNvPr id="14" name="Текст 1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15" name="Текст 14"/>
          <p:cNvSpPr>
            <a:spLocks noGrp="1"/>
          </p:cNvSpPr>
          <p:nvPr>
            <p:ph type="body" idx="14"/>
          </p:nvPr>
        </p:nvSpPr>
        <p:spPr>
          <a:xfrm>
            <a:off x="3382910" y="318014"/>
            <a:ext cx="3432227" cy="513119"/>
          </a:xfrm>
        </p:spPr>
        <p:txBody>
          <a:bodyPr/>
          <a:lstStyle/>
          <a:p>
            <a:r>
              <a:rPr lang="ru-RU" dirty="0" smtClean="0"/>
              <a:t>Веб-сайты для некоммерческих организаций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914400" y="4991100"/>
            <a:ext cx="23145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Для вдохновения </a:t>
            </a:r>
            <a:r>
              <a:rPr lang="en-US" sz="1400" dirty="0" smtClean="0"/>
              <a:t>(</a:t>
            </a:r>
            <a:r>
              <a:rPr lang="ru-RU" sz="1400" dirty="0" smtClean="0"/>
              <a:t>только на англ. языке</a:t>
            </a:r>
            <a:r>
              <a:rPr lang="en-US" sz="1400" dirty="0" smtClean="0"/>
              <a:t>):</a:t>
            </a:r>
            <a:endParaRPr lang="en-US" sz="1400" dirty="0"/>
          </a:p>
          <a:p>
            <a:r>
              <a:rPr lang="en-GB" sz="1400" dirty="0">
                <a:hlinkClick r:id="rId2"/>
              </a:rPr>
              <a:t>https://bit.ly/2Ovnrm8</a:t>
            </a:r>
            <a:r>
              <a:rPr lang="en-GB" sz="1400" dirty="0"/>
              <a:t> </a:t>
            </a:r>
            <a:r>
              <a:rPr lang="ru-RU" sz="1400" dirty="0" smtClean="0"/>
              <a:t>и</a:t>
            </a:r>
            <a:r>
              <a:rPr lang="en-GB" sz="1400" dirty="0" smtClean="0"/>
              <a:t> </a:t>
            </a:r>
            <a:r>
              <a:rPr lang="en-GB" sz="1400" dirty="0">
                <a:hlinkClick r:id="rId3"/>
              </a:rPr>
              <a:t>https://bit.ly/2RT4msK</a:t>
            </a:r>
            <a:r>
              <a:rPr lang="en-GB" sz="1400" dirty="0"/>
              <a:t> 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77100" y="0"/>
            <a:ext cx="4762500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1501017"/>
            <a:ext cx="5486399" cy="345289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 l="26719" t="11389" r="28516" b="4306"/>
          <a:stretch>
            <a:fillRect/>
          </a:stretch>
        </p:blipFill>
        <p:spPr bwMode="auto">
          <a:xfrm>
            <a:off x="4324350" y="1247776"/>
            <a:ext cx="2977011" cy="315365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31999" y="3714750"/>
            <a:ext cx="6626452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879179" y="2554826"/>
            <a:ext cx="4607596" cy="561693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[</a:t>
            </a:r>
            <a:r>
              <a:rPr lang="ru-RU" i="1" dirty="0" smtClean="0"/>
              <a:t>Совершенная</a:t>
            </a:r>
            <a:r>
              <a:rPr lang="en-US" i="1" dirty="0" smtClean="0"/>
              <a:t>] </a:t>
            </a:r>
            <a:r>
              <a:rPr lang="en-US" dirty="0"/>
              <a:t/>
            </a:r>
            <a:br>
              <a:rPr lang="en-US" dirty="0"/>
            </a:br>
            <a:r>
              <a:rPr lang="ru-RU" dirty="0" smtClean="0"/>
              <a:t>структура </a:t>
            </a:r>
            <a:br>
              <a:rPr lang="ru-RU" dirty="0" smtClean="0"/>
            </a:br>
            <a:r>
              <a:rPr lang="ru-RU" dirty="0" smtClean="0"/>
              <a:t>веб-сайта </a:t>
            </a:r>
            <a:endParaRPr lang="en-GB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Так не бывает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3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Веб-сайты для некоммерческих организаций </a:t>
            </a:r>
            <a:endParaRPr lang="en-GB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Почему структура важна</a:t>
            </a:r>
            <a:r>
              <a:rPr lang="en-US" dirty="0" smtClean="0"/>
              <a:t>?</a:t>
            </a:r>
            <a:endParaRPr lang="en-GB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789472" y="1868131"/>
            <a:ext cx="4106504" cy="4313594"/>
          </a:xfrm>
        </p:spPr>
        <p:txBody>
          <a:bodyPr numCol="1">
            <a:normAutofit lnSpcReduction="10000"/>
          </a:bodyPr>
          <a:lstStyle/>
          <a:p>
            <a:r>
              <a:rPr lang="ru-RU" sz="1800" dirty="0" smtClean="0"/>
              <a:t>У вас может быть наилучший контент и наиболее соответствующие услуги, но если ваши читатели не смогут найти его за 30 секунд, они покинут сайт</a:t>
            </a:r>
            <a:r>
              <a:rPr lang="en-US" sz="1800" dirty="0" smtClean="0"/>
              <a:t>. </a:t>
            </a:r>
            <a:endParaRPr lang="en-US" sz="1800" dirty="0"/>
          </a:p>
          <a:p>
            <a:r>
              <a:rPr lang="ru-RU" sz="1800" b="1" dirty="0" smtClean="0"/>
              <a:t>Структура </a:t>
            </a:r>
            <a:r>
              <a:rPr lang="ru-RU" sz="1800" dirty="0" smtClean="0"/>
              <a:t>означает организацию страниц и подстраниц вашего веб-сайта</a:t>
            </a:r>
            <a:r>
              <a:rPr lang="en-US" sz="1800" dirty="0" smtClean="0"/>
              <a:t>.</a:t>
            </a:r>
            <a:endParaRPr lang="en-US" sz="1800" dirty="0"/>
          </a:p>
          <a:p>
            <a:r>
              <a:rPr lang="ru-RU" sz="1800" dirty="0" smtClean="0"/>
              <a:t>Хорошая структура будет понятной для любого нового посетителя, который не знаком с вашей организацией</a:t>
            </a:r>
            <a:r>
              <a:rPr lang="en-US" sz="1800" dirty="0" smtClean="0"/>
              <a:t>.</a:t>
            </a:r>
            <a:endParaRPr lang="en-US" sz="1800" dirty="0"/>
          </a:p>
          <a:p>
            <a:r>
              <a:rPr lang="ru-RU" sz="1800" b="1" dirty="0" smtClean="0"/>
              <a:t>Не ожидайте, что все ваши посетители начнут просмотр сайта с его главной страницы</a:t>
            </a:r>
            <a:r>
              <a:rPr lang="en-GB" sz="1800" dirty="0" smtClean="0"/>
              <a:t>. </a:t>
            </a:r>
            <a:r>
              <a:rPr lang="ru-RU" sz="1800" dirty="0" smtClean="0"/>
              <a:t>Структура вашего веб-сайта должна быть похожа на «выбор своего собственного приключенческого пути без установленной отправной точки»</a:t>
            </a:r>
            <a:r>
              <a:rPr lang="en-GB" sz="1800" dirty="0" smtClean="0"/>
              <a:t>. </a:t>
            </a:r>
            <a:endParaRPr lang="en-GB" sz="1800" dirty="0"/>
          </a:p>
          <a:p>
            <a:pPr algn="r"/>
            <a:r>
              <a:rPr lang="ru-RU" dirty="0" smtClean="0"/>
              <a:t>Источник</a:t>
            </a:r>
            <a:r>
              <a:rPr lang="en-US" dirty="0" smtClean="0"/>
              <a:t>: </a:t>
            </a:r>
            <a:r>
              <a:rPr lang="en-GB" dirty="0">
                <a:hlinkClick r:id="rId2"/>
              </a:rPr>
              <a:t>https://wiredimpact.com/</a:t>
            </a:r>
            <a:endParaRPr lang="en-US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4"/>
          </p:nvPr>
        </p:nvSpPr>
        <p:spPr>
          <a:xfrm>
            <a:off x="3382910" y="318014"/>
            <a:ext cx="3203627" cy="513119"/>
          </a:xfrm>
        </p:spPr>
        <p:txBody>
          <a:bodyPr/>
          <a:lstStyle/>
          <a:p>
            <a:r>
              <a:rPr lang="ru-RU" dirty="0" smtClean="0"/>
              <a:t>Веб-сайты для некоммерческих организаций</a:t>
            </a:r>
            <a:endParaRPr lang="ru-RU" dirty="0"/>
          </a:p>
        </p:txBody>
      </p:sp>
      <p:pic>
        <p:nvPicPr>
          <p:cNvPr id="7170" name="Picture 2" descr="C:\Users\IrenWell\Documents\GDSI\EaP\Implementation\Other\IT course\Module 2\structure-ma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8350" y="1679782"/>
            <a:ext cx="6210299" cy="45257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Ваша целевая аудитория и ваш веб-сайт </a:t>
            </a:r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 какую целевую аудиторию ориентирован ваш </a:t>
            </a:r>
            <a:r>
              <a:rPr lang="en-GB" dirty="0" smtClean="0"/>
              <a:t>[</a:t>
            </a:r>
            <a:r>
              <a:rPr lang="ru-RU" dirty="0" smtClean="0"/>
              <a:t>новый</a:t>
            </a:r>
            <a:r>
              <a:rPr lang="en-GB" dirty="0" smtClean="0"/>
              <a:t>]</a:t>
            </a:r>
            <a:r>
              <a:rPr lang="ru-RU" dirty="0" smtClean="0"/>
              <a:t> веб-сайт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3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Веб-сайты для некоммерческих организаций </a:t>
            </a:r>
            <a:endParaRPr lang="en-GB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30477" y="790241"/>
            <a:ext cx="8632724" cy="56169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 чем необходимо помнить и какие нужно задавать вопросы</a:t>
            </a:r>
            <a:endParaRPr lang="en-GB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789472" y="1868131"/>
            <a:ext cx="4106504" cy="4199294"/>
          </a:xfrm>
          <a:solidFill>
            <a:schemeClr val="accent4">
              <a:lumMod val="40000"/>
              <a:lumOff val="60000"/>
            </a:schemeClr>
          </a:solidFill>
        </p:spPr>
        <p:txBody>
          <a:bodyPr numCol="1">
            <a:normAutofit fontScale="92500" lnSpcReduction="20000"/>
          </a:bodyPr>
          <a:lstStyle/>
          <a:p>
            <a:r>
              <a:rPr lang="ru-RU" sz="1800" b="1" dirty="0" smtClean="0"/>
              <a:t>Помните об этом</a:t>
            </a:r>
            <a:endParaRPr lang="en-US" sz="1800" b="1" dirty="0"/>
          </a:p>
          <a:p>
            <a:pPr marL="342900" indent="-342900">
              <a:buFont typeface="+mj-lt"/>
              <a:buAutoNum type="arabicPeriod"/>
            </a:pPr>
            <a:r>
              <a:rPr lang="ru-RU" sz="1800" dirty="0" smtClean="0"/>
              <a:t>Цель веб-сайта определяет его тип и структуру</a:t>
            </a:r>
            <a:r>
              <a:rPr lang="en-US" sz="1800" dirty="0" smtClean="0"/>
              <a:t>.</a:t>
            </a: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ru-RU" sz="1800" dirty="0" smtClean="0"/>
              <a:t>Вы разрабатываете веб-сайт для вашей целевой аудитории, а не для себя</a:t>
            </a:r>
            <a:r>
              <a:rPr lang="en-US" sz="1800" dirty="0" smtClean="0"/>
              <a:t>.</a:t>
            </a: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ru-RU" sz="1800" dirty="0" smtClean="0"/>
              <a:t>Названия страниц на вашем сайте должны быть короткими и понятными для ваших посетителей</a:t>
            </a:r>
            <a:r>
              <a:rPr lang="en-GB" sz="1800" dirty="0" smtClean="0"/>
              <a:t>.</a:t>
            </a:r>
            <a:endParaRPr lang="en-GB" sz="1800" dirty="0"/>
          </a:p>
          <a:p>
            <a:pPr marL="342900" indent="-342900">
              <a:buFont typeface="+mj-lt"/>
              <a:buAutoNum type="arabicPeriod"/>
            </a:pPr>
            <a:r>
              <a:rPr lang="ru-RU" sz="1800" dirty="0" smtClean="0"/>
              <a:t>Всегда начинайте с наиболее важных страниц и добавляйте ещё страницы по мере необходимости со временем</a:t>
            </a:r>
            <a:r>
              <a:rPr lang="en-GB" sz="1800" dirty="0" smtClean="0"/>
              <a:t>.</a:t>
            </a:r>
            <a:endParaRPr lang="en-GB" sz="1800" dirty="0"/>
          </a:p>
          <a:p>
            <a:pPr marL="342900" indent="-342900">
              <a:buFont typeface="+mj-lt"/>
              <a:buAutoNum type="arabicPeriod"/>
            </a:pPr>
            <a:r>
              <a:rPr lang="ru-RU" sz="1800" dirty="0" smtClean="0"/>
              <a:t>Правило трёх кликов</a:t>
            </a:r>
            <a:r>
              <a:rPr lang="en-US" sz="1800" dirty="0" smtClean="0"/>
              <a:t>:</a:t>
            </a:r>
            <a:r>
              <a:rPr lang="ru-RU" sz="1800" dirty="0" smtClean="0"/>
              <a:t> </a:t>
            </a:r>
            <a:r>
              <a:rPr lang="ru-RU" sz="1800" dirty="0" smtClean="0"/>
              <a:t>пользователь </a:t>
            </a:r>
            <a:r>
              <a:rPr lang="ru-RU" sz="1800" dirty="0" smtClean="0"/>
              <a:t>вашего сайта должен иметь возможность найти любую информацию не более чем за три клика мышью </a:t>
            </a:r>
            <a:r>
              <a:rPr lang="en-US" sz="1800" i="1" dirty="0" smtClean="0"/>
              <a:t>(</a:t>
            </a:r>
            <a:r>
              <a:rPr lang="ru-RU" sz="1800" i="1" dirty="0" smtClean="0"/>
              <a:t>да, это до сих пор актуально</a:t>
            </a:r>
            <a:r>
              <a:rPr lang="en-US" sz="1800" i="1" dirty="0" smtClean="0"/>
              <a:t>)</a:t>
            </a:r>
            <a:endParaRPr lang="en-GB" sz="1800" i="1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4"/>
          </p:nvPr>
        </p:nvSpPr>
        <p:spPr>
          <a:xfrm>
            <a:off x="3382911" y="318014"/>
            <a:ext cx="3632252" cy="513119"/>
          </a:xfrm>
        </p:spPr>
        <p:txBody>
          <a:bodyPr/>
          <a:lstStyle/>
          <a:p>
            <a:r>
              <a:rPr lang="ru-RU" dirty="0" smtClean="0"/>
              <a:t>Веб-сайты для некоммерческих организаций</a:t>
            </a:r>
            <a:endParaRPr lang="ru-RU" dirty="0"/>
          </a:p>
        </p:txBody>
      </p:sp>
      <p:sp>
        <p:nvSpPr>
          <p:cNvPr id="9" name="Текст 5"/>
          <p:cNvSpPr txBox="1">
            <a:spLocks/>
          </p:cNvSpPr>
          <p:nvPr/>
        </p:nvSpPr>
        <p:spPr>
          <a:xfrm>
            <a:off x="6256697" y="1868131"/>
            <a:ext cx="4106504" cy="41992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numCol="1" spcCol="360000" rtlCol="0">
            <a:normAutofit fontScale="92500" lnSpcReduction="1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b="1" dirty="0" smtClean="0"/>
              <a:t>Начните с этих вопросов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Почему вас</a:t>
            </a:r>
            <a:r>
              <a:rPr kumimoji="0" lang="ru-RU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не устраивает ваш текущий веб-сайт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 smtClean="0"/>
              <a:t>На кого ориентирован ваш сайт?</a:t>
            </a:r>
            <a:endParaRPr kumimoji="0" lang="en-US" sz="18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baseline="0" dirty="0" smtClean="0"/>
              <a:t>Какая часть вашего сайта является</a:t>
            </a:r>
            <a:r>
              <a:rPr lang="ru-RU" dirty="0" smtClean="0"/>
              <a:t> наиболее важной для вашей целевой аудитории</a:t>
            </a:r>
            <a:r>
              <a:rPr lang="en-US" dirty="0" smtClean="0"/>
              <a:t>?</a:t>
            </a:r>
            <a:endParaRPr lang="en-US" dirty="0"/>
          </a:p>
          <a:p>
            <a:pPr marL="342900" lvl="0" indent="-342900" algn="just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ru-RU" dirty="0" smtClean="0"/>
              <a:t>Какая цель каждой страницы</a:t>
            </a:r>
            <a:r>
              <a:rPr lang="en-US" dirty="0" smtClean="0"/>
              <a:t>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 smtClean="0"/>
              <a:t>Какой путь вашего пользователя?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ru-RU" dirty="0" smtClean="0"/>
              <a:t>Структура становится слишком сложной</a:t>
            </a:r>
            <a:r>
              <a:rPr lang="en-US" dirty="0" smtClean="0"/>
              <a:t>?</a:t>
            </a:r>
            <a:endParaRPr lang="en-US" dirty="0"/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1800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Существует ли веб-сайт, который нам</a:t>
            </a:r>
            <a:r>
              <a:rPr kumimoji="0" lang="ru-RU" sz="1800" b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действительно нравится, и мы можем его использовать для вдохновения</a:t>
            </a:r>
            <a:r>
              <a:rPr kumimoji="0" lang="en-US" sz="1800" b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? </a:t>
            </a:r>
            <a:r>
              <a:rPr kumimoji="0" lang="ru-RU" sz="1800" b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Что нам в нем нравится?</a:t>
            </a:r>
            <a:endParaRPr kumimoji="0" lang="en-GB" sz="18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789471" y="1247442"/>
            <a:ext cx="4193040" cy="107665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Ключи к эффективной структуре веб-сайта </a:t>
            </a:r>
            <a:endParaRPr lang="en-GB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789472" y="2441643"/>
            <a:ext cx="3570468" cy="3501957"/>
          </a:xfrm>
        </p:spPr>
        <p:txBody>
          <a:bodyPr>
            <a:normAutofit fontScale="85000" lnSpcReduction="10000"/>
          </a:bodyPr>
          <a:lstStyle/>
          <a:p>
            <a:r>
              <a:rPr lang="ru-RU" sz="1800" dirty="0" smtClean="0"/>
              <a:t>Если бы существовала формула совершенной структуры веб-сайта, я бы поделилась ею. </a:t>
            </a:r>
            <a:endParaRPr lang="en-GB" sz="1800" dirty="0"/>
          </a:p>
          <a:p>
            <a:r>
              <a:rPr lang="ru-RU" sz="1800" dirty="0" smtClean="0"/>
              <a:t>Но единственный способ быть уверенным – это пробовать</a:t>
            </a:r>
            <a:r>
              <a:rPr lang="en-US" sz="1800" dirty="0" smtClean="0"/>
              <a:t>.</a:t>
            </a:r>
            <a:endParaRPr lang="en-US" sz="1800" dirty="0"/>
          </a:p>
          <a:p>
            <a:r>
              <a:rPr lang="ru-RU" sz="1800" dirty="0" smtClean="0"/>
              <a:t>Ваша организация – это живая структура, и она растёт, меняется и развивается с течением времени. Всё это также касается и вашего сайта</a:t>
            </a:r>
            <a:r>
              <a:rPr lang="en-US" sz="1800" dirty="0" smtClean="0"/>
              <a:t>.</a:t>
            </a:r>
            <a:endParaRPr lang="en-US" sz="1800" dirty="0"/>
          </a:p>
          <a:p>
            <a:r>
              <a:rPr lang="ru-RU" sz="1800" dirty="0" smtClean="0"/>
              <a:t>Еще немного плохих новостей</a:t>
            </a:r>
            <a:r>
              <a:rPr lang="en-US" sz="1800" dirty="0" smtClean="0"/>
              <a:t>: </a:t>
            </a:r>
            <a:r>
              <a:rPr lang="ru-RU" sz="1800" dirty="0" smtClean="0"/>
              <a:t>дизайн любого веб-сайта актуален в течение 3-5 лет</a:t>
            </a:r>
            <a:r>
              <a:rPr lang="en-US" sz="1800" dirty="0" smtClean="0"/>
              <a:t>. </a:t>
            </a:r>
            <a:r>
              <a:rPr lang="ru-RU" sz="1800" dirty="0" smtClean="0"/>
              <a:t>Эта работа никогда не прекращается</a:t>
            </a:r>
            <a:r>
              <a:rPr lang="en-US" sz="1800" dirty="0" smtClean="0"/>
              <a:t>.</a:t>
            </a:r>
            <a:endParaRPr lang="en-US" sz="1800" dirty="0"/>
          </a:p>
          <a:p>
            <a:endParaRPr lang="en-US" dirty="0"/>
          </a:p>
          <a:p>
            <a:pPr algn="r"/>
            <a:r>
              <a:rPr lang="ru-RU" dirty="0" smtClean="0"/>
              <a:t>Источник</a:t>
            </a:r>
            <a:r>
              <a:rPr lang="en-US" dirty="0" smtClean="0"/>
              <a:t>: </a:t>
            </a:r>
            <a:r>
              <a:rPr lang="en-GB" dirty="0">
                <a:hlinkClick r:id="rId2"/>
              </a:rPr>
              <a:t>https://wiredimpact.com/</a:t>
            </a:r>
            <a:endParaRPr lang="en-GB" dirty="0"/>
          </a:p>
        </p:txBody>
      </p:sp>
      <p:sp>
        <p:nvSpPr>
          <p:cNvPr id="10" name="Текст 9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idx="14"/>
          </p:nvPr>
        </p:nvSpPr>
        <p:spPr>
          <a:xfrm>
            <a:off x="3382911" y="318014"/>
            <a:ext cx="3960864" cy="513119"/>
          </a:xfrm>
        </p:spPr>
        <p:txBody>
          <a:bodyPr/>
          <a:lstStyle/>
          <a:p>
            <a:r>
              <a:rPr lang="ru-RU" dirty="0" smtClean="0"/>
              <a:t>Веб-сайты для некоммерческих организаций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6"/>
          </p:nvPr>
        </p:nvSpPr>
        <p:spPr>
          <a:xfrm>
            <a:off x="6921607" y="875426"/>
            <a:ext cx="3333493" cy="239464"/>
          </a:xfrm>
        </p:spPr>
        <p:txBody>
          <a:bodyPr/>
          <a:lstStyle/>
          <a:p>
            <a:r>
              <a:rPr lang="ru-RU" dirty="0" smtClean="0"/>
              <a:t>Думайте большими блоками </a:t>
            </a:r>
            <a:endParaRPr lang="en-GB" dirty="0"/>
          </a:p>
        </p:txBody>
      </p:sp>
      <p:sp>
        <p:nvSpPr>
          <p:cNvPr id="13" name="Текст 12"/>
          <p:cNvSpPr>
            <a:spLocks noGrp="1"/>
          </p:cNvSpPr>
          <p:nvPr>
            <p:ph type="body" idx="18"/>
          </p:nvPr>
        </p:nvSpPr>
        <p:spPr>
          <a:xfrm>
            <a:off x="6921607" y="1144434"/>
            <a:ext cx="4348075" cy="553738"/>
          </a:xfrm>
        </p:spPr>
        <p:txBody>
          <a:bodyPr/>
          <a:lstStyle/>
          <a:p>
            <a:r>
              <a:rPr lang="ru-RU" dirty="0" smtClean="0"/>
              <a:t>Основная навигация по сайту должна предоставлять большие блоки, в которые входит весь контент</a:t>
            </a:r>
            <a:r>
              <a:rPr lang="en-GB" dirty="0" smtClean="0"/>
              <a:t>, </a:t>
            </a:r>
            <a:r>
              <a:rPr lang="ru-RU" dirty="0" smtClean="0"/>
              <a:t>причем страницы должны быть структурированы по принципу  ящиков  в канцелярском шкафу</a:t>
            </a:r>
            <a:r>
              <a:rPr lang="en-GB" dirty="0" smtClean="0"/>
              <a:t>. </a:t>
            </a:r>
            <a:r>
              <a:rPr lang="ru-RU" dirty="0" smtClean="0"/>
              <a:t> </a:t>
            </a:r>
            <a:r>
              <a:rPr lang="en-GB" dirty="0"/>
              <a:t>	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idx="34"/>
          </p:nvPr>
        </p:nvSpPr>
        <p:spPr>
          <a:prstGeom prst="ellipse">
            <a:avLst/>
          </a:prstGeom>
          <a:gradFill flip="none" rotWithShape="1">
            <a:gsLst>
              <a:gs pos="39000">
                <a:srgbClr val="9F2EB2">
                  <a:alpha val="86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lIns="0" tIns="0" rIns="0" bIns="0"/>
          <a:lstStyle/>
          <a:p>
            <a:r>
              <a:rPr lang="en-US" dirty="0"/>
              <a:t>01</a:t>
            </a:r>
            <a:endParaRPr lang="en-GB" dirty="0"/>
          </a:p>
        </p:txBody>
      </p:sp>
      <p:sp>
        <p:nvSpPr>
          <p:cNvPr id="15" name="Текст 14"/>
          <p:cNvSpPr>
            <a:spLocks noGrp="1"/>
          </p:cNvSpPr>
          <p:nvPr>
            <p:ph type="body" idx="35"/>
          </p:nvPr>
        </p:nvSpPr>
        <p:spPr>
          <a:xfrm>
            <a:off x="6669672" y="1906706"/>
            <a:ext cx="3540075" cy="227314"/>
          </a:xfrm>
        </p:spPr>
        <p:txBody>
          <a:bodyPr/>
          <a:lstStyle/>
          <a:p>
            <a:r>
              <a:rPr lang="ru-RU" dirty="0" smtClean="0"/>
              <a:t>Избегайте жаргонной лексики в названиях страниц </a:t>
            </a:r>
            <a:endParaRPr lang="nl-NL" dirty="0"/>
          </a:p>
        </p:txBody>
      </p:sp>
      <p:sp>
        <p:nvSpPr>
          <p:cNvPr id="16" name="Текст 15"/>
          <p:cNvSpPr>
            <a:spLocks noGrp="1"/>
          </p:cNvSpPr>
          <p:nvPr>
            <p:ph type="body" idx="36"/>
          </p:nvPr>
        </p:nvSpPr>
        <p:spPr>
          <a:xfrm>
            <a:off x="6681546" y="2341967"/>
            <a:ext cx="4366927" cy="356666"/>
          </a:xfrm>
        </p:spPr>
        <p:txBody>
          <a:bodyPr/>
          <a:lstStyle/>
          <a:p>
            <a:r>
              <a:rPr lang="ru-RU" dirty="0" smtClean="0"/>
              <a:t>Всегда используйте язык ваших посетителей, а не вашего персонала</a:t>
            </a:r>
            <a:r>
              <a:rPr lang="en-GB" dirty="0" smtClean="0"/>
              <a:t>. </a:t>
            </a:r>
            <a:r>
              <a:rPr lang="ru-RU" dirty="0" smtClean="0"/>
              <a:t>Вы могли бы успешно использовать некоторую жаргонную лексику, если бы ваша аудитория состояла только из представителей определенной сферы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17" name="Текст 16"/>
          <p:cNvSpPr>
            <a:spLocks noGrp="1"/>
          </p:cNvSpPr>
          <p:nvPr>
            <p:ph type="body" idx="37"/>
          </p:nvPr>
        </p:nvSpPr>
        <p:spPr>
          <a:prstGeom prst="ellipse">
            <a:avLst/>
          </a:prstGeom>
          <a:gradFill flip="none" rotWithShape="1">
            <a:gsLst>
              <a:gs pos="39000">
                <a:srgbClr val="9F2EB2">
                  <a:alpha val="86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lIns="0" tIns="0" rIns="0" bIns="0"/>
          <a:lstStyle/>
          <a:p>
            <a:r>
              <a:rPr lang="en-US" dirty="0"/>
              <a:t>02</a:t>
            </a:r>
            <a:endParaRPr lang="en-GB" dirty="0"/>
          </a:p>
        </p:txBody>
      </p:sp>
      <p:sp>
        <p:nvSpPr>
          <p:cNvPr id="18" name="Текст 17"/>
          <p:cNvSpPr>
            <a:spLocks noGrp="1"/>
          </p:cNvSpPr>
          <p:nvPr>
            <p:ph type="body" idx="38"/>
          </p:nvPr>
        </p:nvSpPr>
        <p:spPr>
          <a:xfrm>
            <a:off x="6624593" y="3086975"/>
            <a:ext cx="4585713" cy="297493"/>
          </a:xfrm>
        </p:spPr>
        <p:txBody>
          <a:bodyPr/>
          <a:lstStyle/>
          <a:p>
            <a:r>
              <a:rPr lang="ru-RU" dirty="0" smtClean="0"/>
              <a:t>Ориентируйтесь на вашу целевую аудиторию </a:t>
            </a:r>
            <a:endParaRPr lang="en-GB" dirty="0"/>
          </a:p>
        </p:txBody>
      </p:sp>
      <p:sp>
        <p:nvSpPr>
          <p:cNvPr id="19" name="Текст 18"/>
          <p:cNvSpPr>
            <a:spLocks noGrp="1"/>
          </p:cNvSpPr>
          <p:nvPr>
            <p:ph type="body" idx="39"/>
          </p:nvPr>
        </p:nvSpPr>
        <p:spPr>
          <a:xfrm>
            <a:off x="6624592" y="3320358"/>
            <a:ext cx="4513577" cy="356666"/>
          </a:xfrm>
        </p:spPr>
        <p:txBody>
          <a:bodyPr/>
          <a:lstStyle/>
          <a:p>
            <a:r>
              <a:rPr lang="en-GB" dirty="0"/>
              <a:t> </a:t>
            </a:r>
            <a:r>
              <a:rPr lang="ru-RU" dirty="0" smtClean="0"/>
              <a:t>Не старайтесь действовать по принципу «и вашим, и нашим». </a:t>
            </a:r>
            <a:r>
              <a:rPr lang="en-GB" dirty="0" smtClean="0"/>
              <a:t> </a:t>
            </a:r>
            <a:r>
              <a:rPr lang="ru-RU" dirty="0" smtClean="0"/>
              <a:t>Ориентируйте ваши решения на потребности вашей ключевой аудитории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20" name="Текст 19"/>
          <p:cNvSpPr>
            <a:spLocks noGrp="1"/>
          </p:cNvSpPr>
          <p:nvPr>
            <p:ph type="body" idx="40"/>
          </p:nvPr>
        </p:nvSpPr>
        <p:spPr>
          <a:prstGeom prst="ellipse">
            <a:avLst/>
          </a:prstGeom>
          <a:gradFill flip="none" rotWithShape="1">
            <a:gsLst>
              <a:gs pos="39000">
                <a:srgbClr val="9F2EB2">
                  <a:alpha val="86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lIns="0" tIns="0" rIns="0" bIns="0"/>
          <a:lstStyle/>
          <a:p>
            <a:r>
              <a:rPr lang="en-US" dirty="0"/>
              <a:t>03</a:t>
            </a:r>
            <a:endParaRPr lang="en-GB" dirty="0"/>
          </a:p>
        </p:txBody>
      </p:sp>
      <p:sp>
        <p:nvSpPr>
          <p:cNvPr id="21" name="Текст 20"/>
          <p:cNvSpPr>
            <a:spLocks noGrp="1"/>
          </p:cNvSpPr>
          <p:nvPr>
            <p:ph type="body" idx="41"/>
          </p:nvPr>
        </p:nvSpPr>
        <p:spPr>
          <a:xfrm>
            <a:off x="6681547" y="3935886"/>
            <a:ext cx="4350630" cy="517359"/>
          </a:xfrm>
        </p:spPr>
        <p:txBody>
          <a:bodyPr/>
          <a:lstStyle/>
          <a:p>
            <a:r>
              <a:rPr lang="ru-RU" dirty="0" smtClean="0"/>
              <a:t>Избегайте организации вашего сайта по группам целевой аудитории </a:t>
            </a:r>
            <a:endParaRPr lang="en-GB" dirty="0"/>
          </a:p>
        </p:txBody>
      </p:sp>
      <p:sp>
        <p:nvSpPr>
          <p:cNvPr id="22" name="Текст 21"/>
          <p:cNvSpPr>
            <a:spLocks noGrp="1"/>
          </p:cNvSpPr>
          <p:nvPr>
            <p:ph type="body" idx="42"/>
          </p:nvPr>
        </p:nvSpPr>
        <p:spPr>
          <a:xfrm>
            <a:off x="6717173" y="4394897"/>
            <a:ext cx="4396109" cy="365211"/>
          </a:xfrm>
        </p:spPr>
        <p:txBody>
          <a:bodyPr/>
          <a:lstStyle/>
          <a:p>
            <a:r>
              <a:rPr lang="ru-RU" dirty="0" smtClean="0"/>
              <a:t>Поверьте мне, мы это пробовали даже в рамках данного Проекта</a:t>
            </a:r>
            <a:r>
              <a:rPr lang="en-US" dirty="0" smtClean="0"/>
              <a:t>. </a:t>
            </a:r>
            <a:r>
              <a:rPr lang="ru-RU" dirty="0" smtClean="0"/>
              <a:t>В таких случаях или дублируется контент, или целевая аудитория не ясна</a:t>
            </a:r>
            <a:r>
              <a:rPr lang="en-US" dirty="0" smtClean="0"/>
              <a:t>. </a:t>
            </a:r>
            <a:r>
              <a:rPr lang="ru-RU" dirty="0" smtClean="0"/>
              <a:t>Помимо этого, это передаёт плохой месседж посетителям, что веб-сайт «не для них»</a:t>
            </a:r>
            <a:r>
              <a:rPr lang="en-US" dirty="0" smtClean="0"/>
              <a:t>.</a:t>
            </a:r>
            <a:endParaRPr lang="en-GB" dirty="0"/>
          </a:p>
        </p:txBody>
      </p:sp>
      <p:sp>
        <p:nvSpPr>
          <p:cNvPr id="23" name="Текст 22"/>
          <p:cNvSpPr>
            <a:spLocks noGrp="1"/>
          </p:cNvSpPr>
          <p:nvPr>
            <p:ph type="body" idx="43"/>
          </p:nvPr>
        </p:nvSpPr>
        <p:spPr>
          <a:prstGeom prst="ellipse">
            <a:avLst/>
          </a:prstGeom>
          <a:gradFill flip="none" rotWithShape="1">
            <a:gsLst>
              <a:gs pos="39000">
                <a:srgbClr val="9F2EB2">
                  <a:alpha val="86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lIns="0" tIns="0" rIns="0" bIns="0"/>
          <a:lstStyle/>
          <a:p>
            <a:r>
              <a:rPr lang="en-US" dirty="0"/>
              <a:t>04</a:t>
            </a:r>
            <a:endParaRPr lang="en-GB" dirty="0"/>
          </a:p>
        </p:txBody>
      </p:sp>
      <p:sp>
        <p:nvSpPr>
          <p:cNvPr id="24" name="Текст 23"/>
          <p:cNvSpPr>
            <a:spLocks noGrp="1"/>
          </p:cNvSpPr>
          <p:nvPr>
            <p:ph type="body" idx="44"/>
          </p:nvPr>
        </p:nvSpPr>
        <p:spPr>
          <a:xfrm>
            <a:off x="6905645" y="5105327"/>
            <a:ext cx="3537565" cy="270784"/>
          </a:xfrm>
        </p:spPr>
        <p:txBody>
          <a:bodyPr/>
          <a:lstStyle/>
          <a:p>
            <a:r>
              <a:rPr lang="ru-RU" dirty="0" smtClean="0"/>
              <a:t>Логика важнее внутренней структуры организации </a:t>
            </a:r>
            <a:endParaRPr lang="en-GB" dirty="0"/>
          </a:p>
        </p:txBody>
      </p:sp>
      <p:sp>
        <p:nvSpPr>
          <p:cNvPr id="25" name="Текст 24"/>
          <p:cNvSpPr>
            <a:spLocks noGrp="1"/>
          </p:cNvSpPr>
          <p:nvPr>
            <p:ph type="body" idx="45"/>
          </p:nvPr>
        </p:nvSpPr>
        <p:spPr>
          <a:xfrm>
            <a:off x="6905645" y="5564339"/>
            <a:ext cx="4092042" cy="356666"/>
          </a:xfrm>
        </p:spPr>
        <p:txBody>
          <a:bodyPr/>
          <a:lstStyle/>
          <a:p>
            <a:r>
              <a:rPr lang="ru-RU" dirty="0" smtClean="0"/>
              <a:t>Организационная структура вашей организации – не карта сайта</a:t>
            </a:r>
            <a:r>
              <a:rPr lang="en-US" dirty="0" smtClean="0"/>
              <a:t>. </a:t>
            </a:r>
            <a:r>
              <a:rPr lang="ru-RU" dirty="0" smtClean="0"/>
              <a:t>Большинство ваших посетителей не интересует, какие у вас департаменты.</a:t>
            </a:r>
            <a:endParaRPr lang="en-GB" dirty="0"/>
          </a:p>
        </p:txBody>
      </p:sp>
      <p:sp>
        <p:nvSpPr>
          <p:cNvPr id="26" name="Текст 25"/>
          <p:cNvSpPr>
            <a:spLocks noGrp="1"/>
          </p:cNvSpPr>
          <p:nvPr>
            <p:ph type="body" idx="46"/>
          </p:nvPr>
        </p:nvSpPr>
        <p:spPr>
          <a:prstGeom prst="ellipse">
            <a:avLst/>
          </a:prstGeom>
          <a:gradFill flip="none" rotWithShape="1">
            <a:gsLst>
              <a:gs pos="39000">
                <a:srgbClr val="9F2EB2">
                  <a:alpha val="86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lIns="0" tIns="0" rIns="0" bIns="0"/>
          <a:lstStyle/>
          <a:p>
            <a:r>
              <a:rPr lang="en-US" dirty="0"/>
              <a:t>05</a:t>
            </a:r>
            <a:endParaRPr lang="en-GB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IrenWell\Documents\GDSI\EaP\Implementation\Other\IT course\Module 2\1.-Simple-and-Classic-e151267568679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4934" y="1685925"/>
            <a:ext cx="4058239" cy="49911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89471" y="866442"/>
            <a:ext cx="8632724" cy="561693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Некоторые примеры с </a:t>
            </a:r>
            <a:r>
              <a:rPr lang="en-GB" sz="2800" dirty="0" smtClean="0"/>
              <a:t>wiredimpact.com</a:t>
            </a:r>
            <a:r>
              <a:rPr lang="en-US" sz="2800" dirty="0" smtClean="0"/>
              <a:t> </a:t>
            </a:r>
            <a:endParaRPr lang="en-GB" sz="2800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4"/>
          </p:nvPr>
        </p:nvSpPr>
        <p:spPr>
          <a:xfrm>
            <a:off x="3382911" y="318014"/>
            <a:ext cx="3389364" cy="513119"/>
          </a:xfrm>
        </p:spPr>
        <p:txBody>
          <a:bodyPr/>
          <a:lstStyle/>
          <a:p>
            <a:r>
              <a:rPr lang="ru-RU" dirty="0" smtClean="0"/>
              <a:t>Веб-сайты для некоммерческих организаций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570271" y="1381123"/>
            <a:ext cx="4458929" cy="590551"/>
          </a:xfrm>
        </p:spPr>
        <p:txBody>
          <a:bodyPr numCol="1">
            <a:noAutofit/>
          </a:bodyPr>
          <a:lstStyle/>
          <a:p>
            <a:pPr algn="l"/>
            <a:r>
              <a:rPr lang="en-US" b="1" dirty="0"/>
              <a:t>1. </a:t>
            </a:r>
            <a:r>
              <a:rPr lang="ru-RU" b="1" dirty="0" smtClean="0"/>
              <a:t>Простая и классическая структура </a:t>
            </a:r>
            <a:endParaRPr lang="en-GB" b="1" dirty="0"/>
          </a:p>
        </p:txBody>
      </p:sp>
      <p:pic>
        <p:nvPicPr>
          <p:cNvPr id="11" name="Picture 2" descr="C:\Users\IrenWell\Documents\GDSI\EaP\Implementation\Other\IT course\Module 2\1.-Simple-and-Classic-e1512675686793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435326" y="1733550"/>
            <a:ext cx="5727974" cy="4953117"/>
          </a:xfrm>
          <a:prstGeom prst="rect">
            <a:avLst/>
          </a:prstGeom>
          <a:noFill/>
        </p:spPr>
      </p:pic>
      <p:sp>
        <p:nvSpPr>
          <p:cNvPr id="12" name="Текст 9"/>
          <p:cNvSpPr txBox="1">
            <a:spLocks/>
          </p:cNvSpPr>
          <p:nvPr/>
        </p:nvSpPr>
        <p:spPr>
          <a:xfrm>
            <a:off x="5350662" y="1381123"/>
            <a:ext cx="4796227" cy="590551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lang="en-US" sz="1600" b="1" dirty="0"/>
              <a:t>. </a:t>
            </a:r>
            <a:r>
              <a:rPr lang="ru-RU" sz="1600" b="1" dirty="0" smtClean="0"/>
              <a:t>Структура, основанная на программах </a:t>
            </a:r>
            <a:r>
              <a:rPr lang="en-US" sz="1600" b="1" dirty="0" smtClean="0"/>
              <a:t> 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IrenWell\Documents\GDSI\EaP\Implementation\Other\IT course\Module 2\1.-Simple-and-Classic-e1512675686793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54934" y="1694838"/>
            <a:ext cx="4058239" cy="4973273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89471" y="866442"/>
            <a:ext cx="8632724" cy="561693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Некоторые примеры с </a:t>
            </a:r>
            <a:r>
              <a:rPr lang="en-GB" sz="2800" dirty="0" smtClean="0"/>
              <a:t>wiredimpact.com </a:t>
            </a:r>
            <a:r>
              <a:rPr lang="en-GB" sz="2800" dirty="0"/>
              <a:t>(2)</a:t>
            </a:r>
            <a:r>
              <a:rPr lang="en-US" sz="2800" dirty="0"/>
              <a:t> </a:t>
            </a:r>
            <a:endParaRPr lang="en-GB" sz="2800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4"/>
          </p:nvPr>
        </p:nvSpPr>
        <p:spPr>
          <a:xfrm>
            <a:off x="3382911" y="318014"/>
            <a:ext cx="3289352" cy="513119"/>
          </a:xfrm>
        </p:spPr>
        <p:txBody>
          <a:bodyPr/>
          <a:lstStyle/>
          <a:p>
            <a:r>
              <a:rPr lang="ru-RU" dirty="0" smtClean="0"/>
              <a:t>Веб-сайты для некоммерческих организаций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570271" y="1381123"/>
            <a:ext cx="3883742" cy="590551"/>
          </a:xfrm>
        </p:spPr>
        <p:txBody>
          <a:bodyPr numCol="1">
            <a:noAutofit/>
          </a:bodyPr>
          <a:lstStyle/>
          <a:p>
            <a:pPr algn="l"/>
            <a:r>
              <a:rPr lang="en-US" b="1" dirty="0"/>
              <a:t>3. </a:t>
            </a:r>
            <a:r>
              <a:rPr lang="ru-RU" b="1" dirty="0" smtClean="0"/>
              <a:t>Программы по этапам реализации </a:t>
            </a:r>
            <a:r>
              <a:rPr lang="en-US" b="1" dirty="0" smtClean="0"/>
              <a:t> </a:t>
            </a:r>
            <a:endParaRPr lang="en-GB" b="1" dirty="0"/>
          </a:p>
        </p:txBody>
      </p:sp>
      <p:pic>
        <p:nvPicPr>
          <p:cNvPr id="11" name="Picture 2" descr="C:\Users\IrenWell\Documents\GDSI\EaP\Implementation\Other\IT course\Module 2\1.-Simple-and-Classic-e1512675686793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452898" y="1733550"/>
            <a:ext cx="5692829" cy="4953117"/>
          </a:xfrm>
          <a:prstGeom prst="rect">
            <a:avLst/>
          </a:prstGeom>
          <a:noFill/>
        </p:spPr>
      </p:pic>
      <p:sp>
        <p:nvSpPr>
          <p:cNvPr id="12" name="Текст 9"/>
          <p:cNvSpPr txBox="1">
            <a:spLocks/>
          </p:cNvSpPr>
          <p:nvPr/>
        </p:nvSpPr>
        <p:spPr>
          <a:xfrm>
            <a:off x="5350663" y="1381123"/>
            <a:ext cx="3675350" cy="590551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</a:t>
            </a:r>
            <a:r>
              <a:rPr lang="en-US" sz="1600" b="1" dirty="0"/>
              <a:t>. </a:t>
            </a:r>
            <a:r>
              <a:rPr lang="ru-RU" sz="1600" b="1" dirty="0" smtClean="0"/>
              <a:t>Одна основная программа </a:t>
            </a:r>
            <a:endParaRPr lang="en-US" sz="1600" b="1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IrenWell\Documents\GDSI\EaP\Implementation\Other\IT course\Module 2\1.-Simple-and-Classic-e1512675686793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54934" y="1694838"/>
            <a:ext cx="4058238" cy="4973273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89471" y="866442"/>
            <a:ext cx="8632724" cy="561693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Некоторые примеры с </a:t>
            </a:r>
            <a:r>
              <a:rPr lang="en-GB" sz="2800" dirty="0" smtClean="0"/>
              <a:t>wiredimpact.com </a:t>
            </a:r>
            <a:r>
              <a:rPr lang="en-GB" sz="2800" dirty="0"/>
              <a:t>(3)</a:t>
            </a:r>
            <a:r>
              <a:rPr lang="en-US" sz="2800" dirty="0"/>
              <a:t> </a:t>
            </a:r>
            <a:endParaRPr lang="en-GB" sz="2800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4"/>
          </p:nvPr>
        </p:nvSpPr>
        <p:spPr>
          <a:xfrm>
            <a:off x="3382910" y="318014"/>
            <a:ext cx="3203627" cy="513119"/>
          </a:xfrm>
        </p:spPr>
        <p:txBody>
          <a:bodyPr/>
          <a:lstStyle/>
          <a:p>
            <a:r>
              <a:rPr lang="ru-RU" dirty="0" smtClean="0"/>
              <a:t>Веб-сайты для некоммерческих организаций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570271" y="1381123"/>
            <a:ext cx="4068404" cy="590551"/>
          </a:xfrm>
        </p:spPr>
        <p:txBody>
          <a:bodyPr numCol="1">
            <a:noAutofit/>
          </a:bodyPr>
          <a:lstStyle/>
          <a:p>
            <a:pPr algn="l"/>
            <a:r>
              <a:rPr lang="en-US" b="1" dirty="0"/>
              <a:t>5. </a:t>
            </a:r>
            <a:r>
              <a:rPr lang="ru-RU" b="1" dirty="0" smtClean="0"/>
              <a:t>Непосредственный провайдер услуг </a:t>
            </a:r>
            <a:endParaRPr lang="en-US" b="1" dirty="0"/>
          </a:p>
        </p:txBody>
      </p:sp>
      <p:pic>
        <p:nvPicPr>
          <p:cNvPr id="11" name="Picture 2" descr="C:\Users\IrenWell\Documents\GDSI\EaP\Implementation\Other\IT course\Module 2\1.-Simple-and-Classic-e1512675686793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473653" y="1819278"/>
            <a:ext cx="4870269" cy="4953117"/>
          </a:xfrm>
          <a:prstGeom prst="rect">
            <a:avLst/>
          </a:prstGeom>
          <a:noFill/>
        </p:spPr>
      </p:pic>
      <p:sp>
        <p:nvSpPr>
          <p:cNvPr id="12" name="Текст 9"/>
          <p:cNvSpPr txBox="1">
            <a:spLocks/>
          </p:cNvSpPr>
          <p:nvPr/>
        </p:nvSpPr>
        <p:spPr>
          <a:xfrm>
            <a:off x="5350662" y="1381123"/>
            <a:ext cx="4193387" cy="590551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</a:t>
            </a:r>
            <a:r>
              <a:rPr lang="en-US" sz="1600" b="1" dirty="0"/>
              <a:t>. </a:t>
            </a:r>
            <a:r>
              <a:rPr lang="ru-RU" sz="1600" b="1" dirty="0" smtClean="0"/>
              <a:t>Структура, основанная на исследованиях </a:t>
            </a:r>
            <a:endParaRPr lang="en-US" sz="1600" b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879179" y="2554826"/>
            <a:ext cx="4607596" cy="561693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[</a:t>
            </a:r>
            <a:r>
              <a:rPr lang="ru-RU" i="1" dirty="0" smtClean="0"/>
              <a:t>Совершенный</a:t>
            </a:r>
            <a:r>
              <a:rPr lang="en-US" i="1" dirty="0" smtClean="0"/>
              <a:t>]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дизайн </a:t>
            </a:r>
            <a:br>
              <a:rPr lang="ru-RU" dirty="0" smtClean="0"/>
            </a:br>
            <a:r>
              <a:rPr lang="ru-RU" dirty="0" smtClean="0"/>
              <a:t>веб-сайта </a:t>
            </a:r>
            <a:endParaRPr lang="en-GB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Так не бывает тоже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3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Веб-сайты для некоммерческих организаций </a:t>
            </a:r>
            <a:endParaRPr lang="en-GB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89471" y="1247442"/>
            <a:ext cx="8459429" cy="561693"/>
          </a:xfrm>
        </p:spPr>
        <p:txBody>
          <a:bodyPr>
            <a:normAutofit fontScale="90000"/>
          </a:bodyPr>
          <a:lstStyle/>
          <a:p>
            <a:r>
              <a:rPr lang="ru-RU" dirty="0"/>
              <a:t>Хороший дизайн</a:t>
            </a:r>
            <a:r>
              <a:rPr lang="en-US" dirty="0"/>
              <a:t> = </a:t>
            </a:r>
            <a:r>
              <a:rPr lang="ru-RU" dirty="0"/>
              <a:t>«умный» дизайн</a:t>
            </a:r>
            <a:endParaRPr lang="en-GB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789470" y="1868131"/>
            <a:ext cx="3944579" cy="3970694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/>
              <a:t>Хороший дизайн веб-сайта должен</a:t>
            </a:r>
            <a:r>
              <a:rPr lang="en-US" sz="2000" b="1" dirty="0" smtClean="0"/>
              <a:t>:</a:t>
            </a:r>
            <a:endParaRPr lang="en-US" sz="2000" b="1" dirty="0"/>
          </a:p>
          <a:p>
            <a:pPr marL="342900" indent="-342900" algn="l">
              <a:buFont typeface="+mj-lt"/>
              <a:buAutoNum type="arabicPeriod"/>
            </a:pPr>
            <a:r>
              <a:rPr lang="ru-RU" sz="1800" dirty="0" smtClean="0"/>
              <a:t>Быть понятным, логичным и «направлять» пользователей </a:t>
            </a:r>
            <a:endParaRPr lang="en-US" sz="1800" dirty="0"/>
          </a:p>
          <a:p>
            <a:pPr marL="342900" indent="-342900" algn="l">
              <a:buFont typeface="+mj-lt"/>
              <a:buAutoNum type="arabicPeriod"/>
            </a:pPr>
            <a:r>
              <a:rPr lang="ru-RU" sz="1800" dirty="0" smtClean="0"/>
              <a:t>Придерживаться четырёх принципов «умного» дизайна </a:t>
            </a:r>
            <a:endParaRPr lang="en-US" sz="1800" dirty="0"/>
          </a:p>
          <a:p>
            <a:pPr marL="342900" indent="-342900" algn="l">
              <a:buFont typeface="+mj-lt"/>
              <a:buAutoNum type="arabicPeriod"/>
            </a:pPr>
            <a:r>
              <a:rPr lang="ru-RU" sz="1800" dirty="0" smtClean="0"/>
              <a:t>Учитывать ваш бренд </a:t>
            </a:r>
            <a:endParaRPr lang="en-US" sz="1800" dirty="0"/>
          </a:p>
          <a:p>
            <a:pPr marL="342900" indent="-342900" algn="l">
              <a:buFont typeface="+mj-lt"/>
              <a:buAutoNum type="arabicPeriod"/>
            </a:pPr>
            <a:r>
              <a:rPr lang="ru-RU" sz="1800" dirty="0" smtClean="0"/>
              <a:t>Учитывать предпочтения вашей целевой аудитории </a:t>
            </a:r>
            <a:endParaRPr lang="en-US" sz="1800" dirty="0"/>
          </a:p>
          <a:p>
            <a:pPr marL="342900" indent="-342900" algn="l">
              <a:buFont typeface="+mj-lt"/>
              <a:buAutoNum type="arabicPeriod"/>
            </a:pPr>
            <a:r>
              <a:rPr lang="ru-RU" sz="1800" dirty="0" smtClean="0"/>
              <a:t>Быть цифровым </a:t>
            </a:r>
            <a:endParaRPr lang="en-US" sz="1800" dirty="0"/>
          </a:p>
          <a:p>
            <a:pPr marL="342900" indent="-342900" algn="l">
              <a:buFont typeface="+mj-lt"/>
              <a:buAutoNum type="arabicPeriod"/>
            </a:pPr>
            <a:r>
              <a:rPr lang="ru-RU" sz="1800" dirty="0" smtClean="0"/>
              <a:t>Быть удобным в использовании </a:t>
            </a:r>
            <a:endParaRPr lang="en-US" sz="1800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4"/>
          </p:nvPr>
        </p:nvSpPr>
        <p:spPr>
          <a:xfrm>
            <a:off x="3382911" y="318014"/>
            <a:ext cx="3232202" cy="513119"/>
          </a:xfrm>
        </p:spPr>
        <p:txBody>
          <a:bodyPr/>
          <a:lstStyle/>
          <a:p>
            <a:r>
              <a:rPr lang="ru-RU" dirty="0" smtClean="0"/>
              <a:t>Веб-сайты для некоммерческих организаций</a:t>
            </a:r>
            <a:endParaRPr lang="ru-RU" dirty="0"/>
          </a:p>
        </p:txBody>
      </p:sp>
      <p:graphicFrame>
        <p:nvGraphicFramePr>
          <p:cNvPr id="12" name="Схема 11"/>
          <p:cNvGraphicFramePr/>
          <p:nvPr/>
        </p:nvGraphicFramePr>
        <p:xfrm>
          <a:off x="6115051" y="1800224"/>
          <a:ext cx="4457700" cy="4200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89471" y="1247442"/>
            <a:ext cx="8297504" cy="561693"/>
          </a:xfrm>
        </p:spPr>
        <p:txBody>
          <a:bodyPr>
            <a:normAutofit fontScale="90000"/>
          </a:bodyPr>
          <a:lstStyle/>
          <a:p>
            <a:r>
              <a:rPr lang="ru-RU" dirty="0"/>
              <a:t>Основа «умного» дизайна: макет</a:t>
            </a:r>
            <a:endParaRPr lang="en-GB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789470" y="1868131"/>
            <a:ext cx="4601805" cy="3970694"/>
          </a:xfrm>
        </p:spPr>
        <p:txBody>
          <a:bodyPr>
            <a:normAutofit/>
          </a:bodyPr>
          <a:lstStyle/>
          <a:p>
            <a:r>
              <a:rPr lang="ru-RU" sz="1800" b="1" dirty="0"/>
              <a:t>Макет должен быть логичным: мы читаем слева направо и снизу вверх</a:t>
            </a:r>
          </a:p>
          <a:p>
            <a:pPr marL="714375" indent="-714375"/>
            <a:r>
              <a:rPr lang="ru-RU" sz="1800" dirty="0"/>
              <a:t>Шаг 1:</a:t>
            </a:r>
            <a:r>
              <a:rPr lang="en-US" sz="1800" dirty="0"/>
              <a:t>	</a:t>
            </a:r>
            <a:r>
              <a:rPr lang="ru-RU" sz="1800" dirty="0"/>
              <a:t>«захватить» внимание пользователя изображением</a:t>
            </a:r>
            <a:r>
              <a:rPr lang="en-GB" sz="1800" dirty="0"/>
              <a:t>.</a:t>
            </a:r>
            <a:endParaRPr lang="ru-RU" sz="1800" dirty="0"/>
          </a:p>
          <a:p>
            <a:pPr marL="714375" indent="-714375"/>
            <a:r>
              <a:rPr lang="ru-RU" sz="1800" dirty="0"/>
              <a:t>Шаг 2:</a:t>
            </a:r>
            <a:r>
              <a:rPr lang="en-US" sz="1800" dirty="0"/>
              <a:t>	</a:t>
            </a:r>
            <a:r>
              <a:rPr lang="ru-RU" sz="1800" dirty="0"/>
              <a:t>визуально «провести» пользователя к информации</a:t>
            </a:r>
            <a:r>
              <a:rPr lang="en-GB" sz="1800" dirty="0"/>
              <a:t>.</a:t>
            </a:r>
            <a:endParaRPr lang="ru-RU" sz="1800" dirty="0"/>
          </a:p>
          <a:p>
            <a:pPr marL="714375" indent="-714375"/>
            <a:r>
              <a:rPr lang="ru-RU" sz="1800" dirty="0"/>
              <a:t>Шаг 3:</a:t>
            </a:r>
            <a:r>
              <a:rPr lang="en-US" sz="1800" dirty="0"/>
              <a:t>	</a:t>
            </a:r>
            <a:r>
              <a:rPr lang="ru-RU" sz="1800" dirty="0"/>
              <a:t>пользователь «усвоил» информацию, не осознавая этого</a:t>
            </a:r>
            <a:r>
              <a:rPr lang="en-GB" sz="1800" dirty="0"/>
              <a:t>.</a:t>
            </a:r>
            <a:endParaRPr lang="ru-RU" sz="1800" dirty="0"/>
          </a:p>
          <a:p>
            <a:r>
              <a:rPr lang="ru-RU" sz="1800" b="1" dirty="0"/>
              <a:t>Цель достигнута</a:t>
            </a:r>
            <a:r>
              <a:rPr lang="en-US" sz="1800" b="1" dirty="0"/>
              <a:t>!</a:t>
            </a:r>
          </a:p>
          <a:p>
            <a:r>
              <a:rPr lang="ru-RU" sz="1800" b="1" dirty="0" smtClean="0"/>
              <a:t>Помните</a:t>
            </a:r>
            <a:r>
              <a:rPr lang="en-US" sz="1800" b="1" dirty="0" smtClean="0"/>
              <a:t>: </a:t>
            </a:r>
            <a:r>
              <a:rPr lang="ru-RU" sz="1800" dirty="0" smtClean="0"/>
              <a:t>читатели обычно бегло просматривают страницы</a:t>
            </a:r>
            <a:r>
              <a:rPr lang="en-US" sz="1800" dirty="0" smtClean="0"/>
              <a:t>! </a:t>
            </a:r>
            <a:r>
              <a:rPr lang="ru-RU" sz="1800" dirty="0" smtClean="0"/>
              <a:t>Следите за тем, чтобы они «остановились», где вам нужно</a:t>
            </a:r>
            <a:r>
              <a:rPr lang="en-US" sz="1800" dirty="0" smtClean="0"/>
              <a:t>.</a:t>
            </a:r>
            <a:endParaRPr lang="en-GB" sz="1800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4"/>
          </p:nvPr>
        </p:nvSpPr>
        <p:spPr>
          <a:xfrm>
            <a:off x="3382911" y="318014"/>
            <a:ext cx="3289352" cy="513119"/>
          </a:xfrm>
        </p:spPr>
        <p:txBody>
          <a:bodyPr/>
          <a:lstStyle/>
          <a:p>
            <a:r>
              <a:rPr lang="ru-RU" dirty="0" smtClean="0"/>
              <a:t>Веб-сайты для некоммерческих организаций</a:t>
            </a:r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91325" y="1855096"/>
            <a:ext cx="3228975" cy="408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89471" y="1247442"/>
            <a:ext cx="8297504" cy="56169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Основа «умного» дизайна: расстояние </a:t>
            </a:r>
            <a:endParaRPr lang="en-GB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4"/>
          </p:nvPr>
        </p:nvSpPr>
        <p:spPr>
          <a:xfrm>
            <a:off x="3382911" y="318014"/>
            <a:ext cx="3403652" cy="513119"/>
          </a:xfrm>
        </p:spPr>
        <p:txBody>
          <a:bodyPr/>
          <a:lstStyle/>
          <a:p>
            <a:r>
              <a:rPr lang="ru-RU" dirty="0" smtClean="0"/>
              <a:t>Веб-сайты для некоммерческих организаций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5675" y="1901345"/>
            <a:ext cx="4189060" cy="4747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1117" y="2400300"/>
            <a:ext cx="5225007" cy="303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800225" y="1885950"/>
            <a:ext cx="1180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Сравните</a:t>
            </a:r>
            <a:r>
              <a:rPr lang="en-US" b="1" dirty="0" smtClean="0"/>
              <a:t>:</a:t>
            </a:r>
            <a:endParaRPr lang="en-GB" b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89471" y="1247442"/>
            <a:ext cx="8297504" cy="56169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Основа «умного» дизайна: выравнивание </a:t>
            </a:r>
            <a:endParaRPr lang="en-GB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4"/>
          </p:nvPr>
        </p:nvSpPr>
        <p:spPr>
          <a:xfrm>
            <a:off x="3382911" y="318014"/>
            <a:ext cx="3517952" cy="513119"/>
          </a:xfrm>
        </p:spPr>
        <p:txBody>
          <a:bodyPr/>
          <a:lstStyle/>
          <a:p>
            <a:r>
              <a:rPr lang="ru-RU" dirty="0" smtClean="0"/>
              <a:t>Веб-сайты для некоммерческих организаций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800225" y="1885950"/>
            <a:ext cx="1180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Сравните</a:t>
            </a:r>
            <a:r>
              <a:rPr lang="en-US" b="1" dirty="0" smtClean="0"/>
              <a:t>:</a:t>
            </a:r>
            <a:endParaRPr lang="en-GB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3549" y="2295525"/>
            <a:ext cx="5366567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 l="2857" r="3591"/>
          <a:stretch>
            <a:fillRect/>
          </a:stretch>
        </p:blipFill>
        <p:spPr bwMode="auto">
          <a:xfrm>
            <a:off x="7296150" y="2228850"/>
            <a:ext cx="47148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87630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348615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вал 9"/>
          <p:cNvSpPr/>
          <p:nvPr/>
        </p:nvSpPr>
        <p:spPr>
          <a:xfrm>
            <a:off x="5651500" y="775214"/>
            <a:ext cx="5223600" cy="5223600"/>
          </a:xfrm>
          <a:prstGeom prst="ellipse">
            <a:avLst/>
          </a:prstGeom>
          <a:gradFill>
            <a:gsLst>
              <a:gs pos="0">
                <a:srgbClr val="A24AB1">
                  <a:alpha val="61000"/>
                </a:srgbClr>
              </a:gs>
              <a:gs pos="100000">
                <a:srgbClr val="5B12A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5943600" y="4934611"/>
            <a:ext cx="1384301" cy="1384300"/>
          </a:xfrm>
          <a:prstGeom prst="ellipse">
            <a:avLst/>
          </a:prstGeom>
          <a:gradFill>
            <a:gsLst>
              <a:gs pos="0">
                <a:srgbClr val="A24AB1"/>
              </a:gs>
              <a:gs pos="100000">
                <a:srgbClr val="9F2EB2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98633" y="1512853"/>
            <a:ext cx="430866" cy="3265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121" y="4608047"/>
            <a:ext cx="430866" cy="326564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5"/>
          </p:nvPr>
        </p:nvSpPr>
        <p:spPr>
          <a:xfrm>
            <a:off x="6740225" y="1914525"/>
            <a:ext cx="3908725" cy="2886075"/>
          </a:xfrm>
        </p:spPr>
        <p:txBody>
          <a:bodyPr/>
          <a:lstStyle/>
          <a:p>
            <a:r>
              <a:rPr lang="ru-RU" sz="2600" dirty="0"/>
              <a:t>Все успешные </a:t>
            </a:r>
            <a:r>
              <a:rPr lang="en-US" sz="2600" dirty="0"/>
              <a:t>IT-</a:t>
            </a:r>
            <a:r>
              <a:rPr lang="ru-RU" sz="2600" dirty="0"/>
              <a:t>продукты объединяет одна общая черта: еще до того, как была написана первая строчка кода, заказчик точно знал, каковы его цели и ожидания</a:t>
            </a:r>
            <a:endParaRPr lang="en-GB" sz="26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4"/>
          </p:nvPr>
        </p:nvSpPr>
        <p:spPr>
          <a:xfrm>
            <a:off x="3382911" y="318014"/>
            <a:ext cx="3860852" cy="513119"/>
          </a:xfrm>
        </p:spPr>
        <p:txBody>
          <a:bodyPr>
            <a:normAutofit/>
          </a:bodyPr>
          <a:lstStyle/>
          <a:p>
            <a:r>
              <a:rPr lang="ru-RU" dirty="0" smtClean="0"/>
              <a:t>Веб-сайты для некоммерческих организаций</a:t>
            </a:r>
            <a:endParaRPr lang="ru-RU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803758" y="990267"/>
            <a:ext cx="4639904" cy="107665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ru-RU" sz="3300" b="1" dirty="0" smtClean="0">
                <a:ea typeface="+mj-ea"/>
                <a:cs typeface="+mj-cs"/>
              </a:rPr>
              <a:t>В чем заключается наша проблема</a:t>
            </a:r>
            <a:r>
              <a:rPr lang="en-US" sz="3300" b="1" dirty="0" smtClean="0">
                <a:ea typeface="+mj-ea"/>
                <a:cs typeface="+mj-cs"/>
              </a:rPr>
              <a:t>?</a:t>
            </a:r>
            <a:endParaRPr kumimoji="0" lang="ru-RU" sz="3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5" name="Текст 2"/>
          <p:cNvSpPr txBox="1">
            <a:spLocks/>
          </p:cNvSpPr>
          <p:nvPr/>
        </p:nvSpPr>
        <p:spPr>
          <a:xfrm>
            <a:off x="1789471" y="2324100"/>
            <a:ext cx="3794205" cy="35052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Текст 2"/>
          <p:cNvSpPr>
            <a:spLocks noGrp="1"/>
          </p:cNvSpPr>
          <p:nvPr>
            <p:ph type="body" idx="4294967295"/>
          </p:nvPr>
        </p:nvSpPr>
        <p:spPr>
          <a:xfrm>
            <a:off x="1789471" y="2143126"/>
            <a:ext cx="3735029" cy="383519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88900" indent="0">
              <a:lnSpc>
                <a:spcPct val="100000"/>
              </a:lnSpc>
              <a:buNone/>
            </a:pPr>
            <a:r>
              <a:rPr lang="ru-RU" sz="2000" dirty="0"/>
              <a:t>Согласно опросу, </a:t>
            </a:r>
            <a:r>
              <a:rPr lang="ru-RU" sz="2000" dirty="0" smtClean="0"/>
              <a:t>проведённому </a:t>
            </a:r>
            <a:r>
              <a:rPr lang="ru-RU" sz="2000" dirty="0"/>
              <a:t>нашим проектом в 2017 году, у 9 из 10 гражданских организацией есть сайт. И только 2 из 10 говорят, что он эффективен. </a:t>
            </a:r>
          </a:p>
          <a:p>
            <a:pPr marL="88900" indent="0">
              <a:lnSpc>
                <a:spcPct val="100000"/>
              </a:lnSpc>
              <a:buNone/>
            </a:pPr>
            <a:r>
              <a:rPr lang="ru-RU" sz="2000" b="1" dirty="0"/>
              <a:t>ПОЧЕМУ?</a:t>
            </a:r>
          </a:p>
          <a:p>
            <a:pPr marL="361950" indent="-276225">
              <a:lnSpc>
                <a:spcPct val="100000"/>
              </a:lnSpc>
              <a:spcBef>
                <a:spcPts val="500"/>
              </a:spcBef>
            </a:pPr>
            <a:r>
              <a:rPr lang="ru-RU" sz="2000" dirty="0"/>
              <a:t>Проблема в продвижении?</a:t>
            </a:r>
          </a:p>
          <a:p>
            <a:pPr marL="361950" indent="-276225">
              <a:lnSpc>
                <a:spcPct val="100000"/>
              </a:lnSpc>
              <a:spcBef>
                <a:spcPts val="500"/>
              </a:spcBef>
            </a:pPr>
            <a:r>
              <a:rPr lang="ru-RU" sz="2000" dirty="0"/>
              <a:t>Устаревший дизайн?</a:t>
            </a:r>
          </a:p>
          <a:p>
            <a:pPr marL="361950" indent="-276225">
              <a:lnSpc>
                <a:spcPct val="100000"/>
              </a:lnSpc>
              <a:spcBef>
                <a:spcPts val="500"/>
              </a:spcBef>
            </a:pPr>
            <a:r>
              <a:rPr lang="ru-RU" sz="2000" dirty="0"/>
              <a:t>Неверная концепция?</a:t>
            </a:r>
          </a:p>
        </p:txBody>
      </p:sp>
    </p:spTree>
    <p:extLst>
      <p:ext uri="{BB962C8B-B14F-4D97-AF65-F5344CB8AC3E}">
        <p14:creationId xmlns="" xmlns:p14="http://schemas.microsoft.com/office/powerpoint/2010/main" val="15786346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89471" y="1247442"/>
            <a:ext cx="8297504" cy="56169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Основа «умного» дизайна: повтор</a:t>
            </a:r>
            <a:endParaRPr lang="en-GB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3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4"/>
          </p:nvPr>
        </p:nvSpPr>
        <p:spPr>
          <a:xfrm>
            <a:off x="3382910" y="318014"/>
            <a:ext cx="3246489" cy="513119"/>
          </a:xfrm>
        </p:spPr>
        <p:txBody>
          <a:bodyPr/>
          <a:lstStyle/>
          <a:p>
            <a:r>
              <a:rPr lang="ru-RU" dirty="0" smtClean="0"/>
              <a:t>Веб-сайты для некоммерческих организаций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800225" y="1885950"/>
            <a:ext cx="1180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Сравните</a:t>
            </a:r>
            <a:r>
              <a:rPr lang="en-US" b="1" dirty="0" smtClean="0"/>
              <a:t>:</a:t>
            </a:r>
            <a:endParaRPr lang="en-GB" b="1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5950" y="3708400"/>
            <a:ext cx="5391150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 t="3708" r="3707" b="6738"/>
          <a:stretch>
            <a:fillRect/>
          </a:stretch>
        </p:blipFill>
        <p:spPr bwMode="auto">
          <a:xfrm>
            <a:off x="1852614" y="2219325"/>
            <a:ext cx="5472112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89471" y="1247442"/>
            <a:ext cx="8297504" cy="56169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Основа «умного» дизайна: контраст </a:t>
            </a:r>
            <a:endParaRPr lang="en-GB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4"/>
          </p:nvPr>
        </p:nvSpPr>
        <p:spPr>
          <a:xfrm>
            <a:off x="3382911" y="318014"/>
            <a:ext cx="3275064" cy="513119"/>
          </a:xfrm>
        </p:spPr>
        <p:txBody>
          <a:bodyPr/>
          <a:lstStyle/>
          <a:p>
            <a:r>
              <a:rPr lang="ru-RU" dirty="0" smtClean="0"/>
              <a:t>Веб-сайты для некоммерческих организаций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800225" y="1885950"/>
            <a:ext cx="1180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Сравните</a:t>
            </a:r>
            <a:r>
              <a:rPr lang="en-US" b="1" dirty="0" smtClean="0"/>
              <a:t>:</a:t>
            </a:r>
            <a:endParaRPr lang="en-GB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0225" y="2215402"/>
            <a:ext cx="6810375" cy="4375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77595" y="1104938"/>
            <a:ext cx="8632724" cy="56169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Типографика</a:t>
            </a:r>
            <a:r>
              <a:rPr lang="en-US" dirty="0" smtClean="0"/>
              <a:t>: </a:t>
            </a:r>
            <a:r>
              <a:rPr lang="ru-RU" dirty="0" smtClean="0"/>
              <a:t>какие шрифты выбрать</a:t>
            </a:r>
            <a:r>
              <a:rPr lang="en-US" dirty="0" smtClean="0"/>
              <a:t>?</a:t>
            </a:r>
            <a:endParaRPr lang="en-GB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789471" y="3505200"/>
            <a:ext cx="9602429" cy="2676524"/>
          </a:xfrm>
        </p:spPr>
        <p:txBody>
          <a:bodyPr numCol="1">
            <a:normAutofit fontScale="92500" lnSpcReduction="2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800" dirty="0" smtClean="0"/>
              <a:t>Старое </a:t>
            </a:r>
            <a:r>
              <a:rPr lang="en-US" sz="1800" i="1" dirty="0" smtClean="0"/>
              <a:t>[</a:t>
            </a:r>
            <a:r>
              <a:rPr lang="ru-RU" sz="1800" i="1" dirty="0" smtClean="0"/>
              <a:t>и уже не очень актуальное</a:t>
            </a:r>
            <a:r>
              <a:rPr lang="en-US" sz="1800" i="1" dirty="0" smtClean="0"/>
              <a:t>] </a:t>
            </a:r>
            <a:r>
              <a:rPr lang="ru-RU" sz="1800" dirty="0" smtClean="0"/>
              <a:t>правило гласит</a:t>
            </a:r>
            <a:r>
              <a:rPr lang="en-US" sz="1800" dirty="0" smtClean="0"/>
              <a:t>: </a:t>
            </a:r>
            <a:r>
              <a:rPr lang="en-US" sz="1800" dirty="0"/>
              <a:t>serif – </a:t>
            </a:r>
            <a:r>
              <a:rPr lang="ru-RU" sz="1800" dirty="0" smtClean="0"/>
              <a:t>для печати</a:t>
            </a:r>
            <a:r>
              <a:rPr lang="en-US" sz="1800" dirty="0" smtClean="0"/>
              <a:t>, </a:t>
            </a:r>
            <a:r>
              <a:rPr lang="en-US" sz="1800" dirty="0"/>
              <a:t>sans serif – </a:t>
            </a:r>
            <a:r>
              <a:rPr lang="ru-RU" sz="1800" dirty="0" smtClean="0"/>
              <a:t>для онлайн-версии</a:t>
            </a:r>
            <a:r>
              <a:rPr lang="en-US" sz="1800" dirty="0" smtClean="0"/>
              <a:t>. </a:t>
            </a: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ru-RU" sz="1800" dirty="0" smtClean="0"/>
              <a:t>Выбирайте </a:t>
            </a:r>
            <a:r>
              <a:rPr lang="ru-RU" sz="1800" b="1" dirty="0" smtClean="0"/>
              <a:t>удобочитаемые шрифты для текстового блока </a:t>
            </a:r>
            <a:r>
              <a:rPr lang="en-US" sz="1800" dirty="0" smtClean="0"/>
              <a:t>(</a:t>
            </a:r>
            <a:r>
              <a:rPr lang="ru-RU" sz="1800" dirty="0" smtClean="0"/>
              <a:t>то есть для основного текста</a:t>
            </a:r>
            <a:r>
              <a:rPr lang="en-US" sz="1800" dirty="0" smtClean="0"/>
              <a:t>).</a:t>
            </a: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ru-RU" sz="1800" dirty="0" smtClean="0"/>
              <a:t>Будьте более </a:t>
            </a:r>
            <a:r>
              <a:rPr lang="ru-RU" sz="1800" b="1" dirty="0" smtClean="0"/>
              <a:t>смелыми с заголовками </a:t>
            </a:r>
            <a:r>
              <a:rPr lang="en-US" sz="1800" dirty="0" smtClean="0"/>
              <a:t>(</a:t>
            </a:r>
            <a:r>
              <a:rPr lang="ru-RU" sz="1800" dirty="0" smtClean="0"/>
              <a:t>они могут допускать эксперименты</a:t>
            </a:r>
            <a:r>
              <a:rPr lang="en-US" sz="1800" dirty="0" smtClean="0"/>
              <a:t>).</a:t>
            </a: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ru-RU" sz="1800" b="1" dirty="0" smtClean="0"/>
              <a:t>Чем меньше, тем лучше</a:t>
            </a:r>
            <a:r>
              <a:rPr lang="en-US" sz="1800" dirty="0" smtClean="0"/>
              <a:t>: </a:t>
            </a:r>
            <a:r>
              <a:rPr lang="ru-RU" sz="1800" dirty="0" smtClean="0"/>
              <a:t>ограничьте свое воображение максимум двумя семействами шрифтов </a:t>
            </a:r>
            <a:r>
              <a:rPr lang="en-US" sz="1800" dirty="0" smtClean="0"/>
              <a:t>(</a:t>
            </a:r>
            <a:r>
              <a:rPr lang="ru-RU" sz="1800" dirty="0" smtClean="0"/>
              <a:t>за исключением основного текста</a:t>
            </a:r>
            <a:r>
              <a:rPr lang="en-US" sz="1800" dirty="0" smtClean="0"/>
              <a:t>).</a:t>
            </a: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ru-RU" sz="1800" b="1" dirty="0" smtClean="0"/>
              <a:t>Чем менее насыщенный шрифт </a:t>
            </a:r>
            <a:r>
              <a:rPr lang="en-US" sz="1800" dirty="0" smtClean="0"/>
              <a:t>(</a:t>
            </a:r>
            <a:r>
              <a:rPr lang="ru-RU" sz="1800" dirty="0" smtClean="0"/>
              <a:t>то есть с тонкими линиями</a:t>
            </a:r>
            <a:r>
              <a:rPr lang="en-US" sz="1800" dirty="0" smtClean="0"/>
              <a:t>), </a:t>
            </a:r>
            <a:r>
              <a:rPr lang="ru-RU" sz="1800" dirty="0" smtClean="0"/>
              <a:t>тем более крупным должен быть его размер</a:t>
            </a:r>
            <a:r>
              <a:rPr lang="en-US" sz="1800" dirty="0" smtClean="0"/>
              <a:t>, </a:t>
            </a:r>
            <a:r>
              <a:rPr lang="ru-RU" sz="1800" dirty="0" smtClean="0"/>
              <a:t>более тёмным – его цвет и более простым – фон</a:t>
            </a:r>
            <a:r>
              <a:rPr lang="en-US" sz="1800" dirty="0" smtClean="0"/>
              <a:t>.</a:t>
            </a: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ru-RU" sz="1800" b="1" dirty="0" smtClean="0"/>
              <a:t>Чем более жирный шрифт</a:t>
            </a:r>
            <a:r>
              <a:rPr lang="ru-RU" sz="1800" dirty="0" smtClean="0"/>
              <a:t>, тем более крупным должен быть его размер и более светлым – его цвет . Простой фон – это всегда лучшее решение</a:t>
            </a:r>
            <a:r>
              <a:rPr lang="en-US" sz="1800" dirty="0" smtClean="0"/>
              <a:t>. </a:t>
            </a:r>
            <a:endParaRPr lang="en-US" sz="1800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4"/>
          </p:nvPr>
        </p:nvSpPr>
        <p:spPr>
          <a:xfrm>
            <a:off x="3382910" y="318014"/>
            <a:ext cx="3703690" cy="513119"/>
          </a:xfrm>
        </p:spPr>
        <p:txBody>
          <a:bodyPr/>
          <a:lstStyle/>
          <a:p>
            <a:r>
              <a:rPr lang="ru-RU" dirty="0" smtClean="0"/>
              <a:t>Веб-сайты для некоммерческих организаций</a:t>
            </a:r>
            <a:endParaRPr lang="ru-RU" dirty="0"/>
          </a:p>
        </p:txBody>
      </p:sp>
      <p:pic>
        <p:nvPicPr>
          <p:cNvPr id="13314" name="Picture 2" descr="C:\Users\IrenWell\Documents\GDSI\EaP\Implementation\Other\IT course\Module 2\explaining-slab-serif2.png"/>
          <p:cNvPicPr>
            <a:picLocks noChangeAspect="1" noChangeArrowheads="1"/>
          </p:cNvPicPr>
          <p:nvPr/>
        </p:nvPicPr>
        <p:blipFill>
          <a:blip r:embed="rId2" cstate="print"/>
          <a:srcRect b="36139"/>
          <a:stretch>
            <a:fillRect/>
          </a:stretch>
        </p:blipFill>
        <p:spPr bwMode="auto">
          <a:xfrm>
            <a:off x="1909701" y="1442852"/>
            <a:ext cx="6010275" cy="191951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8113342" y="2771775"/>
            <a:ext cx="2421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Источник изображения</a:t>
            </a:r>
            <a:r>
              <a:rPr lang="en-US" sz="1400" dirty="0" smtClean="0"/>
              <a:t>: </a:t>
            </a:r>
            <a:endParaRPr lang="ru-RU" sz="1400" dirty="0" smtClean="0"/>
          </a:p>
          <a:p>
            <a:r>
              <a:rPr lang="en-GB" sz="1400" dirty="0" smtClean="0">
                <a:hlinkClick r:id="rId3"/>
              </a:rPr>
              <a:t>https</a:t>
            </a:r>
            <a:r>
              <a:rPr lang="en-GB" sz="1400" dirty="0">
                <a:hlinkClick r:id="rId3"/>
              </a:rPr>
              <a:t>://il2440.wordpress.com/</a:t>
            </a:r>
            <a:endParaRPr lang="en-US" sz="14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804220" y="834487"/>
            <a:ext cx="8632724" cy="56169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Удобный в использовании веб-сайт</a:t>
            </a:r>
            <a:r>
              <a:rPr lang="en-GB" dirty="0" smtClean="0"/>
              <a:t>: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GB" dirty="0" smtClean="0"/>
              <a:t>7</a:t>
            </a:r>
            <a:r>
              <a:rPr lang="ru-RU" dirty="0" smtClean="0"/>
              <a:t> характерных особенностей </a:t>
            </a:r>
            <a:endParaRPr lang="en-GB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789471" y="1952625"/>
            <a:ext cx="9602429" cy="4229099"/>
          </a:xfrm>
        </p:spPr>
        <p:txBody>
          <a:bodyPr numCol="1">
            <a:normAutofit fontScale="92500" lnSpcReduction="2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800" b="1" dirty="0" smtClean="0"/>
              <a:t>Четкая структура</a:t>
            </a:r>
            <a:r>
              <a:rPr lang="en-GB" sz="1800" b="1" dirty="0" smtClean="0"/>
              <a:t>,</a:t>
            </a:r>
            <a:r>
              <a:rPr lang="ru-RU" sz="1800" b="1" dirty="0" smtClean="0"/>
              <a:t> навигация и названия страниц</a:t>
            </a:r>
            <a:r>
              <a:rPr lang="en-GB" sz="1800" b="1" dirty="0" smtClean="0"/>
              <a:t>. </a:t>
            </a:r>
            <a:r>
              <a:rPr lang="ru-RU" dirty="0" smtClean="0"/>
              <a:t>Пользователи могут передвигаться по вашему веб-сайту самостоятельно, используя навигацию и названия страниц, без «работы наугад»</a:t>
            </a:r>
            <a:r>
              <a:rPr lang="en-GB" dirty="0" smtClean="0"/>
              <a:t>: </a:t>
            </a:r>
            <a:r>
              <a:rPr lang="ru-RU" dirty="0" smtClean="0"/>
              <a:t>отсутствует жаргонная лексика или «тупиковые ситуации» </a:t>
            </a:r>
            <a:r>
              <a:rPr lang="en-GB" dirty="0" smtClean="0"/>
              <a:t>(</a:t>
            </a:r>
            <a:r>
              <a:rPr lang="ru-RU" dirty="0" smtClean="0"/>
              <a:t>например, страницы без ссылок на соответствующий контент или страницы «ошибка 404»</a:t>
            </a:r>
            <a:r>
              <a:rPr lang="en-GB" dirty="0" smtClean="0"/>
              <a:t>), </a:t>
            </a:r>
            <a:r>
              <a:rPr lang="ru-RU" dirty="0" smtClean="0"/>
              <a:t>веб-сайт имеет </a:t>
            </a:r>
            <a:r>
              <a:rPr lang="ru-RU" dirty="0" smtClean="0"/>
              <a:t>чёткую </a:t>
            </a:r>
            <a:r>
              <a:rPr lang="ru-RU" dirty="0" smtClean="0"/>
              <a:t>и логическую структуру</a:t>
            </a:r>
            <a:r>
              <a:rPr lang="en-GB" dirty="0" smtClean="0"/>
              <a:t>, </a:t>
            </a:r>
            <a:r>
              <a:rPr lang="ru-RU" dirty="0" smtClean="0"/>
              <a:t>а навигация не перегружена слишком большим количеством опций</a:t>
            </a:r>
            <a:r>
              <a:rPr lang="en-GB" dirty="0" smtClean="0"/>
              <a:t>.</a:t>
            </a: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ru-RU" sz="1800" b="1" dirty="0" smtClean="0"/>
              <a:t>Отзывчивый и совместимый дизайн</a:t>
            </a:r>
            <a:r>
              <a:rPr lang="en-GB" sz="1800" b="1" dirty="0" smtClean="0"/>
              <a:t>. </a:t>
            </a:r>
            <a:r>
              <a:rPr lang="ru-RU" dirty="0" smtClean="0"/>
              <a:t>Ваш веб-сайт хорошо выглядит и функционирует надлежащим образом на экранах различного размера и совместим с рядом веб-браузеров</a:t>
            </a:r>
            <a:r>
              <a:rPr lang="en-GB" dirty="0" smtClean="0"/>
              <a:t>.</a:t>
            </a: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ru-RU" sz="1800" b="1" dirty="0" smtClean="0"/>
              <a:t>Согласованный вид, поддающийся просмотру</a:t>
            </a:r>
            <a:r>
              <a:rPr lang="en-GB" sz="1800" b="1" dirty="0" smtClean="0"/>
              <a:t>. </a:t>
            </a:r>
            <a:r>
              <a:rPr lang="ru-RU" dirty="0" smtClean="0"/>
              <a:t>Предоставляйте информацию на сайте предсказуемо и логично, отформатируйте контент и сделайте его «удобоваримым»</a:t>
            </a:r>
            <a:r>
              <a:rPr lang="en-GB" dirty="0" smtClean="0"/>
              <a:t>.</a:t>
            </a: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ru-RU" sz="1800" b="1" dirty="0" smtClean="0"/>
              <a:t>Легко узнаваемые ссылки</a:t>
            </a:r>
            <a:r>
              <a:rPr lang="en-GB" sz="1800" b="1" dirty="0" smtClean="0"/>
              <a:t>. </a:t>
            </a:r>
            <a:r>
              <a:rPr lang="ru-RU" dirty="0" smtClean="0"/>
              <a:t>Если вы можете нажать на ссылку, </a:t>
            </a:r>
            <a:r>
              <a:rPr lang="ru-RU" dirty="0" smtClean="0"/>
              <a:t>она </a:t>
            </a:r>
            <a:r>
              <a:rPr lang="ru-RU" dirty="0" smtClean="0"/>
              <a:t>должна выглядеть кликабельной (активизируемой щелчком кнопки мыши)</a:t>
            </a:r>
            <a:r>
              <a:rPr lang="en-GB" dirty="0" smtClean="0"/>
              <a:t>. </a:t>
            </a:r>
            <a:r>
              <a:rPr lang="ru-RU" dirty="0" smtClean="0"/>
              <a:t>Используйте внутренние ссылки в тексте</a:t>
            </a:r>
            <a:r>
              <a:rPr lang="en-GB" dirty="0" smtClean="0"/>
              <a:t>.</a:t>
            </a: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ru-RU" sz="1800" b="1" dirty="0" smtClean="0"/>
              <a:t>Чёткие </a:t>
            </a:r>
            <a:r>
              <a:rPr lang="ru-RU" sz="1800" b="1" dirty="0" smtClean="0"/>
              <a:t>призывы к действию</a:t>
            </a:r>
            <a:r>
              <a:rPr lang="en-GB" sz="1800" b="1" dirty="0" smtClean="0"/>
              <a:t>: </a:t>
            </a:r>
            <a:r>
              <a:rPr lang="ru-RU" dirty="0" smtClean="0"/>
              <a:t>их легко найти, они устанавливают </a:t>
            </a:r>
            <a:r>
              <a:rPr lang="ru-RU" dirty="0" smtClean="0"/>
              <a:t>чёткие </a:t>
            </a:r>
            <a:r>
              <a:rPr lang="ru-RU" dirty="0" smtClean="0"/>
              <a:t>ожидания и не перегружают пользователей </a:t>
            </a:r>
            <a:r>
              <a:rPr lang="en-GB" dirty="0" smtClean="0"/>
              <a:t>(</a:t>
            </a:r>
            <a:r>
              <a:rPr lang="ru-RU" dirty="0" smtClean="0"/>
              <a:t>один призыв на страницу </a:t>
            </a:r>
            <a:r>
              <a:rPr lang="en-GB" dirty="0" smtClean="0"/>
              <a:t>).</a:t>
            </a: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ru-RU" sz="1800" b="1" dirty="0" smtClean="0"/>
              <a:t>Простые формы</a:t>
            </a:r>
            <a:r>
              <a:rPr lang="en-GB" sz="1800" b="1" dirty="0" smtClean="0"/>
              <a:t>. </a:t>
            </a:r>
            <a:r>
              <a:rPr lang="ru-RU" dirty="0" smtClean="0"/>
              <a:t>Не просите предоставить больше информации, чем вам действительно нужно</a:t>
            </a:r>
            <a:r>
              <a:rPr lang="en-GB" dirty="0" smtClean="0"/>
              <a:t>. </a:t>
            </a:r>
            <a:r>
              <a:rPr lang="ru-RU" dirty="0" smtClean="0"/>
              <a:t>Подобные вопросы сгруппированы вместе</a:t>
            </a:r>
            <a:r>
              <a:rPr lang="en-GB" dirty="0" smtClean="0"/>
              <a:t>. </a:t>
            </a:r>
            <a:r>
              <a:rPr lang="ru-RU" dirty="0" smtClean="0"/>
              <a:t>Существует понятный способ отправки формы, за которым следует благодарственный месседж</a:t>
            </a:r>
            <a:r>
              <a:rPr lang="en-GB" dirty="0" smtClean="0"/>
              <a:t>.</a:t>
            </a:r>
            <a:endParaRPr lang="en-GB" sz="1800" b="1" dirty="0"/>
          </a:p>
          <a:p>
            <a:pPr marL="342900" indent="-342900">
              <a:buFont typeface="+mj-lt"/>
              <a:buAutoNum type="arabicPeriod"/>
            </a:pPr>
            <a:r>
              <a:rPr lang="ru-RU" sz="1800" b="1" dirty="0" smtClean="0"/>
              <a:t>Доступность и адаптивность</a:t>
            </a:r>
            <a:r>
              <a:rPr lang="en-US" sz="1800" dirty="0" smtClean="0"/>
              <a:t>. </a:t>
            </a:r>
            <a:r>
              <a:rPr lang="ru-RU" dirty="0" smtClean="0"/>
              <a:t>К изображениям предоставлены описания, видео включают субтитры, тексты удобочитаемы</a:t>
            </a:r>
            <a:r>
              <a:rPr lang="en-US" dirty="0" smtClean="0"/>
              <a:t>, </a:t>
            </a:r>
            <a:r>
              <a:rPr lang="ru-RU" dirty="0" smtClean="0"/>
              <a:t>заголовки описательные</a:t>
            </a:r>
            <a:r>
              <a:rPr lang="en-GB" dirty="0" smtClean="0"/>
              <a:t>, </a:t>
            </a:r>
            <a:r>
              <a:rPr lang="ru-RU" dirty="0" smtClean="0"/>
              <a:t>а форматирование согласованное и предсказуемое</a:t>
            </a:r>
            <a:r>
              <a:rPr lang="en-GB" dirty="0" smtClean="0"/>
              <a:t>.</a:t>
            </a:r>
            <a:endParaRPr lang="en-GB" sz="1800" b="1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4"/>
          </p:nvPr>
        </p:nvSpPr>
        <p:spPr>
          <a:xfrm>
            <a:off x="3382911" y="318014"/>
            <a:ext cx="3460802" cy="513119"/>
          </a:xfrm>
        </p:spPr>
        <p:txBody>
          <a:bodyPr/>
          <a:lstStyle/>
          <a:p>
            <a:r>
              <a:rPr lang="ru-RU" dirty="0" smtClean="0"/>
              <a:t>Веб-сайты для некоммерческих организаций</a:t>
            </a:r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879179" y="2554826"/>
            <a:ext cx="4607596" cy="561693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/>
              <a:t>Частые ошибки дизайна веб-страницы</a:t>
            </a:r>
            <a:endParaRPr lang="en-GB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Что следует и чего не следует делать </a:t>
            </a:r>
            <a:r>
              <a:rPr lang="en-GB" dirty="0"/>
              <a:t/>
            </a:r>
            <a:br>
              <a:rPr lang="en-GB" dirty="0"/>
            </a:br>
            <a:r>
              <a:rPr lang="ru-RU" dirty="0" smtClean="0"/>
              <a:t>Подготовлено Владимиром Ивановым </a:t>
            </a:r>
            <a:endParaRPr lang="en-GB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3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Веб-сайты для некоммерческих организаций</a:t>
            </a:r>
            <a:endParaRPr lang="en-GB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89471" y="1247442"/>
            <a:ext cx="8297504" cy="561693"/>
          </a:xfrm>
        </p:spPr>
        <p:txBody>
          <a:bodyPr>
            <a:normAutofit/>
          </a:bodyPr>
          <a:lstStyle/>
          <a:p>
            <a:r>
              <a:rPr lang="en-US" sz="2800" dirty="0"/>
              <a:t>1. </a:t>
            </a:r>
            <a:r>
              <a:rPr lang="ru-RU" sz="2800" dirty="0"/>
              <a:t>Нет разделения на смысловые блоки</a:t>
            </a:r>
            <a:endParaRPr lang="en-GB" sz="2800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4"/>
          </p:nvPr>
        </p:nvSpPr>
        <p:spPr>
          <a:xfrm>
            <a:off x="3382910" y="318014"/>
            <a:ext cx="3589389" cy="513119"/>
          </a:xfrm>
        </p:spPr>
        <p:txBody>
          <a:bodyPr/>
          <a:lstStyle/>
          <a:p>
            <a:r>
              <a:rPr lang="ru-RU" dirty="0" smtClean="0"/>
              <a:t>Веб-сайты для некоммерческих организаций</a:t>
            </a:r>
            <a:endParaRPr lang="ru-RU" dirty="0"/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1770188" y="2221591"/>
            <a:ext cx="3697162" cy="2664296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/>
          <a:p>
            <a:pPr marL="266700" lvl="0" indent="-174625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/>
            </a:pPr>
            <a:r>
              <a:rPr lang="ru-RU" dirty="0"/>
              <a:t>Информацию проще восприни-мать, если она разделена на блоки по смыслу.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66700" lvl="0" indent="-174625" algn="just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/>
            </a:pPr>
            <a:r>
              <a:rPr lang="ru-RU" dirty="0"/>
              <a:t>Чтобы визуально отделить блоки друг от друга, используйте большие отступы и отделяйте блоки с помощью разного цвета фона.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356" y="1769470"/>
            <a:ext cx="2540552" cy="40043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908" y="1772816"/>
            <a:ext cx="2554145" cy="402769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89471" y="1247442"/>
            <a:ext cx="8297504" cy="561693"/>
          </a:xfrm>
        </p:spPr>
        <p:txBody>
          <a:bodyPr>
            <a:normAutofit/>
          </a:bodyPr>
          <a:lstStyle/>
          <a:p>
            <a:r>
              <a:rPr lang="en-US" sz="2800" dirty="0"/>
              <a:t>2. </a:t>
            </a:r>
            <a:r>
              <a:rPr lang="ru-RU" sz="2800" dirty="0"/>
              <a:t>Разные отступы между элементами</a:t>
            </a:r>
            <a:endParaRPr lang="en-GB" sz="2800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4"/>
          </p:nvPr>
        </p:nvSpPr>
        <p:spPr>
          <a:xfrm>
            <a:off x="3382911" y="318014"/>
            <a:ext cx="3746552" cy="513119"/>
          </a:xfrm>
        </p:spPr>
        <p:txBody>
          <a:bodyPr/>
          <a:lstStyle/>
          <a:p>
            <a:r>
              <a:rPr lang="ru-RU" dirty="0" smtClean="0"/>
              <a:t>Веб-сайты для некоммерческих организаций</a:t>
            </a:r>
            <a:endParaRPr lang="ru-RU" dirty="0"/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1676400" y="1844824"/>
            <a:ext cx="7629525" cy="936104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/>
          <a:p>
            <a:pPr marL="92075" algn="just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dirty="0"/>
              <a:t>Между смысловыми блоками должны быть одинаковые расстояния. Иначе страница будет выглядеть неаккуратно, и может создаться ощущение, что блоки неравнозначны по смыслу.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269" y="2852054"/>
            <a:ext cx="3654525" cy="321593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758" y="2852936"/>
            <a:ext cx="3697644" cy="3225801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89471" y="1247442"/>
            <a:ext cx="8297504" cy="561693"/>
          </a:xfrm>
        </p:spPr>
        <p:txBody>
          <a:bodyPr>
            <a:normAutofit/>
          </a:bodyPr>
          <a:lstStyle/>
          <a:p>
            <a:r>
              <a:rPr lang="en-US" sz="2800" dirty="0"/>
              <a:t>3. </a:t>
            </a:r>
            <a:r>
              <a:rPr lang="ru-RU" sz="2800" dirty="0"/>
              <a:t>Слишком много стилей</a:t>
            </a:r>
            <a:endParaRPr lang="en-GB" sz="2800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4"/>
          </p:nvPr>
        </p:nvSpPr>
        <p:spPr>
          <a:xfrm>
            <a:off x="3382910" y="318014"/>
            <a:ext cx="3603677" cy="513119"/>
          </a:xfrm>
        </p:spPr>
        <p:txBody>
          <a:bodyPr/>
          <a:lstStyle/>
          <a:p>
            <a:r>
              <a:rPr lang="ru-RU" dirty="0" smtClean="0"/>
              <a:t>Веб-сайты для некоммерческих организаций</a:t>
            </a:r>
            <a:endParaRPr lang="ru-RU" dirty="0"/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1676400" y="1844823"/>
            <a:ext cx="8001000" cy="1307952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 fontScale="92500"/>
          </a:bodyPr>
          <a:lstStyle/>
          <a:p>
            <a:pPr marL="361950" indent="-276225">
              <a:buFont typeface="Arial" pitchFamily="34" charset="0"/>
              <a:buChar char="•"/>
            </a:pPr>
            <a:r>
              <a:rPr lang="ru-RU" dirty="0"/>
              <a:t>Большое количество разных стилей типографики и оформления на одной странице выглядит непрофессионально и затрудняет восприятие информации</a:t>
            </a:r>
            <a:r>
              <a:rPr lang="en-US" dirty="0"/>
              <a:t>.</a:t>
            </a:r>
            <a:endParaRPr lang="ru-RU" dirty="0"/>
          </a:p>
          <a:p>
            <a:pPr marL="361950" indent="-276225">
              <a:buFont typeface="Arial" pitchFamily="34" charset="0"/>
              <a:buChar char="•"/>
            </a:pPr>
            <a:r>
              <a:rPr lang="ru-RU" dirty="0"/>
              <a:t>Чтобы этого не происходило, </a:t>
            </a:r>
            <a:r>
              <a:rPr lang="ru-RU" b="1" dirty="0"/>
              <a:t>ограничьтесь одним шрифтом, одним цветом и двумя видами насыщенности шрифта</a:t>
            </a:r>
            <a:r>
              <a:rPr lang="en-US" b="1" dirty="0"/>
              <a:t>.</a:t>
            </a:r>
            <a:endParaRPr lang="ru-RU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954" y="3068960"/>
            <a:ext cx="3850688" cy="30988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259" y="3068960"/>
            <a:ext cx="3876173" cy="3105553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89471" y="1247442"/>
            <a:ext cx="8297504" cy="561693"/>
          </a:xfrm>
        </p:spPr>
        <p:txBody>
          <a:bodyPr>
            <a:normAutofit/>
          </a:bodyPr>
          <a:lstStyle/>
          <a:p>
            <a:r>
              <a:rPr lang="en-US" sz="2800" dirty="0"/>
              <a:t>4. </a:t>
            </a:r>
            <a:r>
              <a:rPr lang="ru-RU" sz="2800" dirty="0"/>
              <a:t>Узкие цветовые блоки</a:t>
            </a:r>
            <a:endParaRPr lang="en-GB" sz="2800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4"/>
          </p:nvPr>
        </p:nvSpPr>
        <p:spPr>
          <a:xfrm>
            <a:off x="3382911" y="318014"/>
            <a:ext cx="3403652" cy="513119"/>
          </a:xfrm>
        </p:spPr>
        <p:txBody>
          <a:bodyPr/>
          <a:lstStyle/>
          <a:p>
            <a:r>
              <a:rPr lang="ru-RU" dirty="0" smtClean="0"/>
              <a:t>Веб-сайты для некоммерческих организаций</a:t>
            </a:r>
            <a:endParaRPr lang="ru-RU" dirty="0"/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1676400" y="1844824"/>
            <a:ext cx="7981950" cy="936104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/>
          <a:p>
            <a:pPr marL="92075" indent="0">
              <a:buNone/>
            </a:pPr>
            <a:r>
              <a:rPr lang="ru-RU" dirty="0"/>
              <a:t>Выделение цветом отдельных узких элементов страницы дробит смысловые блоки и выглядит неаккуратно</a:t>
            </a:r>
            <a:r>
              <a:rPr lang="en-US" dirty="0"/>
              <a:t>.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440" y="2565256"/>
            <a:ext cx="3766517" cy="366256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062" y="2565256"/>
            <a:ext cx="3772986" cy="3650741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89471" y="1247442"/>
            <a:ext cx="8297504" cy="561693"/>
          </a:xfrm>
        </p:spPr>
        <p:txBody>
          <a:bodyPr>
            <a:normAutofit/>
          </a:bodyPr>
          <a:lstStyle/>
          <a:p>
            <a:r>
              <a:rPr lang="en-US" sz="2800" dirty="0"/>
              <a:t>5. </a:t>
            </a:r>
            <a:r>
              <a:rPr lang="ru-RU" sz="2800" dirty="0"/>
              <a:t>Текст накладывается на деталях изображения</a:t>
            </a:r>
            <a:endParaRPr lang="en-GB" sz="2800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4"/>
          </p:nvPr>
        </p:nvSpPr>
        <p:spPr>
          <a:xfrm>
            <a:off x="3382911" y="318014"/>
            <a:ext cx="3803702" cy="513119"/>
          </a:xfrm>
        </p:spPr>
        <p:txBody>
          <a:bodyPr/>
          <a:lstStyle/>
          <a:p>
            <a:r>
              <a:rPr lang="ru-RU" dirty="0" smtClean="0"/>
              <a:t>Веб-сайты для некоммерческих организаций</a:t>
            </a:r>
            <a:endParaRPr lang="ru-RU" dirty="0"/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1676399" y="1844824"/>
            <a:ext cx="8239126" cy="936104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/>
          <a:p>
            <a:pPr marL="377825" indent="-285750">
              <a:buFont typeface="Arial" pitchFamily="34" charset="0"/>
              <a:buChar char="•"/>
            </a:pPr>
            <a:r>
              <a:rPr lang="ru-RU" dirty="0"/>
              <a:t>Текст не должен сливаться с фоновым изображением</a:t>
            </a:r>
            <a:r>
              <a:rPr lang="en-US" dirty="0"/>
              <a:t>.</a:t>
            </a:r>
            <a:endParaRPr lang="ru-RU" dirty="0"/>
          </a:p>
          <a:p>
            <a:pPr marL="377825" indent="-285750">
              <a:buFont typeface="Arial" pitchFamily="34" charset="0"/>
              <a:buChar char="•"/>
            </a:pPr>
            <a:r>
              <a:rPr lang="ru-RU" dirty="0"/>
              <a:t>Не стоит располагать текст на значимых частях фотографии и мелких деталях</a:t>
            </a:r>
            <a:r>
              <a:rPr lang="en-US" dirty="0"/>
              <a:t>.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369" y="2985888"/>
            <a:ext cx="4075773" cy="30689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142" y="2985888"/>
            <a:ext cx="4091061" cy="307803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6558" y="923592"/>
            <a:ext cx="8632724" cy="56169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Основные моменты, </a:t>
            </a:r>
            <a:br>
              <a:rPr lang="ru-RU" dirty="0" smtClean="0"/>
            </a:br>
            <a:r>
              <a:rPr lang="ru-RU" dirty="0" smtClean="0"/>
              <a:t>о которых следует помнить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5134" y="2005013"/>
            <a:ext cx="2963504" cy="3733799"/>
          </a:xfrm>
        </p:spPr>
        <p:txBody>
          <a:bodyPr numCol="1">
            <a:normAutofit lnSpcReduction="10000"/>
          </a:bodyPr>
          <a:lstStyle/>
          <a:p>
            <a:pPr algn="l">
              <a:lnSpc>
                <a:spcPct val="100000"/>
              </a:lnSpc>
            </a:pPr>
            <a:r>
              <a:rPr lang="ru-RU" sz="2000" b="1" dirty="0">
                <a:solidFill>
                  <a:srgbClr val="FF0000"/>
                </a:solidFill>
              </a:rPr>
              <a:t>Правило 20 минут </a:t>
            </a:r>
            <a:r>
              <a:rPr lang="ru-RU" sz="2000" dirty="0">
                <a:solidFill>
                  <a:srgbClr val="FF0000"/>
                </a:solidFill>
              </a:rPr>
              <a:t>: </a:t>
            </a: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ru-RU" sz="2000" dirty="0"/>
              <a:t>В среднем читатель тратит на всю газету 20-30 минут – включая рекламу. </a:t>
            </a:r>
            <a:r>
              <a:rPr lang="ru-RU" sz="2000" b="1" dirty="0"/>
              <a:t>У вашего сайта времени еще меньше</a:t>
            </a:r>
            <a:r>
              <a:rPr lang="en-US" sz="2000" dirty="0"/>
              <a:t>.</a:t>
            </a:r>
          </a:p>
          <a:p>
            <a:pPr algn="l">
              <a:lnSpc>
                <a:spcPct val="100000"/>
              </a:lnSpc>
            </a:pPr>
            <a:endParaRPr lang="en-US" sz="2000" b="1" dirty="0"/>
          </a:p>
          <a:p>
            <a:pPr algn="l">
              <a:lnSpc>
                <a:spcPct val="100000"/>
              </a:lnSpc>
            </a:pPr>
            <a:r>
              <a:rPr lang="ru-RU" sz="2000" b="1" dirty="0" smtClean="0">
                <a:solidFill>
                  <a:srgbClr val="FF0000"/>
                </a:solidFill>
              </a:rPr>
              <a:t>Вопрос №</a:t>
            </a:r>
            <a:r>
              <a:rPr lang="en-US" sz="2000" b="1" dirty="0" smtClean="0">
                <a:solidFill>
                  <a:srgbClr val="FF0000"/>
                </a:solidFill>
              </a:rPr>
              <a:t>1</a:t>
            </a:r>
            <a:r>
              <a:rPr lang="en-US" sz="2000" b="1" dirty="0">
                <a:solidFill>
                  <a:srgbClr val="FF0000"/>
                </a:solidFill>
              </a:rPr>
              <a:t>: </a:t>
            </a:r>
            <a:br>
              <a:rPr lang="en-US" sz="2000" b="1" dirty="0">
                <a:solidFill>
                  <a:srgbClr val="FF0000"/>
                </a:solidFill>
              </a:rPr>
            </a:br>
            <a:r>
              <a:rPr lang="ru-RU" sz="2000" b="1" dirty="0" smtClean="0"/>
              <a:t>На какую целевую аудиторию ориентирован ваш </a:t>
            </a:r>
            <a:r>
              <a:rPr lang="en-GB" sz="2000" b="1" dirty="0" smtClean="0"/>
              <a:t>[</a:t>
            </a:r>
            <a:r>
              <a:rPr lang="ru-RU" sz="2000" b="1" dirty="0" smtClean="0"/>
              <a:t>новый</a:t>
            </a:r>
            <a:r>
              <a:rPr lang="en-GB" sz="2000" b="1" dirty="0" smtClean="0"/>
              <a:t>]</a:t>
            </a:r>
            <a:r>
              <a:rPr lang="ru-RU" sz="2000" b="1" dirty="0" smtClean="0"/>
              <a:t> веб-сайт</a:t>
            </a:r>
            <a:r>
              <a:rPr lang="en-GB" sz="2000" b="1" dirty="0" smtClean="0"/>
              <a:t>?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4"/>
          </p:nvPr>
        </p:nvSpPr>
        <p:spPr>
          <a:xfrm>
            <a:off x="3382910" y="318014"/>
            <a:ext cx="3132189" cy="513119"/>
          </a:xfrm>
        </p:spPr>
        <p:txBody>
          <a:bodyPr/>
          <a:lstStyle/>
          <a:p>
            <a:r>
              <a:rPr lang="ru-RU" dirty="0" smtClean="0"/>
              <a:t>Веб-сайты для некоммерческих организаций</a:t>
            </a: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7630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348615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Схема 16"/>
          <p:cNvGraphicFramePr/>
          <p:nvPr/>
        </p:nvGraphicFramePr>
        <p:xfrm>
          <a:off x="3771901" y="809625"/>
          <a:ext cx="7572374" cy="5328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22712390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89471" y="1247442"/>
            <a:ext cx="8297504" cy="561693"/>
          </a:xfrm>
        </p:spPr>
        <p:txBody>
          <a:bodyPr>
            <a:normAutofit/>
          </a:bodyPr>
          <a:lstStyle/>
          <a:p>
            <a:r>
              <a:rPr lang="en-US" sz="2800" dirty="0"/>
              <a:t>6. </a:t>
            </a:r>
            <a:r>
              <a:rPr lang="ru-RU" sz="2800" dirty="0"/>
              <a:t>Несоблюдение визуальной иерархии</a:t>
            </a:r>
            <a:endParaRPr lang="en-GB" sz="2800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4"/>
          </p:nvPr>
        </p:nvSpPr>
        <p:spPr>
          <a:xfrm>
            <a:off x="3382910" y="318014"/>
            <a:ext cx="4232327" cy="513119"/>
          </a:xfrm>
        </p:spPr>
        <p:txBody>
          <a:bodyPr/>
          <a:lstStyle/>
          <a:p>
            <a:r>
              <a:rPr lang="ru-RU" dirty="0" smtClean="0"/>
              <a:t>Веб-сайты для некоммерческих организаций</a:t>
            </a:r>
            <a:endParaRPr lang="ru-RU" dirty="0"/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1676399" y="1844824"/>
            <a:ext cx="9163051" cy="936104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/>
          <a:p>
            <a:pPr marL="92075" indent="0">
              <a:buNone/>
            </a:pPr>
            <a:r>
              <a:rPr lang="ru-RU" dirty="0"/>
              <a:t>Чтобы на странице была видна смысловая иерархия информации, главный заголовок должен быть </a:t>
            </a:r>
            <a:r>
              <a:rPr lang="ru-RU" b="1" dirty="0"/>
              <a:t>крупнее остальных заголовков </a:t>
            </a:r>
            <a:r>
              <a:rPr lang="ru-RU" dirty="0"/>
              <a:t>на странице либо </a:t>
            </a:r>
            <a:r>
              <a:rPr lang="ru-RU" b="1" dirty="0"/>
              <a:t>такого же размера</a:t>
            </a:r>
            <a:r>
              <a:rPr lang="en-US" dirty="0"/>
              <a:t>.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391" y="2510805"/>
            <a:ext cx="3323017" cy="371703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320" y="2483346"/>
            <a:ext cx="3390075" cy="3767826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89471" y="1247442"/>
            <a:ext cx="8297504" cy="561693"/>
          </a:xfrm>
        </p:spPr>
        <p:txBody>
          <a:bodyPr>
            <a:normAutofit/>
          </a:bodyPr>
          <a:lstStyle/>
          <a:p>
            <a:r>
              <a:rPr lang="en-US" sz="2800" dirty="0"/>
              <a:t>7. </a:t>
            </a:r>
            <a:r>
              <a:rPr lang="ru-RU" sz="2800" dirty="0"/>
              <a:t>Слишком много цветов</a:t>
            </a:r>
            <a:endParaRPr lang="en-US" sz="2800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4"/>
          </p:nvPr>
        </p:nvSpPr>
        <p:spPr>
          <a:xfrm>
            <a:off x="3382911" y="318014"/>
            <a:ext cx="3389364" cy="513119"/>
          </a:xfrm>
        </p:spPr>
        <p:txBody>
          <a:bodyPr/>
          <a:lstStyle/>
          <a:p>
            <a:r>
              <a:rPr lang="ru-RU" dirty="0" smtClean="0"/>
              <a:t>Веб-сайты для некоммерческих организаций</a:t>
            </a:r>
            <a:endParaRPr lang="ru-RU" dirty="0"/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1676400" y="1844824"/>
            <a:ext cx="7858126" cy="936104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/>
          <a:p>
            <a:pPr marL="377825" indent="-285750">
              <a:buFont typeface="Arial" pitchFamily="34" charset="0"/>
              <a:buChar char="•"/>
            </a:pPr>
            <a:r>
              <a:rPr lang="ru-RU" dirty="0"/>
              <a:t>Большое количество цветовых акцентов создает путаницу на странице, непонятно, что важнее</a:t>
            </a:r>
            <a:r>
              <a:rPr lang="en-US" dirty="0"/>
              <a:t>.</a:t>
            </a:r>
            <a:endParaRPr lang="ru-RU" dirty="0"/>
          </a:p>
          <a:p>
            <a:pPr marL="377825" indent="-285750">
              <a:buFont typeface="Arial" pitchFamily="34" charset="0"/>
              <a:buChar char="•"/>
            </a:pPr>
            <a:r>
              <a:rPr lang="ru-RU" dirty="0"/>
              <a:t>Достаточно использовать </a:t>
            </a:r>
            <a:r>
              <a:rPr lang="ru-RU" b="1" dirty="0"/>
              <a:t>1−2 цвета</a:t>
            </a:r>
            <a:r>
              <a:rPr lang="ru-RU" dirty="0"/>
              <a:t>, чтобы выделить важные элементы</a:t>
            </a:r>
            <a:r>
              <a:rPr lang="en-US" dirty="0"/>
              <a:t>.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924" y="2863575"/>
            <a:ext cx="3965026" cy="328498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763" y="2855056"/>
            <a:ext cx="3965026" cy="3293503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89471" y="1247442"/>
            <a:ext cx="8297504" cy="561693"/>
          </a:xfrm>
        </p:spPr>
        <p:txBody>
          <a:bodyPr>
            <a:normAutofit/>
          </a:bodyPr>
          <a:lstStyle/>
          <a:p>
            <a:r>
              <a:rPr lang="en-US" sz="2800" dirty="0"/>
              <a:t>8. </a:t>
            </a:r>
            <a:r>
              <a:rPr lang="ru-RU" sz="2800" dirty="0"/>
              <a:t>Перегруженное меню</a:t>
            </a:r>
            <a:endParaRPr lang="en-US" sz="2800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4"/>
          </p:nvPr>
        </p:nvSpPr>
        <p:spPr>
          <a:xfrm>
            <a:off x="3382910" y="318014"/>
            <a:ext cx="3660827" cy="513119"/>
          </a:xfrm>
        </p:spPr>
        <p:txBody>
          <a:bodyPr/>
          <a:lstStyle/>
          <a:p>
            <a:r>
              <a:rPr lang="ru-RU" dirty="0" smtClean="0"/>
              <a:t>Веб-сайты для некоммерческих организаций</a:t>
            </a:r>
            <a:endParaRPr lang="ru-RU" dirty="0"/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1676399" y="1844824"/>
            <a:ext cx="8524875" cy="1279376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/>
          <a:p>
            <a:pPr marL="377825" indent="-285750">
              <a:buFont typeface="Arial" pitchFamily="34" charset="0"/>
              <a:buChar char="•"/>
            </a:pPr>
            <a:r>
              <a:rPr lang="ru-RU" dirty="0"/>
              <a:t>Используйте меню, чтобы посетителю сайта было проще сориентироваться и быстрее найти то, что ему нужно</a:t>
            </a:r>
            <a:r>
              <a:rPr lang="en-GB" dirty="0"/>
              <a:t>.</a:t>
            </a:r>
          </a:p>
          <a:p>
            <a:pPr marL="377825" indent="-285750">
              <a:buFont typeface="Arial" pitchFamily="34" charset="0"/>
              <a:buChar char="•"/>
            </a:pPr>
            <a:r>
              <a:rPr lang="ru-RU" dirty="0"/>
              <a:t>Не перегружайте меню избыточной информацией</a:t>
            </a:r>
            <a:r>
              <a:rPr lang="en-GB" dirty="0"/>
              <a:t>.</a:t>
            </a:r>
          </a:p>
          <a:p>
            <a:pPr marL="377825" indent="-285750">
              <a:buFont typeface="Arial" pitchFamily="34" charset="0"/>
              <a:buChar char="•"/>
            </a:pPr>
            <a:r>
              <a:rPr lang="ru-RU" dirty="0"/>
              <a:t>Оптимальное количество пунктов меню — 5-7</a:t>
            </a:r>
            <a:r>
              <a:rPr lang="en-US" dirty="0"/>
              <a:t>.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232" y="3453383"/>
            <a:ext cx="4172618" cy="26650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704" y="3405758"/>
            <a:ext cx="4271783" cy="2774116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89471" y="1247442"/>
            <a:ext cx="8297504" cy="561693"/>
          </a:xfrm>
        </p:spPr>
        <p:txBody>
          <a:bodyPr>
            <a:normAutofit/>
          </a:bodyPr>
          <a:lstStyle/>
          <a:p>
            <a:r>
              <a:rPr lang="en-US" sz="2800" dirty="0"/>
              <a:t>9. </a:t>
            </a:r>
            <a:r>
              <a:rPr lang="ru-RU" sz="2800" dirty="0"/>
              <a:t>Слишком длинные заголовки</a:t>
            </a:r>
            <a:endParaRPr lang="en-US" sz="2800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4"/>
          </p:nvPr>
        </p:nvSpPr>
        <p:spPr>
          <a:xfrm>
            <a:off x="3382910" y="318014"/>
            <a:ext cx="3675115" cy="513119"/>
          </a:xfrm>
        </p:spPr>
        <p:txBody>
          <a:bodyPr/>
          <a:lstStyle/>
          <a:p>
            <a:r>
              <a:rPr lang="ru-RU" dirty="0" smtClean="0"/>
              <a:t>Веб-сайты для некоммерческих организаций</a:t>
            </a:r>
            <a:endParaRPr lang="ru-RU" dirty="0"/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1676399" y="1844824"/>
            <a:ext cx="8277225" cy="936104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 fontScale="92500"/>
          </a:bodyPr>
          <a:lstStyle/>
          <a:p>
            <a:pPr marL="377825" indent="-285750">
              <a:buFont typeface="Arial" pitchFamily="34" charset="0"/>
              <a:buChar char="•"/>
            </a:pPr>
            <a:r>
              <a:rPr lang="ru-RU" dirty="0"/>
              <a:t>Очень крупный шрифт хорошо подойдет для короткой фразы</a:t>
            </a:r>
            <a:r>
              <a:rPr lang="en-GB" dirty="0"/>
              <a:t>.</a:t>
            </a:r>
          </a:p>
          <a:p>
            <a:pPr marL="377825" indent="-285750">
              <a:buFont typeface="Arial" pitchFamily="34" charset="0"/>
              <a:buChar char="•"/>
            </a:pPr>
            <a:r>
              <a:rPr lang="ru-RU" dirty="0"/>
              <a:t>Если заголовок длинный, лучше использовать меньший размер шрифта, таким образом его будет легче читать, и всем </a:t>
            </a:r>
            <a:r>
              <a:rPr lang="ru-RU" dirty="0" smtClean="0"/>
              <a:t>элементам </a:t>
            </a:r>
            <a:r>
              <a:rPr lang="ru-RU" dirty="0"/>
              <a:t>на обложке не будет тесно</a:t>
            </a:r>
            <a:r>
              <a:rPr lang="en-GB" dirty="0"/>
              <a:t>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310" y="2795571"/>
            <a:ext cx="4164820" cy="31409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967" y="2795571"/>
            <a:ext cx="4174704" cy="3140968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89470" y="1247442"/>
            <a:ext cx="9411930" cy="561693"/>
          </a:xfrm>
        </p:spPr>
        <p:txBody>
          <a:bodyPr>
            <a:noAutofit/>
          </a:bodyPr>
          <a:lstStyle/>
          <a:p>
            <a:r>
              <a:rPr lang="en-US" sz="2800" dirty="0"/>
              <a:t>10. </a:t>
            </a:r>
            <a:r>
              <a:rPr lang="ru-RU" sz="2800" dirty="0"/>
              <a:t>Один смысловой блок визуально распадается на два </a:t>
            </a:r>
            <a:endParaRPr lang="en-GB" sz="2800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4"/>
          </p:nvPr>
        </p:nvSpPr>
        <p:spPr>
          <a:xfrm>
            <a:off x="3382911" y="318014"/>
            <a:ext cx="3332214" cy="513119"/>
          </a:xfrm>
        </p:spPr>
        <p:txBody>
          <a:bodyPr/>
          <a:lstStyle/>
          <a:p>
            <a:r>
              <a:rPr lang="ru-RU" dirty="0" smtClean="0"/>
              <a:t>Веб-сайты для некоммерческих организаций</a:t>
            </a:r>
            <a:endParaRPr lang="ru-RU" dirty="0"/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1676400" y="1844824"/>
            <a:ext cx="7886700" cy="936104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 fontScale="92500"/>
          </a:bodyPr>
          <a:lstStyle/>
          <a:p>
            <a:pPr marL="92075" indent="0">
              <a:buNone/>
            </a:pPr>
            <a:r>
              <a:rPr lang="ru-RU" dirty="0"/>
              <a:t>Полноэкранное изображение или галерея, расположенные после текста, смотрятся как самостоятельный блок. Если добавить галерее поля, то за счет общего фона текст и изображение будут выглядеть единым смысловым блоком</a:t>
            </a:r>
            <a:r>
              <a:rPr lang="en-US" dirty="0"/>
              <a:t>.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568" y="2960948"/>
            <a:ext cx="2833233" cy="324078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42" y="2960948"/>
            <a:ext cx="2865998" cy="3240782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9470" y="1247442"/>
            <a:ext cx="8707079" cy="56169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be-BY" dirty="0">
                <a:cs typeface="Segoe UI" pitchFamily="34" charset="0"/>
              </a:rPr>
              <a:t>Спасибо за внимание!</a:t>
            </a:r>
            <a:endParaRPr lang="en-US" dirty="0">
              <a:cs typeface="Segoe UI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46671" y="1868131"/>
            <a:ext cx="4033813" cy="3814914"/>
          </a:xfrm>
        </p:spPr>
        <p:txBody>
          <a:bodyPr/>
          <a:lstStyle/>
          <a:p>
            <a:pPr algn="l"/>
            <a:r>
              <a:rPr lang="ru-RU" b="1" dirty="0">
                <a:cs typeface="Segoe UI" pitchFamily="34" charset="0"/>
              </a:rPr>
              <a:t>Офис проекта</a:t>
            </a:r>
            <a:r>
              <a:rPr lang="en-US" b="1" dirty="0">
                <a:latin typeface="+mn-lt"/>
                <a:cs typeface="Segoe UI" pitchFamily="34" charset="0"/>
              </a:rPr>
              <a:t>:</a:t>
            </a:r>
          </a:p>
          <a:p>
            <a:pPr algn="l">
              <a:spcAft>
                <a:spcPts val="600"/>
              </a:spcAft>
              <a:defRPr/>
            </a:pPr>
            <a:r>
              <a:rPr lang="ru-RU" dirty="0">
                <a:cs typeface="Segoe UI" pitchFamily="34" charset="0"/>
              </a:rPr>
              <a:t>Пр-т Григоренко 23</a:t>
            </a:r>
            <a:r>
              <a:rPr lang="nn-NO" dirty="0">
                <a:cs typeface="Segoe UI" pitchFamily="34" charset="0"/>
              </a:rPr>
              <a:t>, </a:t>
            </a:r>
            <a:r>
              <a:rPr lang="ru-RU" dirty="0">
                <a:cs typeface="Segoe UI" pitchFamily="34" charset="0"/>
              </a:rPr>
              <a:t>офис </a:t>
            </a:r>
            <a:r>
              <a:rPr lang="nn-NO" dirty="0">
                <a:cs typeface="Segoe UI" pitchFamily="34" charset="0"/>
              </a:rPr>
              <a:t>2505</a:t>
            </a:r>
            <a:r>
              <a:rPr lang="en-US" dirty="0">
                <a:cs typeface="Segoe UI" pitchFamily="34" charset="0"/>
              </a:rPr>
              <a:t>,</a:t>
            </a:r>
            <a:br>
              <a:rPr lang="en-US" dirty="0">
                <a:cs typeface="Segoe UI" pitchFamily="34" charset="0"/>
              </a:rPr>
            </a:br>
            <a:r>
              <a:rPr lang="ru-RU" dirty="0">
                <a:cs typeface="Segoe UI" pitchFamily="34" charset="0"/>
              </a:rPr>
              <a:t>Киев 02068</a:t>
            </a:r>
            <a:r>
              <a:rPr lang="en-US" dirty="0">
                <a:cs typeface="Segoe UI" pitchFamily="34" charset="0"/>
              </a:rPr>
              <a:t>, </a:t>
            </a:r>
            <a:r>
              <a:rPr lang="ru-RU" dirty="0">
                <a:cs typeface="Segoe UI" pitchFamily="34" charset="0"/>
              </a:rPr>
              <a:t>Украина</a:t>
            </a:r>
            <a:endParaRPr lang="en-US" dirty="0">
              <a:cs typeface="Segoe UI" pitchFamily="34" charset="0"/>
            </a:endParaRPr>
          </a:p>
          <a:p>
            <a:pPr algn="l">
              <a:spcAft>
                <a:spcPts val="600"/>
              </a:spcAft>
              <a:defRPr/>
            </a:pPr>
            <a:r>
              <a:rPr lang="en-US" dirty="0">
                <a:cs typeface="Segoe UI" pitchFamily="34" charset="0"/>
              </a:rPr>
              <a:t>+380</a:t>
            </a:r>
            <a:r>
              <a:rPr lang="ru-RU" dirty="0">
                <a:cs typeface="Segoe UI" pitchFamily="34" charset="0"/>
              </a:rPr>
              <a:t> </a:t>
            </a:r>
            <a:r>
              <a:rPr lang="en-US" dirty="0">
                <a:cs typeface="Segoe UI" pitchFamily="34" charset="0"/>
              </a:rPr>
              <a:t>63 376 55 46</a:t>
            </a:r>
          </a:p>
          <a:p>
            <a:pPr algn="l">
              <a:spcAft>
                <a:spcPts val="600"/>
              </a:spcAft>
              <a:defRPr/>
            </a:pPr>
            <a:r>
              <a:rPr lang="en-US" dirty="0">
                <a:cs typeface="Segoe UI" pitchFamily="34" charset="0"/>
              </a:rPr>
              <a:t>welcome@EaPCivilSociety.eu</a:t>
            </a:r>
          </a:p>
          <a:p>
            <a:pPr algn="l">
              <a:spcAft>
                <a:spcPts val="600"/>
              </a:spcAft>
              <a:defRPr/>
            </a:pPr>
            <a:r>
              <a:rPr lang="en-US" dirty="0">
                <a:cs typeface="Segoe UI" pitchFamily="34" charset="0"/>
              </a:rPr>
              <a:t>www.EaPCivilSociety.eu</a:t>
            </a:r>
          </a:p>
          <a:p>
            <a:pPr algn="l">
              <a:spcAft>
                <a:spcPts val="600"/>
              </a:spcAft>
              <a:defRPr/>
            </a:pPr>
            <a:r>
              <a:rPr lang="ru-RU" b="1" dirty="0" smtClean="0">
                <a:cs typeface="Segoe UI" pitchFamily="34" charset="0"/>
              </a:rPr>
              <a:t>Адрес </a:t>
            </a:r>
            <a:r>
              <a:rPr lang="ru-RU" b="1" dirty="0" smtClean="0">
                <a:cs typeface="Segoe UI" pitchFamily="34" charset="0"/>
              </a:rPr>
              <a:t>эл. почты тренера</a:t>
            </a:r>
            <a:r>
              <a:rPr lang="en-US" b="1" dirty="0" smtClean="0">
                <a:cs typeface="Segoe UI" pitchFamily="34" charset="0"/>
              </a:rPr>
              <a:t>: </a:t>
            </a:r>
            <a:r>
              <a:rPr lang="en-US" dirty="0">
                <a:cs typeface="Segoe UI" pitchFamily="34" charset="0"/>
                <a:hlinkClick r:id="rId2"/>
              </a:rPr>
              <a:t>Iryna.Velska@EaPCivilSociety.eu</a:t>
            </a:r>
            <a:r>
              <a:rPr lang="en-US" dirty="0">
                <a:cs typeface="Segoe UI" pitchFamily="34" charset="0"/>
              </a:rPr>
              <a:t>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Контактная информация </a:t>
            </a:r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76300" y="273306"/>
            <a:ext cx="400050" cy="0"/>
          </a:xfrm>
          <a:prstGeom prst="line">
            <a:avLst/>
          </a:prstGeom>
          <a:ln w="15875" cap="rnd">
            <a:solidFill>
              <a:srgbClr val="9F2EB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Текст 2"/>
          <p:cNvSpPr txBox="1">
            <a:spLocks/>
          </p:cNvSpPr>
          <p:nvPr/>
        </p:nvSpPr>
        <p:spPr>
          <a:xfrm>
            <a:off x="6842735" y="1868131"/>
            <a:ext cx="4033813" cy="3814914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b="1" dirty="0">
                <a:cs typeface="Segoe UI" pitchFamily="34" charset="0"/>
              </a:rPr>
              <a:t>Офис </a:t>
            </a:r>
            <a:r>
              <a:rPr lang="en-US" b="1" dirty="0">
                <a:cs typeface="Segoe UI" pitchFamily="34" charset="0"/>
              </a:rPr>
              <a:t>GDSI Limited:</a:t>
            </a:r>
            <a:endParaRPr lang="en-US" b="1" dirty="0">
              <a:latin typeface="+mn-lt"/>
              <a:cs typeface="Segoe UI" pitchFamily="34" charset="0"/>
            </a:endParaRPr>
          </a:p>
          <a:p>
            <a:pPr algn="l">
              <a:spcAft>
                <a:spcPts val="600"/>
              </a:spcAft>
              <a:defRPr/>
            </a:pPr>
            <a:r>
              <a:rPr lang="en-US" dirty="0">
                <a:cs typeface="Segoe UI" pitchFamily="34" charset="0"/>
              </a:rPr>
              <a:t>Block 15, Galway Technology Park</a:t>
            </a:r>
            <a:br>
              <a:rPr lang="en-US" dirty="0">
                <a:cs typeface="Segoe UI" pitchFamily="34" charset="0"/>
              </a:rPr>
            </a:br>
            <a:r>
              <a:rPr lang="en-US" dirty="0">
                <a:cs typeface="Segoe UI" pitchFamily="34" charset="0"/>
              </a:rPr>
              <a:t>Parkmore, Galway, Ireland</a:t>
            </a:r>
          </a:p>
          <a:p>
            <a:pPr algn="l">
              <a:spcAft>
                <a:spcPts val="600"/>
              </a:spcAft>
              <a:defRPr/>
            </a:pPr>
            <a:r>
              <a:rPr lang="en-GB" dirty="0"/>
              <a:t>+353 91 761000 </a:t>
            </a:r>
          </a:p>
          <a:p>
            <a:pPr>
              <a:spcAft>
                <a:spcPts val="600"/>
              </a:spcAft>
              <a:defRPr/>
            </a:pPr>
            <a:r>
              <a:rPr lang="en-US" dirty="0">
                <a:cs typeface="Segoe UI" pitchFamily="34" charset="0"/>
              </a:rPr>
              <a:t>consulting@gdsi.ie</a:t>
            </a:r>
          </a:p>
          <a:p>
            <a:pPr>
              <a:defRPr/>
            </a:pPr>
            <a:r>
              <a:rPr lang="en-US" dirty="0">
                <a:cs typeface="Segoe UI" pitchFamily="34" charset="0"/>
              </a:rPr>
              <a:t>www.gdsi.ie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603" y="3728071"/>
            <a:ext cx="234018" cy="2510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033" y="2252974"/>
            <a:ext cx="258395" cy="2340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171" y="3315166"/>
            <a:ext cx="251082" cy="2340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092" y="2897499"/>
            <a:ext cx="265707" cy="23401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117" y="3728071"/>
            <a:ext cx="234018" cy="25108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547" y="2252974"/>
            <a:ext cx="258395" cy="23401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685" y="3315166"/>
            <a:ext cx="251082" cy="23401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606" y="2897499"/>
            <a:ext cx="265707" cy="234018"/>
          </a:xfrm>
          <a:prstGeom prst="rect">
            <a:avLst/>
          </a:prstGeom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1789470" y="5219367"/>
            <a:ext cx="8707079" cy="5616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F2EB2"/>
                </a:solidFill>
                <a:effectLst/>
                <a:uLnTx/>
                <a:uFillTx/>
                <a:latin typeface="+mn-lt"/>
                <a:ea typeface="+mj-ea"/>
                <a:cs typeface="Segoe UI" pitchFamily="34" charset="0"/>
              </a:rPr>
              <a:t>Не стесняйтесь задавать вопросы 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9F2EB2"/>
                </a:solidFill>
                <a:effectLst/>
                <a:uLnTx/>
                <a:uFillTx/>
                <a:latin typeface="+mn-lt"/>
                <a:ea typeface="+mj-ea"/>
                <a:cs typeface="Segoe UI" pitchFamily="34" charset="0"/>
                <a:sym typeface="Wingdings" pitchFamily="2" charset="2"/>
              </a:rPr>
              <a:t>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F2EB2"/>
              </a:solidFill>
              <a:effectLst/>
              <a:uLnTx/>
              <a:uFillTx/>
              <a:latin typeface="+mn-lt"/>
              <a:ea typeface="+mj-ea"/>
              <a:cs typeface="Segoe U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2186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Заголовок 44"/>
          <p:cNvSpPr>
            <a:spLocks noGrp="1"/>
          </p:cNvSpPr>
          <p:nvPr>
            <p:ph type="title"/>
          </p:nvPr>
        </p:nvSpPr>
        <p:spPr>
          <a:xfrm>
            <a:off x="1789471" y="904542"/>
            <a:ext cx="8632724" cy="56169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Как влияет ваша целевая аудитория на ваш веб-сайт</a:t>
            </a:r>
            <a:r>
              <a:rPr lang="en-US" dirty="0" smtClean="0"/>
              <a:t>?</a:t>
            </a:r>
            <a:endParaRPr lang="en-GB" dirty="0"/>
          </a:p>
        </p:txBody>
      </p:sp>
      <p:sp>
        <p:nvSpPr>
          <p:cNvPr id="46" name="Текст 45"/>
          <p:cNvSpPr>
            <a:spLocks noGrp="1"/>
          </p:cNvSpPr>
          <p:nvPr>
            <p:ph type="body" idx="1"/>
          </p:nvPr>
        </p:nvSpPr>
        <p:spPr>
          <a:xfrm>
            <a:off x="1789470" y="1868130"/>
            <a:ext cx="9545279" cy="4218345"/>
          </a:xfrm>
        </p:spPr>
        <p:txBody>
          <a:bodyPr numCol="1">
            <a:normAutofit fontScale="85000" lnSpcReduction="10000"/>
          </a:bodyPr>
          <a:lstStyle/>
          <a:p>
            <a:pPr marL="252000" indent="-252000">
              <a:lnSpc>
                <a:spcPct val="100000"/>
              </a:lnSpc>
              <a:buFont typeface="+mj-lt"/>
              <a:buAutoNum type="arabicPeriod"/>
            </a:pPr>
            <a:r>
              <a:rPr lang="ru-RU" sz="1800" b="1" dirty="0" smtClean="0">
                <a:solidFill>
                  <a:srgbClr val="5B12AA"/>
                </a:solidFill>
              </a:rPr>
              <a:t>Возможности и функциональность </a:t>
            </a:r>
            <a:endParaRPr lang="en-GB" sz="1800" b="1" dirty="0">
              <a:solidFill>
                <a:srgbClr val="5B12AA"/>
              </a:solidFill>
            </a:endParaRPr>
          </a:p>
          <a:p>
            <a:pPr marL="250825" lvl="1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</a:rPr>
              <a:t>Включите все возможности и функции, которыми ваша целевая аудитория хочет/ей необходимо оперировать на вашем сайте</a:t>
            </a:r>
            <a:r>
              <a:rPr lang="en-GB" sz="1600" dirty="0" smtClean="0">
                <a:solidFill>
                  <a:schemeClr val="tx1"/>
                </a:solidFill>
              </a:rPr>
              <a:t>. </a:t>
            </a:r>
            <a:r>
              <a:rPr lang="ru-RU" sz="1600" dirty="0" smtClean="0">
                <a:solidFill>
                  <a:schemeClr val="tx1"/>
                </a:solidFill>
              </a:rPr>
              <a:t>Забудьте о ваших мечтах иметь все виды всевозможных «фишек»</a:t>
            </a:r>
            <a:r>
              <a:rPr lang="en-GB" sz="1600" dirty="0" smtClean="0">
                <a:solidFill>
                  <a:schemeClr val="tx1"/>
                </a:solidFill>
              </a:rPr>
              <a:t>. </a:t>
            </a:r>
            <a:r>
              <a:rPr lang="ru-RU" sz="1600" dirty="0" smtClean="0">
                <a:solidFill>
                  <a:schemeClr val="tx1"/>
                </a:solidFill>
              </a:rPr>
              <a:t>Оставьте только те функциональные возможности, которые с наибольшей вероятностью заинтересуют вашу ключевую аудиторию</a:t>
            </a:r>
            <a:r>
              <a:rPr lang="en-GB" sz="1600" dirty="0" smtClean="0">
                <a:solidFill>
                  <a:schemeClr val="tx1"/>
                </a:solidFill>
              </a:rPr>
              <a:t>.</a:t>
            </a:r>
            <a:r>
              <a:rPr lang="en-GB" sz="1600" dirty="0">
                <a:solidFill>
                  <a:schemeClr val="tx1"/>
                </a:solidFill>
              </a:rPr>
              <a:t> </a:t>
            </a:r>
          </a:p>
          <a:p>
            <a:pPr marL="252000" indent="-252000">
              <a:lnSpc>
                <a:spcPct val="100000"/>
              </a:lnSpc>
              <a:buFont typeface="+mj-lt"/>
              <a:buAutoNum type="arabicPeriod"/>
            </a:pPr>
            <a:r>
              <a:rPr lang="ru-RU" sz="1800" b="1" dirty="0" smtClean="0">
                <a:solidFill>
                  <a:srgbClr val="5B12AA"/>
                </a:solidFill>
              </a:rPr>
              <a:t>Дизайн </a:t>
            </a:r>
            <a:endParaRPr lang="en-GB" sz="1800" b="1" dirty="0">
              <a:solidFill>
                <a:srgbClr val="5B12AA"/>
              </a:solidFill>
            </a:endParaRPr>
          </a:p>
          <a:p>
            <a:pPr marL="250825" lvl="1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</a:rPr>
              <a:t>У каждого свой вкус, но ваша целевая аудитория должна определять выбор фото, цветов, размеров шрифтов, стиля, а также макета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  <a:endParaRPr lang="en-GB" sz="1600" dirty="0">
              <a:solidFill>
                <a:schemeClr val="tx1"/>
              </a:solidFill>
            </a:endParaRPr>
          </a:p>
          <a:p>
            <a:pPr marL="252000" indent="-252000">
              <a:lnSpc>
                <a:spcPct val="100000"/>
              </a:lnSpc>
              <a:buFont typeface="+mj-lt"/>
              <a:buAutoNum type="arabicPeriod"/>
            </a:pPr>
            <a:r>
              <a:rPr lang="ru-RU" sz="1800" b="1" dirty="0" smtClean="0">
                <a:solidFill>
                  <a:srgbClr val="5B12AA"/>
                </a:solidFill>
              </a:rPr>
              <a:t>Контент</a:t>
            </a:r>
            <a:r>
              <a:rPr lang="en-GB" sz="1800" b="1" dirty="0" smtClean="0">
                <a:solidFill>
                  <a:srgbClr val="5B12AA"/>
                </a:solidFill>
              </a:rPr>
              <a:t>,</a:t>
            </a:r>
            <a:r>
              <a:rPr lang="ru-RU" sz="1800" b="1" dirty="0" smtClean="0">
                <a:solidFill>
                  <a:srgbClr val="5B12AA"/>
                </a:solidFill>
              </a:rPr>
              <a:t> язык и</a:t>
            </a:r>
            <a:r>
              <a:rPr lang="en-GB" sz="1800" b="1" dirty="0" smtClean="0">
                <a:solidFill>
                  <a:srgbClr val="5B12AA"/>
                </a:solidFill>
              </a:rPr>
              <a:t> </a:t>
            </a:r>
            <a:r>
              <a:rPr lang="ru-RU" sz="1800" b="1" dirty="0" smtClean="0">
                <a:solidFill>
                  <a:srgbClr val="5B12AA"/>
                </a:solidFill>
              </a:rPr>
              <a:t>тон </a:t>
            </a:r>
            <a:endParaRPr lang="en-GB" sz="1800" b="1" dirty="0">
              <a:solidFill>
                <a:srgbClr val="5B12AA"/>
              </a:solidFill>
            </a:endParaRPr>
          </a:p>
          <a:p>
            <a:pPr marL="252000" lvl="1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</a:rPr>
              <a:t>Создайте контент, соответствующий ожиданиям вашей целевой аудитории</a:t>
            </a:r>
            <a:r>
              <a:rPr lang="en-GB" sz="1600" dirty="0" smtClean="0">
                <a:solidFill>
                  <a:schemeClr val="tx1"/>
                </a:solidFill>
              </a:rPr>
              <a:t>. </a:t>
            </a:r>
            <a:r>
              <a:rPr lang="ru-RU" sz="1600" dirty="0" smtClean="0">
                <a:solidFill>
                  <a:schemeClr val="tx1"/>
                </a:solidFill>
              </a:rPr>
              <a:t>Пишите о вещах, в которых заинтересована ваша ключевая аудитория</a:t>
            </a:r>
            <a:r>
              <a:rPr lang="en-GB" sz="1600" dirty="0" smtClean="0">
                <a:solidFill>
                  <a:schemeClr val="tx1"/>
                </a:solidFill>
              </a:rPr>
              <a:t>. </a:t>
            </a:r>
            <a:r>
              <a:rPr lang="ru-RU" sz="1600" dirty="0" smtClean="0">
                <a:solidFill>
                  <a:schemeClr val="tx1"/>
                </a:solidFill>
              </a:rPr>
              <a:t>Также адаптируйте тон контента к вашей аудитории</a:t>
            </a:r>
            <a:r>
              <a:rPr lang="en-GB" sz="1600" dirty="0" smtClean="0">
                <a:solidFill>
                  <a:schemeClr val="tx1"/>
                </a:solidFill>
              </a:rPr>
              <a:t>. </a:t>
            </a:r>
            <a:r>
              <a:rPr lang="ru-RU" sz="1600" dirty="0" smtClean="0">
                <a:solidFill>
                  <a:schemeClr val="tx1"/>
                </a:solidFill>
              </a:rPr>
              <a:t>Сделайте контент увлекательным, интересным и доступным именно для неё, а не для вас</a:t>
            </a:r>
            <a:r>
              <a:rPr lang="en-GB" sz="1600" dirty="0" smtClean="0">
                <a:solidFill>
                  <a:schemeClr val="tx1"/>
                </a:solidFill>
              </a:rPr>
              <a:t>.</a:t>
            </a:r>
            <a:endParaRPr lang="en-GB" sz="1600" dirty="0"/>
          </a:p>
          <a:p>
            <a:pPr marL="252000" indent="-252000">
              <a:lnSpc>
                <a:spcPct val="100000"/>
              </a:lnSpc>
              <a:buFont typeface="+mj-lt"/>
              <a:buAutoNum type="arabicPeriod"/>
            </a:pPr>
            <a:r>
              <a:rPr lang="ru-RU" sz="1800" b="1" dirty="0" smtClean="0">
                <a:solidFill>
                  <a:srgbClr val="5B12AA"/>
                </a:solidFill>
              </a:rPr>
              <a:t>Навигация</a:t>
            </a:r>
            <a:endParaRPr lang="en-GB" b="1" dirty="0">
              <a:solidFill>
                <a:srgbClr val="5B12AA"/>
              </a:solidFill>
            </a:endParaRPr>
          </a:p>
          <a:p>
            <a:pPr marL="252000" lvl="1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</a:rPr>
              <a:t>Навигация по вашему сайту должна быть интуитивной и удобной в использовании независимо от вашей ключевой аудитории. Тем не менее, приоритизируйте контент в зависимости от интересов и ожиданий вашей аудитории</a:t>
            </a:r>
            <a:r>
              <a:rPr lang="en-GB" sz="1600" dirty="0" smtClean="0">
                <a:solidFill>
                  <a:schemeClr val="tx1"/>
                </a:solidFill>
              </a:rPr>
              <a:t>.</a:t>
            </a:r>
            <a:endParaRPr lang="en-GB" sz="1600" dirty="0"/>
          </a:p>
          <a:p>
            <a:pPr marL="252000" indent="-252000">
              <a:lnSpc>
                <a:spcPct val="100000"/>
              </a:lnSpc>
              <a:buFont typeface="+mj-lt"/>
              <a:buAutoNum type="arabicPeriod"/>
            </a:pPr>
            <a:r>
              <a:rPr lang="ru-RU" sz="1800" b="1" dirty="0" smtClean="0">
                <a:solidFill>
                  <a:srgbClr val="5B12AA"/>
                </a:solidFill>
              </a:rPr>
              <a:t>Привлечение посетителей на сайт</a:t>
            </a:r>
            <a:endParaRPr lang="en-GB" sz="1800" b="1" dirty="0">
              <a:solidFill>
                <a:srgbClr val="5B12AA"/>
              </a:solidFill>
            </a:endParaRPr>
          </a:p>
          <a:p>
            <a:pPr marL="252000" lvl="1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</a:rPr>
              <a:t>Используйте ключевые слова, которые ваша целевая аудитория потенциально может вводить в поисковую систему</a:t>
            </a:r>
            <a:r>
              <a:rPr lang="en-GB" sz="1600" dirty="0" smtClean="0">
                <a:solidFill>
                  <a:schemeClr val="tx1"/>
                </a:solidFill>
              </a:rPr>
              <a:t>. </a:t>
            </a:r>
            <a:r>
              <a:rPr lang="ru-RU" sz="1600" dirty="0" smtClean="0">
                <a:solidFill>
                  <a:schemeClr val="tx1"/>
                </a:solidFill>
              </a:rPr>
              <a:t>Хотите привлечь людей с низким уровнем осведомлённости</a:t>
            </a:r>
            <a:r>
              <a:rPr lang="en-GB" sz="1600" dirty="0" smtClean="0">
                <a:solidFill>
                  <a:schemeClr val="tx1"/>
                </a:solidFill>
              </a:rPr>
              <a:t>? </a:t>
            </a:r>
            <a:r>
              <a:rPr lang="ru-RU" sz="1600" dirty="0" smtClean="0">
                <a:solidFill>
                  <a:schemeClr val="tx1"/>
                </a:solidFill>
              </a:rPr>
              <a:t>Избегайте жаргонной лексики</a:t>
            </a:r>
            <a:r>
              <a:rPr lang="en-GB" sz="1600" dirty="0" smtClean="0">
                <a:solidFill>
                  <a:schemeClr val="tx1"/>
                </a:solidFill>
              </a:rPr>
              <a:t>. </a:t>
            </a:r>
            <a:r>
              <a:rPr lang="ru-RU" sz="1600" dirty="0" smtClean="0">
                <a:solidFill>
                  <a:schemeClr val="tx1"/>
                </a:solidFill>
              </a:rPr>
              <a:t>Хотите привлечь профессионалов ? Поступайте наоборот</a:t>
            </a:r>
            <a:r>
              <a:rPr lang="en-GB" sz="1600" dirty="0" smtClean="0">
                <a:solidFill>
                  <a:schemeClr val="tx1"/>
                </a:solidFill>
              </a:rPr>
              <a:t>.</a:t>
            </a:r>
            <a:r>
              <a:rPr lang="ru-RU" sz="1600" dirty="0" smtClean="0">
                <a:solidFill>
                  <a:schemeClr val="tx1"/>
                </a:solidFill>
              </a:rPr>
              <a:t> Помните:</a:t>
            </a:r>
            <a:r>
              <a:rPr lang="en-GB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solidFill>
                  <a:schemeClr val="tx1"/>
                </a:solidFill>
              </a:rPr>
              <a:t>вам нужны определённые люди, а не все подряд</a:t>
            </a:r>
            <a:r>
              <a:rPr lang="en-GB" sz="1600" dirty="0" smtClean="0">
                <a:solidFill>
                  <a:schemeClr val="tx1"/>
                </a:solidFill>
              </a:rPr>
              <a:t>.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47" name="Текст 4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48" name="Текст 47"/>
          <p:cNvSpPr>
            <a:spLocks noGrp="1"/>
          </p:cNvSpPr>
          <p:nvPr>
            <p:ph type="body" idx="14"/>
          </p:nvPr>
        </p:nvSpPr>
        <p:spPr>
          <a:xfrm>
            <a:off x="3382910" y="318014"/>
            <a:ext cx="3546528" cy="513119"/>
          </a:xfrm>
        </p:spPr>
        <p:txBody>
          <a:bodyPr/>
          <a:lstStyle/>
          <a:p>
            <a:r>
              <a:rPr lang="ru-RU" dirty="0" smtClean="0"/>
              <a:t>Веб-сайты для некоммерческих организаций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4"/>
          </p:nvPr>
        </p:nvSpPr>
        <p:spPr>
          <a:xfrm>
            <a:off x="3382911" y="318014"/>
            <a:ext cx="3575102" cy="513119"/>
          </a:xfrm>
        </p:spPr>
        <p:txBody>
          <a:bodyPr/>
          <a:lstStyle/>
          <a:p>
            <a:r>
              <a:rPr lang="ru-RU" dirty="0" smtClean="0"/>
              <a:t>Веб-сайты для некоммерческих организаций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6"/>
          </p:nvPr>
        </p:nvSpPr>
        <p:spPr>
          <a:xfrm>
            <a:off x="8968774" y="1720196"/>
            <a:ext cx="3032726" cy="680103"/>
          </a:xfrm>
        </p:spPr>
        <p:txBody>
          <a:bodyPr/>
          <a:lstStyle/>
          <a:p>
            <a:r>
              <a:rPr lang="ru-RU" dirty="0" smtClean="0"/>
              <a:t>Насколько они предварительно осведомлены о вашей организации и её миссии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11" name="Текст 10"/>
          <p:cNvSpPr>
            <a:spLocks noGrp="1"/>
          </p:cNvSpPr>
          <p:nvPr>
            <p:ph type="body" idx="19"/>
          </p:nvPr>
        </p:nvSpPr>
        <p:spPr>
          <a:xfrm>
            <a:off x="9372634" y="3112914"/>
            <a:ext cx="2686016" cy="1063301"/>
          </a:xfrm>
        </p:spPr>
        <p:txBody>
          <a:bodyPr/>
          <a:lstStyle/>
          <a:p>
            <a:r>
              <a:rPr lang="ru-RU" dirty="0" smtClean="0"/>
              <a:t>Существуют ли какие-либо важные или определяющие демографические данные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20"/>
          </p:nvPr>
        </p:nvSpPr>
        <p:spPr>
          <a:xfrm>
            <a:off x="5105434" y="5566226"/>
            <a:ext cx="2230168" cy="356666"/>
          </a:xfrm>
        </p:spPr>
        <p:txBody>
          <a:bodyPr/>
          <a:lstStyle/>
          <a:p>
            <a:pPr algn="ctr"/>
            <a:r>
              <a:rPr lang="ru-RU" dirty="0" smtClean="0"/>
              <a:t>Источник</a:t>
            </a:r>
            <a:r>
              <a:rPr lang="en-US" dirty="0" smtClean="0"/>
              <a:t>: </a:t>
            </a:r>
            <a:r>
              <a:rPr lang="en-GB" dirty="0">
                <a:hlinkClick r:id="rId2"/>
              </a:rPr>
              <a:t>https://wiredimpact.com/</a:t>
            </a:r>
            <a:endParaRPr lang="en-GB" dirty="0"/>
          </a:p>
        </p:txBody>
      </p:sp>
      <p:sp>
        <p:nvSpPr>
          <p:cNvPr id="13" name="Текст 12"/>
          <p:cNvSpPr>
            <a:spLocks noGrp="1"/>
          </p:cNvSpPr>
          <p:nvPr>
            <p:ph type="body" idx="21"/>
          </p:nvPr>
        </p:nvSpPr>
        <p:spPr>
          <a:xfrm>
            <a:off x="8968774" y="4560679"/>
            <a:ext cx="2230168" cy="592346"/>
          </a:xfrm>
        </p:spPr>
        <p:txBody>
          <a:bodyPr/>
          <a:lstStyle/>
          <a:p>
            <a:r>
              <a:rPr lang="ru-RU" dirty="0" smtClean="0"/>
              <a:t>Что они могут посчитать причиной для посещения вашего сайта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15" name="Текст 14"/>
          <p:cNvSpPr>
            <a:spLocks noGrp="1"/>
          </p:cNvSpPr>
          <p:nvPr>
            <p:ph type="body" idx="23"/>
          </p:nvPr>
        </p:nvSpPr>
        <p:spPr>
          <a:xfrm>
            <a:off x="1035665" y="1720197"/>
            <a:ext cx="2230168" cy="982060"/>
          </a:xfrm>
        </p:spPr>
        <p:txBody>
          <a:bodyPr/>
          <a:lstStyle/>
          <a:p>
            <a:r>
              <a:rPr lang="ru-RU" dirty="0" smtClean="0"/>
              <a:t>Каких целей вы пытаетесь достичь при помощи вашего        веб-сайта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17" name="Текст 16"/>
          <p:cNvSpPr>
            <a:spLocks noGrp="1"/>
          </p:cNvSpPr>
          <p:nvPr>
            <p:ph type="body" idx="25"/>
          </p:nvPr>
        </p:nvSpPr>
        <p:spPr>
          <a:xfrm>
            <a:off x="304800" y="3112914"/>
            <a:ext cx="2526693" cy="620885"/>
          </a:xfrm>
        </p:spPr>
        <p:txBody>
          <a:bodyPr/>
          <a:lstStyle/>
          <a:p>
            <a:r>
              <a:rPr lang="ru-RU" dirty="0" smtClean="0"/>
              <a:t>Кто должен посетить ваш сайт, чтобы вы смогли достичь таких целей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19" name="Текст 18"/>
          <p:cNvSpPr>
            <a:spLocks noGrp="1"/>
          </p:cNvSpPr>
          <p:nvPr>
            <p:ph type="body" idx="27"/>
          </p:nvPr>
        </p:nvSpPr>
        <p:spPr>
          <a:xfrm>
            <a:off x="1035665" y="4560679"/>
            <a:ext cx="2230168" cy="630446"/>
          </a:xfrm>
        </p:spPr>
        <p:txBody>
          <a:bodyPr/>
          <a:lstStyle/>
          <a:p>
            <a:r>
              <a:rPr lang="ru-RU" dirty="0" smtClean="0"/>
              <a:t>Что их интересует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28" name="Овал 27"/>
          <p:cNvSpPr/>
          <p:nvPr/>
        </p:nvSpPr>
        <p:spPr>
          <a:xfrm>
            <a:off x="4445000" y="1778000"/>
            <a:ext cx="3606800" cy="3606800"/>
          </a:xfrm>
          <a:prstGeom prst="ellipse">
            <a:avLst/>
          </a:prstGeom>
          <a:gradFill>
            <a:gsLst>
              <a:gs pos="0">
                <a:srgbClr val="A24AB1"/>
              </a:gs>
              <a:gs pos="100000">
                <a:srgbClr val="5B12A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6041969" y="4606285"/>
            <a:ext cx="400050" cy="0"/>
          </a:xfrm>
          <a:prstGeom prst="line">
            <a:avLst/>
          </a:prstGeom>
          <a:ln w="15875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890333" y="4447323"/>
            <a:ext cx="2733790" cy="746125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Вопросы, которые необходимо задать перед разработкой  </a:t>
            </a:r>
            <a:endParaRPr lang="en-GB" dirty="0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29100" y="1253929"/>
            <a:ext cx="3971925" cy="3456104"/>
          </a:xfrm>
          <a:prstGeom prst="rect">
            <a:avLst/>
          </a:prstGeom>
        </p:spPr>
      </p:pic>
      <p:sp>
        <p:nvSpPr>
          <p:cNvPr id="34" name="Овал 33"/>
          <p:cNvSpPr/>
          <p:nvPr/>
        </p:nvSpPr>
        <p:spPr>
          <a:xfrm>
            <a:off x="3365500" y="698500"/>
            <a:ext cx="5461000" cy="5461000"/>
          </a:xfrm>
          <a:prstGeom prst="ellipse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6" name="Овал 45"/>
          <p:cNvSpPr/>
          <p:nvPr/>
        </p:nvSpPr>
        <p:spPr>
          <a:xfrm>
            <a:off x="3416301" y="1643358"/>
            <a:ext cx="741719" cy="741719"/>
          </a:xfrm>
          <a:prstGeom prst="ellipse">
            <a:avLst/>
          </a:prstGeom>
          <a:gradFill>
            <a:gsLst>
              <a:gs pos="0">
                <a:srgbClr val="A24AB1"/>
              </a:gs>
              <a:gs pos="100000">
                <a:srgbClr val="A24AB1">
                  <a:alpha val="7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 dirty="0"/>
              <a:t>01</a:t>
            </a:r>
            <a:endParaRPr lang="ru-RU" sz="3600" b="1" dirty="0"/>
          </a:p>
        </p:txBody>
      </p:sp>
      <p:sp>
        <p:nvSpPr>
          <p:cNvPr id="52" name="Овал 51"/>
          <p:cNvSpPr/>
          <p:nvPr/>
        </p:nvSpPr>
        <p:spPr>
          <a:xfrm>
            <a:off x="2997201" y="3053058"/>
            <a:ext cx="741719" cy="741719"/>
          </a:xfrm>
          <a:prstGeom prst="ellipse">
            <a:avLst/>
          </a:prstGeom>
          <a:gradFill>
            <a:gsLst>
              <a:gs pos="0">
                <a:srgbClr val="A24AB1"/>
              </a:gs>
              <a:gs pos="100000">
                <a:srgbClr val="A24AB1">
                  <a:alpha val="7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 dirty="0"/>
              <a:t>0</a:t>
            </a:r>
            <a:r>
              <a:rPr lang="ru-RU" sz="3600" b="1" dirty="0"/>
              <a:t>2</a:t>
            </a:r>
          </a:p>
        </p:txBody>
      </p:sp>
      <p:sp>
        <p:nvSpPr>
          <p:cNvPr id="53" name="Овал 52"/>
          <p:cNvSpPr/>
          <p:nvPr/>
        </p:nvSpPr>
        <p:spPr>
          <a:xfrm>
            <a:off x="3425826" y="4472283"/>
            <a:ext cx="741719" cy="741719"/>
          </a:xfrm>
          <a:prstGeom prst="ellipse">
            <a:avLst/>
          </a:prstGeom>
          <a:gradFill>
            <a:gsLst>
              <a:gs pos="0">
                <a:srgbClr val="A24AB1"/>
              </a:gs>
              <a:gs pos="100000">
                <a:srgbClr val="A24AB1">
                  <a:alpha val="7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 dirty="0"/>
              <a:t>0</a:t>
            </a:r>
            <a:r>
              <a:rPr lang="ru-RU" sz="3600" b="1" dirty="0"/>
              <a:t>3</a:t>
            </a:r>
          </a:p>
        </p:txBody>
      </p:sp>
      <p:sp>
        <p:nvSpPr>
          <p:cNvPr id="54" name="Овал 53"/>
          <p:cNvSpPr/>
          <p:nvPr/>
        </p:nvSpPr>
        <p:spPr>
          <a:xfrm>
            <a:off x="8026401" y="4472283"/>
            <a:ext cx="741719" cy="741719"/>
          </a:xfrm>
          <a:prstGeom prst="ellipse">
            <a:avLst/>
          </a:prstGeom>
          <a:gradFill>
            <a:gsLst>
              <a:gs pos="0">
                <a:srgbClr val="A24AB1"/>
              </a:gs>
              <a:gs pos="100000">
                <a:srgbClr val="A24AB1">
                  <a:alpha val="7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 dirty="0"/>
              <a:t>0</a:t>
            </a:r>
            <a:r>
              <a:rPr lang="ru-RU" sz="3600" b="1" dirty="0"/>
              <a:t>6</a:t>
            </a:r>
          </a:p>
        </p:txBody>
      </p:sp>
      <p:sp>
        <p:nvSpPr>
          <p:cNvPr id="55" name="Овал 54"/>
          <p:cNvSpPr/>
          <p:nvPr/>
        </p:nvSpPr>
        <p:spPr>
          <a:xfrm>
            <a:off x="8455026" y="3053058"/>
            <a:ext cx="741719" cy="741719"/>
          </a:xfrm>
          <a:prstGeom prst="ellipse">
            <a:avLst/>
          </a:prstGeom>
          <a:gradFill>
            <a:gsLst>
              <a:gs pos="0">
                <a:srgbClr val="A24AB1"/>
              </a:gs>
              <a:gs pos="100000">
                <a:srgbClr val="A24AB1">
                  <a:alpha val="7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 dirty="0"/>
              <a:t>0</a:t>
            </a:r>
            <a:r>
              <a:rPr lang="ru-RU" sz="3600" b="1" dirty="0"/>
              <a:t>5</a:t>
            </a:r>
          </a:p>
        </p:txBody>
      </p:sp>
      <p:sp>
        <p:nvSpPr>
          <p:cNvPr id="56" name="Овал 55"/>
          <p:cNvSpPr/>
          <p:nvPr/>
        </p:nvSpPr>
        <p:spPr>
          <a:xfrm>
            <a:off x="8035926" y="1652883"/>
            <a:ext cx="741719" cy="741719"/>
          </a:xfrm>
          <a:prstGeom prst="ellipse">
            <a:avLst/>
          </a:prstGeom>
          <a:gradFill>
            <a:gsLst>
              <a:gs pos="0">
                <a:srgbClr val="A24AB1"/>
              </a:gs>
              <a:gs pos="100000">
                <a:srgbClr val="A24AB1">
                  <a:alpha val="7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 dirty="0"/>
              <a:t>0</a:t>
            </a:r>
            <a:r>
              <a:rPr lang="ru-RU" sz="3600" b="1" dirty="0"/>
              <a:t>4</a:t>
            </a:r>
          </a:p>
        </p:txBody>
      </p:sp>
      <p:sp>
        <p:nvSpPr>
          <p:cNvPr id="31" name="Заголовок 44"/>
          <p:cNvSpPr txBox="1">
            <a:spLocks/>
          </p:cNvSpPr>
          <p:nvPr/>
        </p:nvSpPr>
        <p:spPr>
          <a:xfrm>
            <a:off x="1789471" y="1143000"/>
            <a:ext cx="8632724" cy="66613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ea typeface="+mj-ea"/>
                <a:cs typeface="+mj-cs"/>
              </a:rPr>
              <a:t>Ваша целевая аудитория и ваш веб-сайт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Типы веб-сайтов </a:t>
            </a:r>
            <a:endParaRPr lang="en-GB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Без научной </a:t>
            </a:r>
            <a:r>
              <a:rPr lang="ru-RU" dirty="0" smtClean="0"/>
              <a:t>основы</a:t>
            </a:r>
            <a:endParaRPr lang="en-GB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3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Веб-сайты для некоммерческих организаций </a:t>
            </a:r>
            <a:endParaRPr lang="en-GB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Какая основная цель у вашего веб-сайта</a:t>
            </a:r>
            <a:r>
              <a:rPr lang="en-US" dirty="0" smtClean="0"/>
              <a:t>?</a:t>
            </a:r>
            <a:endParaRPr lang="en-GB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4"/>
          </p:nvPr>
        </p:nvSpPr>
        <p:spPr>
          <a:xfrm>
            <a:off x="3382911" y="318014"/>
            <a:ext cx="3275064" cy="513119"/>
          </a:xfrm>
        </p:spPr>
        <p:txBody>
          <a:bodyPr/>
          <a:lstStyle/>
          <a:p>
            <a:r>
              <a:rPr lang="ru-RU" dirty="0" smtClean="0"/>
              <a:t>Веб-сайты для некоммерческих организаций</a:t>
            </a:r>
            <a:endParaRPr lang="ru-RU" dirty="0"/>
          </a:p>
        </p:txBody>
      </p:sp>
      <p:graphicFrame>
        <p:nvGraphicFramePr>
          <p:cNvPr id="9" name="Схема 8"/>
          <p:cNvGraphicFramePr/>
          <p:nvPr/>
        </p:nvGraphicFramePr>
        <p:xfrm>
          <a:off x="2138361" y="1854199"/>
          <a:ext cx="6938963" cy="42132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Посадочная страница</a:t>
            </a:r>
            <a:endParaRPr lang="en-GB" dirty="0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1789471" y="1868131"/>
            <a:ext cx="4420829" cy="4370744"/>
          </a:xfrm>
        </p:spPr>
        <p:txBody>
          <a:bodyPr>
            <a:normAutofit fontScale="92500" lnSpcReduction="20000"/>
          </a:bodyPr>
          <a:lstStyle/>
          <a:p>
            <a:pPr marL="180975" indent="-180975">
              <a:buFont typeface="Arial" pitchFamily="34" charset="0"/>
              <a:buChar char="•"/>
            </a:pPr>
            <a:r>
              <a:rPr lang="ru-RU" sz="1800" b="1" dirty="0" smtClean="0"/>
              <a:t>Посадочная страница </a:t>
            </a:r>
            <a:r>
              <a:rPr lang="ru-RU" sz="1800" dirty="0" smtClean="0"/>
              <a:t>– это отдельная веб-страница, созданная специально </a:t>
            </a:r>
            <a:r>
              <a:rPr lang="ru-RU" sz="1800" b="1" dirty="0" smtClean="0"/>
              <a:t>в целях маркетинговой или рекламной кампании</a:t>
            </a:r>
            <a:r>
              <a:rPr lang="en-GB" sz="1800" b="1" dirty="0" smtClean="0"/>
              <a:t>.</a:t>
            </a:r>
            <a:endParaRPr lang="en-GB" sz="1800" b="1" dirty="0"/>
          </a:p>
          <a:p>
            <a:pPr marL="180975" indent="-180975">
              <a:buFont typeface="Arial" pitchFamily="34" charset="0"/>
              <a:buChar char="•"/>
            </a:pPr>
            <a:r>
              <a:rPr lang="ru-RU" sz="1800" dirty="0" smtClean="0"/>
              <a:t>Посадочные страницы разрабатываются с единственной сфокусированной целью </a:t>
            </a:r>
            <a:r>
              <a:rPr lang="en-GB" sz="1800" dirty="0" smtClean="0"/>
              <a:t>– </a:t>
            </a:r>
            <a:r>
              <a:rPr lang="ru-RU" sz="1800" dirty="0" smtClean="0"/>
              <a:t>реализовать </a:t>
            </a:r>
            <a:r>
              <a:rPr lang="ru-RU" sz="1800" b="1" dirty="0" smtClean="0"/>
              <a:t>Призыв к действию</a:t>
            </a:r>
            <a:r>
              <a:rPr lang="en-GB" sz="1800" dirty="0" smtClean="0"/>
              <a:t>.</a:t>
            </a:r>
            <a:endParaRPr lang="en-GB" sz="1800" dirty="0"/>
          </a:p>
          <a:p>
            <a:pPr marL="180975" indent="-180975">
              <a:buFont typeface="Arial" pitchFamily="34" charset="0"/>
              <a:buChar char="•"/>
            </a:pPr>
            <a:r>
              <a:rPr lang="ru-RU" sz="1800" dirty="0" smtClean="0"/>
              <a:t>Одна кампания </a:t>
            </a:r>
            <a:r>
              <a:rPr lang="en-US" sz="1800" dirty="0" smtClean="0"/>
              <a:t>= </a:t>
            </a:r>
            <a:r>
              <a:rPr lang="ru-RU" sz="1800" dirty="0" smtClean="0"/>
              <a:t>одна цель </a:t>
            </a:r>
            <a:r>
              <a:rPr lang="en-US" sz="1800" dirty="0" smtClean="0"/>
              <a:t>= </a:t>
            </a:r>
            <a:r>
              <a:rPr lang="ru-RU" sz="1800" dirty="0" smtClean="0"/>
              <a:t>одна посадочная страница </a:t>
            </a:r>
            <a:endParaRPr lang="en-GB" sz="1800" dirty="0"/>
          </a:p>
          <a:p>
            <a:pPr marL="180975" indent="-180975">
              <a:buFont typeface="Arial" pitchFamily="34" charset="0"/>
              <a:buChar char="•"/>
            </a:pPr>
            <a:r>
              <a:rPr lang="ru-RU" sz="1800" dirty="0" smtClean="0"/>
              <a:t>Посадочные страницы – наилучший вариант для увеличения коэффициента конверсии</a:t>
            </a:r>
            <a:r>
              <a:rPr lang="en-GB" sz="1800" dirty="0" smtClean="0"/>
              <a:t>.</a:t>
            </a:r>
            <a:endParaRPr lang="en-GB" sz="1800" dirty="0"/>
          </a:p>
          <a:p>
            <a:pPr marL="180975" indent="-180975">
              <a:buFont typeface="Arial" pitchFamily="34" charset="0"/>
              <a:buChar char="•"/>
            </a:pPr>
            <a:r>
              <a:rPr lang="ru-RU" sz="1800" dirty="0" smtClean="0"/>
              <a:t>Призыв к действию </a:t>
            </a:r>
            <a:r>
              <a:rPr lang="ru-RU" sz="1800" b="1" dirty="0" smtClean="0"/>
              <a:t>ДОЛЖЕН</a:t>
            </a:r>
            <a:r>
              <a:rPr lang="ru-RU" sz="1800" dirty="0" smtClean="0"/>
              <a:t> быть </a:t>
            </a:r>
            <a:r>
              <a:rPr lang="ru-RU" sz="1800" dirty="0" smtClean="0"/>
              <a:t>чётким </a:t>
            </a:r>
            <a:r>
              <a:rPr lang="ru-RU" sz="1800" dirty="0" smtClean="0"/>
              <a:t>и </a:t>
            </a:r>
            <a:r>
              <a:rPr lang="ru-RU" sz="1800" b="1" dirty="0" smtClean="0"/>
              <a:t>повторяться несколько раз </a:t>
            </a:r>
            <a:r>
              <a:rPr lang="ru-RU" sz="1800" dirty="0" smtClean="0"/>
              <a:t>на странице</a:t>
            </a:r>
            <a:r>
              <a:rPr lang="en-US" sz="1800" dirty="0" smtClean="0"/>
              <a:t>.</a:t>
            </a:r>
            <a:endParaRPr lang="en-US" sz="1800" dirty="0"/>
          </a:p>
          <a:p>
            <a:pPr marL="180975" indent="-180975">
              <a:buFont typeface="Arial" pitchFamily="34" charset="0"/>
              <a:buChar char="•"/>
            </a:pPr>
            <a:r>
              <a:rPr lang="ru-RU" sz="1800" dirty="0" smtClean="0"/>
              <a:t>Призывы к действию</a:t>
            </a:r>
            <a:r>
              <a:rPr lang="en-US" sz="1800" dirty="0" smtClean="0"/>
              <a:t>: </a:t>
            </a:r>
            <a:r>
              <a:rPr lang="ru-RU" sz="1800" dirty="0" smtClean="0"/>
              <a:t>«Покупайте»</a:t>
            </a:r>
            <a:r>
              <a:rPr lang="en-US" sz="1800" dirty="0" smtClean="0"/>
              <a:t>, </a:t>
            </a:r>
            <a:r>
              <a:rPr lang="ru-RU" sz="1800" dirty="0" smtClean="0"/>
              <a:t>«Подписывайтесь»</a:t>
            </a:r>
            <a:r>
              <a:rPr lang="en-US" sz="1800" dirty="0" smtClean="0"/>
              <a:t>, </a:t>
            </a:r>
            <a:r>
              <a:rPr lang="ru-RU" sz="1800" dirty="0" smtClean="0"/>
              <a:t>«Зарегистрируйтесь», «Сделайте пожертвование», «Создайте учетную запись»</a:t>
            </a:r>
            <a:r>
              <a:rPr lang="en-US" sz="1800" dirty="0" smtClean="0"/>
              <a:t>…</a:t>
            </a:r>
            <a:endParaRPr lang="en-US" sz="1800" dirty="0"/>
          </a:p>
          <a:p>
            <a:pPr marL="180975" indent="-180975" algn="r"/>
            <a:r>
              <a:rPr lang="ru-RU" dirty="0" smtClean="0"/>
              <a:t>Источник изображения</a:t>
            </a:r>
            <a:r>
              <a:rPr lang="en-US" dirty="0" smtClean="0"/>
              <a:t>: </a:t>
            </a:r>
            <a:r>
              <a:rPr lang="en-GB" dirty="0">
                <a:hlinkClick r:id="rId2"/>
              </a:rPr>
              <a:t>https://unbounce.com/</a:t>
            </a:r>
            <a:r>
              <a:rPr lang="en-GB" dirty="0"/>
              <a:t> </a:t>
            </a:r>
            <a:r>
              <a:rPr lang="en-US" dirty="0"/>
              <a:t> 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ru-RU" dirty="0" smtClean="0"/>
              <a:t>Очный семинар № </a:t>
            </a:r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15" name="Текст 14"/>
          <p:cNvSpPr>
            <a:spLocks noGrp="1"/>
          </p:cNvSpPr>
          <p:nvPr>
            <p:ph type="body" idx="14"/>
          </p:nvPr>
        </p:nvSpPr>
        <p:spPr>
          <a:xfrm>
            <a:off x="3382910" y="318014"/>
            <a:ext cx="3532239" cy="513119"/>
          </a:xfrm>
        </p:spPr>
        <p:txBody>
          <a:bodyPr/>
          <a:lstStyle/>
          <a:p>
            <a:r>
              <a:rPr lang="ru-RU" dirty="0" smtClean="0"/>
              <a:t>Веб-сайты для некоммерческих организаций</a:t>
            </a:r>
            <a:endParaRPr lang="ru-RU" dirty="0"/>
          </a:p>
        </p:txBody>
      </p:sp>
      <p:pic>
        <p:nvPicPr>
          <p:cNvPr id="1026" name="Picture 2" descr="C:\Users\IrenWell\Documents\GDSI\EaP\Implementation\Other\IT course\Module 2\landing-page-1-300x35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48526" y="477996"/>
            <a:ext cx="4695824" cy="5556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B05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3225</TotalTime>
  <Words>2705</Words>
  <Application>Microsoft Office PowerPoint</Application>
  <PresentationFormat>Произвольный</PresentationFormat>
  <Paragraphs>353</Paragraphs>
  <Slides>45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Веб-сайты для некоммерческих организаций </vt:lpstr>
      <vt:lpstr>Ваша целевая аудитория и ваш веб-сайт  </vt:lpstr>
      <vt:lpstr>Слайд 3</vt:lpstr>
      <vt:lpstr>Основные моменты,  о которых следует помнить </vt:lpstr>
      <vt:lpstr>Как влияет ваша целевая аудитория на ваш веб-сайт?</vt:lpstr>
      <vt:lpstr>Слайд 6</vt:lpstr>
      <vt:lpstr>Типы веб-сайтов </vt:lpstr>
      <vt:lpstr>Какая основная цель у вашего веб-сайта?</vt:lpstr>
      <vt:lpstr>Посадочная страница</vt:lpstr>
      <vt:lpstr>Посадочные страницы: примеры </vt:lpstr>
      <vt:lpstr>Как сделать вашу посадочную страницу успешной </vt:lpstr>
      <vt:lpstr>Корпоративный веб-сайт </vt:lpstr>
      <vt:lpstr>Корпоративные веб-сайты: примеры </vt:lpstr>
      <vt:lpstr>Новостной веб-сайт / портал </vt:lpstr>
      <vt:lpstr>Новостные веб-сайты: примеры </vt:lpstr>
      <vt:lpstr>Интернет-магазин / Интернет-витрина </vt:lpstr>
      <vt:lpstr>Интернет-магазины: примеры </vt:lpstr>
      <vt:lpstr>[Совершенная]  структура  веб-сайта </vt:lpstr>
      <vt:lpstr>Почему структура важна?</vt:lpstr>
      <vt:lpstr>О чем необходимо помнить и какие нужно задавать вопросы</vt:lpstr>
      <vt:lpstr>Ключи к эффективной структуре веб-сайта </vt:lpstr>
      <vt:lpstr>Некоторые примеры с wiredimpact.com </vt:lpstr>
      <vt:lpstr>Некоторые примеры с wiredimpact.com (2) </vt:lpstr>
      <vt:lpstr>Некоторые примеры с wiredimpact.com (3) </vt:lpstr>
      <vt:lpstr>[Совершенный]  дизайн  веб-сайта </vt:lpstr>
      <vt:lpstr>Хороший дизайн = «умный» дизайн</vt:lpstr>
      <vt:lpstr>Основа «умного» дизайна: макет</vt:lpstr>
      <vt:lpstr>Основа «умного» дизайна: расстояние </vt:lpstr>
      <vt:lpstr>Основа «умного» дизайна: выравнивание </vt:lpstr>
      <vt:lpstr>Основа «умного» дизайна: повтор</vt:lpstr>
      <vt:lpstr>Основа «умного» дизайна: контраст </vt:lpstr>
      <vt:lpstr>Типографика: какие шрифты выбрать?</vt:lpstr>
      <vt:lpstr>Удобный в использовании веб-сайт:  7 характерных особенностей </vt:lpstr>
      <vt:lpstr>Частые ошибки дизайна веб-страницы</vt:lpstr>
      <vt:lpstr>1. Нет разделения на смысловые блоки</vt:lpstr>
      <vt:lpstr>2. Разные отступы между элементами</vt:lpstr>
      <vt:lpstr>3. Слишком много стилей</vt:lpstr>
      <vt:lpstr>4. Узкие цветовые блоки</vt:lpstr>
      <vt:lpstr>5. Текст накладывается на деталях изображения</vt:lpstr>
      <vt:lpstr>6. Несоблюдение визуальной иерархии</vt:lpstr>
      <vt:lpstr>7. Слишком много цветов</vt:lpstr>
      <vt:lpstr>8. Перегруженное меню</vt:lpstr>
      <vt:lpstr>9. Слишком длинные заголовки</vt:lpstr>
      <vt:lpstr>10. Один смысловой блок визуально распадается на два </vt:lpstr>
      <vt:lpstr>Спасибо за внимание!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Igor Polivka</dc:creator>
  <cp:lastModifiedBy>Лена</cp:lastModifiedBy>
  <cp:revision>358</cp:revision>
  <dcterms:created xsi:type="dcterms:W3CDTF">2019-02-18T10:33:07Z</dcterms:created>
  <dcterms:modified xsi:type="dcterms:W3CDTF">2019-04-17T15:09:29Z</dcterms:modified>
</cp:coreProperties>
</file>