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9" r:id="rId4"/>
    <p:sldId id="270" r:id="rId5"/>
    <p:sldId id="272" r:id="rId6"/>
    <p:sldId id="257" r:id="rId7"/>
    <p:sldId id="258" r:id="rId8"/>
    <p:sldId id="267" r:id="rId9"/>
    <p:sldId id="260" r:id="rId10"/>
    <p:sldId id="271" r:id="rId11"/>
    <p:sldId id="262" r:id="rId12"/>
    <p:sldId id="288" r:id="rId13"/>
    <p:sldId id="273" r:id="rId14"/>
    <p:sldId id="274" r:id="rId15"/>
    <p:sldId id="268" r:id="rId16"/>
    <p:sldId id="28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  <p:sldId id="289" r:id="rId30"/>
    <p:sldId id="290" r:id="rId31"/>
    <p:sldId id="293" r:id="rId32"/>
    <p:sldId id="292" r:id="rId33"/>
    <p:sldId id="264" r:id="rId34"/>
    <p:sldId id="291" r:id="rId35"/>
    <p:sldId id="294" r:id="rId36"/>
    <p:sldId id="295" r:id="rId37"/>
    <p:sldId id="296" r:id="rId38"/>
    <p:sldId id="298" r:id="rId39"/>
    <p:sldId id="297" r:id="rId40"/>
    <p:sldId id="266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2AA"/>
    <a:srgbClr val="A24AB1"/>
    <a:srgbClr val="F4AF3D"/>
    <a:srgbClr val="F3AE49"/>
    <a:srgbClr val="9F2E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00" autoAdjust="0"/>
    <p:restoredTop sz="94491" autoAdjust="0"/>
  </p:normalViewPr>
  <p:slideViewPr>
    <p:cSldViewPr snapToGrid="0">
      <p:cViewPr>
        <p:scale>
          <a:sx n="65" d="100"/>
          <a:sy n="65" d="100"/>
        </p:scale>
        <p:origin x="-186" y="-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EE0-4BD2-9364-4A3A895B70E5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E0-4BD2-9364-4A3A895B70E5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551-4FD6-BE99-AA18C243CE7F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51-4FD6-BE99-AA18C243CE7F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28B83-E72F-4F38-8E2C-23A87AF7A654}" type="doc">
      <dgm:prSet loTypeId="urn:microsoft.com/office/officeart/2005/8/layout/matrix1" loCatId="matrix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GB"/>
        </a:p>
      </dgm:t>
    </dgm:pt>
    <dgm:pt modelId="{03CE7125-6B56-4BA8-994F-9920180C1761}">
      <dgm:prSet phldrT="[Текст]"/>
      <dgm:spPr/>
      <dgm:t>
        <a:bodyPr/>
        <a:lstStyle/>
        <a:p>
          <a:r>
            <a:rPr lang="ru-RU" b="1" dirty="0" smtClean="0"/>
            <a:t>Чего мы хотим достичь</a:t>
          </a:r>
          <a:r>
            <a:rPr lang="en-US" b="1" dirty="0" smtClean="0"/>
            <a:t>?</a:t>
          </a:r>
          <a:endParaRPr lang="en-GB" b="1" dirty="0"/>
        </a:p>
      </dgm:t>
    </dgm:pt>
    <dgm:pt modelId="{3CF0152B-67DA-4C47-8C76-7CDA9929CE94}" type="parTrans" cxnId="{3E1B8AEB-4869-4696-B979-EB50560F8E9A}">
      <dgm:prSet/>
      <dgm:spPr/>
      <dgm:t>
        <a:bodyPr/>
        <a:lstStyle/>
        <a:p>
          <a:endParaRPr lang="en-GB"/>
        </a:p>
      </dgm:t>
    </dgm:pt>
    <dgm:pt modelId="{DA0BC77F-DE2F-4D2C-8073-77717F45B49A}" type="sibTrans" cxnId="{3E1B8AEB-4869-4696-B979-EB50560F8E9A}">
      <dgm:prSet/>
      <dgm:spPr/>
      <dgm:t>
        <a:bodyPr/>
        <a:lstStyle/>
        <a:p>
          <a:endParaRPr lang="en-GB"/>
        </a:p>
      </dgm:t>
    </dgm:pt>
    <dgm:pt modelId="{0BE01555-8A2E-4116-B9B4-781003AC2E04}">
      <dgm:prSet phldrT="[Текст]"/>
      <dgm:spPr/>
      <dgm:t>
        <a:bodyPr/>
        <a:lstStyle/>
        <a:p>
          <a:r>
            <a:rPr lang="ru-RU" b="1" dirty="0"/>
            <a:t>Повышение узнаваемости вашего бренда и доверия к организации</a:t>
          </a:r>
          <a:endParaRPr lang="en-GB" b="1" dirty="0"/>
        </a:p>
      </dgm:t>
    </dgm:pt>
    <dgm:pt modelId="{1181A915-33BD-47FF-9648-813E158E93D0}" type="parTrans" cxnId="{86B38DB8-9EC9-49A3-82B7-300D72C69E0E}">
      <dgm:prSet/>
      <dgm:spPr/>
      <dgm:t>
        <a:bodyPr/>
        <a:lstStyle/>
        <a:p>
          <a:endParaRPr lang="en-GB"/>
        </a:p>
      </dgm:t>
    </dgm:pt>
    <dgm:pt modelId="{5550C317-7998-4A6D-BB6E-3E79B112E8C6}" type="sibTrans" cxnId="{86B38DB8-9EC9-49A3-82B7-300D72C69E0E}">
      <dgm:prSet/>
      <dgm:spPr/>
      <dgm:t>
        <a:bodyPr/>
        <a:lstStyle/>
        <a:p>
          <a:endParaRPr lang="en-GB"/>
        </a:p>
      </dgm:t>
    </dgm:pt>
    <dgm:pt modelId="{D55C6148-ABF2-428A-B229-B8289B7EF643}">
      <dgm:prSet phldrT="[Текст]"/>
      <dgm:spPr/>
      <dgm:t>
        <a:bodyPr/>
        <a:lstStyle/>
        <a:p>
          <a:r>
            <a:rPr lang="ru-RU" b="1" dirty="0"/>
            <a:t>Увеличение количества переходов на сайт </a:t>
          </a:r>
          <a:r>
            <a:rPr lang="en-US" b="1" dirty="0"/>
            <a:t>(</a:t>
          </a:r>
          <a:r>
            <a:rPr lang="ru-RU" b="1" dirty="0"/>
            <a:t>если он у вас есть</a:t>
          </a:r>
          <a:r>
            <a:rPr lang="en-US" b="1" dirty="0"/>
            <a:t>) </a:t>
          </a:r>
          <a:endParaRPr lang="en-GB" b="1" dirty="0"/>
        </a:p>
      </dgm:t>
    </dgm:pt>
    <dgm:pt modelId="{D7D34024-8994-4C4C-AA2D-68060258A292}" type="parTrans" cxnId="{D10B47F2-88C8-47F8-BC21-AB2435CD3662}">
      <dgm:prSet/>
      <dgm:spPr/>
      <dgm:t>
        <a:bodyPr/>
        <a:lstStyle/>
        <a:p>
          <a:endParaRPr lang="en-GB"/>
        </a:p>
      </dgm:t>
    </dgm:pt>
    <dgm:pt modelId="{619F6B70-610F-416B-82FF-DF572919F5DB}" type="sibTrans" cxnId="{D10B47F2-88C8-47F8-BC21-AB2435CD3662}">
      <dgm:prSet/>
      <dgm:spPr/>
      <dgm:t>
        <a:bodyPr/>
        <a:lstStyle/>
        <a:p>
          <a:endParaRPr lang="en-GB"/>
        </a:p>
      </dgm:t>
    </dgm:pt>
    <dgm:pt modelId="{493F263A-75A7-4844-9D45-DA40E0E19B22}">
      <dgm:prSet phldrT="[Текст]"/>
      <dgm:spPr/>
      <dgm:t>
        <a:bodyPr/>
        <a:lstStyle/>
        <a:p>
          <a:r>
            <a:rPr lang="ru-RU" b="1" dirty="0"/>
            <a:t>Лидогенерация как поиск потенциальных клиентов</a:t>
          </a:r>
          <a:endParaRPr lang="en-GB" b="1" dirty="0"/>
        </a:p>
      </dgm:t>
    </dgm:pt>
    <dgm:pt modelId="{63725B0D-E27D-405D-851E-39670AC6636C}" type="parTrans" cxnId="{6B157BCB-4690-46CC-A61B-754CDB7006A9}">
      <dgm:prSet/>
      <dgm:spPr/>
      <dgm:t>
        <a:bodyPr/>
        <a:lstStyle/>
        <a:p>
          <a:endParaRPr lang="en-GB"/>
        </a:p>
      </dgm:t>
    </dgm:pt>
    <dgm:pt modelId="{E82A4DA9-6ABD-416F-8173-562D3D0E2DB9}" type="sibTrans" cxnId="{6B157BCB-4690-46CC-A61B-754CDB7006A9}">
      <dgm:prSet/>
      <dgm:spPr/>
      <dgm:t>
        <a:bodyPr/>
        <a:lstStyle/>
        <a:p>
          <a:endParaRPr lang="en-GB"/>
        </a:p>
      </dgm:t>
    </dgm:pt>
    <dgm:pt modelId="{F7DAA9C7-6DC9-4485-8E1D-7A4C930C9B74}">
      <dgm:prSet phldrT="[Текст]"/>
      <dgm:spPr/>
      <dgm:t>
        <a:bodyPr/>
        <a:lstStyle/>
        <a:p>
          <a:r>
            <a:rPr lang="ru-RU" b="1" dirty="0"/>
            <a:t>Увеличение вовлеченности со стороны подписчиков</a:t>
          </a:r>
          <a:endParaRPr lang="en-GB" b="1" dirty="0"/>
        </a:p>
      </dgm:t>
    </dgm:pt>
    <dgm:pt modelId="{F95BBC79-10DD-457D-8143-3F961AFBB506}" type="parTrans" cxnId="{DBA3B016-4A11-4C8D-90B2-D6FC0D7F4BB5}">
      <dgm:prSet/>
      <dgm:spPr/>
      <dgm:t>
        <a:bodyPr/>
        <a:lstStyle/>
        <a:p>
          <a:endParaRPr lang="en-GB"/>
        </a:p>
      </dgm:t>
    </dgm:pt>
    <dgm:pt modelId="{5DF25B1A-FEA7-4607-8B82-FF7C3387716C}" type="sibTrans" cxnId="{DBA3B016-4A11-4C8D-90B2-D6FC0D7F4BB5}">
      <dgm:prSet/>
      <dgm:spPr/>
      <dgm:t>
        <a:bodyPr/>
        <a:lstStyle/>
        <a:p>
          <a:endParaRPr lang="en-GB"/>
        </a:p>
      </dgm:t>
    </dgm:pt>
    <dgm:pt modelId="{94E61577-F719-4743-AA9D-5B4975FB930F}" type="pres">
      <dgm:prSet presAssocID="{7AC28B83-E72F-4F38-8E2C-23A87AF7A65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9042F-37D3-4479-A116-1E41FA336EA7}" type="pres">
      <dgm:prSet presAssocID="{7AC28B83-E72F-4F38-8E2C-23A87AF7A654}" presName="matrix" presStyleCnt="0"/>
      <dgm:spPr/>
    </dgm:pt>
    <dgm:pt modelId="{CA8577D9-465C-4C21-97A5-2A9CF6E81156}" type="pres">
      <dgm:prSet presAssocID="{7AC28B83-E72F-4F38-8E2C-23A87AF7A654}" presName="tile1" presStyleLbl="node1" presStyleIdx="0" presStyleCnt="4"/>
      <dgm:spPr/>
      <dgm:t>
        <a:bodyPr/>
        <a:lstStyle/>
        <a:p>
          <a:endParaRPr lang="ru-RU"/>
        </a:p>
      </dgm:t>
    </dgm:pt>
    <dgm:pt modelId="{0C99DFF6-C2D0-4E0E-A66B-E625A6F0F0E7}" type="pres">
      <dgm:prSet presAssocID="{7AC28B83-E72F-4F38-8E2C-23A87AF7A65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D2B62-5340-4732-96AC-97306AB990F9}" type="pres">
      <dgm:prSet presAssocID="{7AC28B83-E72F-4F38-8E2C-23A87AF7A654}" presName="tile2" presStyleLbl="node1" presStyleIdx="1" presStyleCnt="4" custLinFactNeighborY="-10918"/>
      <dgm:spPr/>
      <dgm:t>
        <a:bodyPr/>
        <a:lstStyle/>
        <a:p>
          <a:endParaRPr lang="ru-RU"/>
        </a:p>
      </dgm:t>
    </dgm:pt>
    <dgm:pt modelId="{C886EADC-CD72-49C9-A5D1-FAC35A2E00B3}" type="pres">
      <dgm:prSet presAssocID="{7AC28B83-E72F-4F38-8E2C-23A87AF7A65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C0EEF-6A95-4777-B47F-AF568ED8D513}" type="pres">
      <dgm:prSet presAssocID="{7AC28B83-E72F-4F38-8E2C-23A87AF7A654}" presName="tile3" presStyleLbl="node1" presStyleIdx="2" presStyleCnt="4"/>
      <dgm:spPr/>
      <dgm:t>
        <a:bodyPr/>
        <a:lstStyle/>
        <a:p>
          <a:endParaRPr lang="ru-RU"/>
        </a:p>
      </dgm:t>
    </dgm:pt>
    <dgm:pt modelId="{C845F484-C110-4A78-8A95-266905C295BE}" type="pres">
      <dgm:prSet presAssocID="{7AC28B83-E72F-4F38-8E2C-23A87AF7A65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D096B-3D37-4630-9C3A-3BBD57A72846}" type="pres">
      <dgm:prSet presAssocID="{7AC28B83-E72F-4F38-8E2C-23A87AF7A654}" presName="tile4" presStyleLbl="node1" presStyleIdx="3" presStyleCnt="4"/>
      <dgm:spPr/>
      <dgm:t>
        <a:bodyPr/>
        <a:lstStyle/>
        <a:p>
          <a:endParaRPr lang="ru-RU"/>
        </a:p>
      </dgm:t>
    </dgm:pt>
    <dgm:pt modelId="{0E96F1FD-E8A2-4A09-A910-4D5360C64F65}" type="pres">
      <dgm:prSet presAssocID="{7AC28B83-E72F-4F38-8E2C-23A87AF7A65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B321E-C1CC-4D4D-819C-46939FF036BA}" type="pres">
      <dgm:prSet presAssocID="{7AC28B83-E72F-4F38-8E2C-23A87AF7A65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7F6CA-741D-44E1-B031-C94C17154217}" type="presOf" srcId="{F7DAA9C7-6DC9-4485-8E1D-7A4C930C9B74}" destId="{8EAD096B-3D37-4630-9C3A-3BBD57A72846}" srcOrd="0" destOrd="0" presId="urn:microsoft.com/office/officeart/2005/8/layout/matrix1"/>
    <dgm:cxn modelId="{65E1B65B-97C0-47B5-BB15-DDCFC13029DA}" type="presOf" srcId="{493F263A-75A7-4844-9D45-DA40E0E19B22}" destId="{1BCC0EEF-6A95-4777-B47F-AF568ED8D513}" srcOrd="0" destOrd="0" presId="urn:microsoft.com/office/officeart/2005/8/layout/matrix1"/>
    <dgm:cxn modelId="{A2F1CD5F-C30D-4D58-B1A2-32ACFB5F7423}" type="presOf" srcId="{7AC28B83-E72F-4F38-8E2C-23A87AF7A654}" destId="{94E61577-F719-4743-AA9D-5B4975FB930F}" srcOrd="0" destOrd="0" presId="urn:microsoft.com/office/officeart/2005/8/layout/matrix1"/>
    <dgm:cxn modelId="{72B4E7E6-720B-46B0-80C8-4FA1DD046245}" type="presOf" srcId="{03CE7125-6B56-4BA8-994F-9920180C1761}" destId="{56AB321E-C1CC-4D4D-819C-46939FF036BA}" srcOrd="0" destOrd="0" presId="urn:microsoft.com/office/officeart/2005/8/layout/matrix1"/>
    <dgm:cxn modelId="{BAE5DA18-6EE7-42AB-8640-749C8B875288}" type="presOf" srcId="{D55C6148-ABF2-428A-B229-B8289B7EF643}" destId="{766D2B62-5340-4732-96AC-97306AB990F9}" srcOrd="0" destOrd="0" presId="urn:microsoft.com/office/officeart/2005/8/layout/matrix1"/>
    <dgm:cxn modelId="{D10B47F2-88C8-47F8-BC21-AB2435CD3662}" srcId="{03CE7125-6B56-4BA8-994F-9920180C1761}" destId="{D55C6148-ABF2-428A-B229-B8289B7EF643}" srcOrd="1" destOrd="0" parTransId="{D7D34024-8994-4C4C-AA2D-68060258A292}" sibTransId="{619F6B70-610F-416B-82FF-DF572919F5DB}"/>
    <dgm:cxn modelId="{CB9C8B17-6B63-429F-825C-907E90342D2E}" type="presOf" srcId="{0BE01555-8A2E-4116-B9B4-781003AC2E04}" destId="{CA8577D9-465C-4C21-97A5-2A9CF6E81156}" srcOrd="0" destOrd="0" presId="urn:microsoft.com/office/officeart/2005/8/layout/matrix1"/>
    <dgm:cxn modelId="{3E1B8AEB-4869-4696-B979-EB50560F8E9A}" srcId="{7AC28B83-E72F-4F38-8E2C-23A87AF7A654}" destId="{03CE7125-6B56-4BA8-994F-9920180C1761}" srcOrd="0" destOrd="0" parTransId="{3CF0152B-67DA-4C47-8C76-7CDA9929CE94}" sibTransId="{DA0BC77F-DE2F-4D2C-8073-77717F45B49A}"/>
    <dgm:cxn modelId="{2F807997-0640-49B6-85B1-983C976C5635}" type="presOf" srcId="{D55C6148-ABF2-428A-B229-B8289B7EF643}" destId="{C886EADC-CD72-49C9-A5D1-FAC35A2E00B3}" srcOrd="1" destOrd="0" presId="urn:microsoft.com/office/officeart/2005/8/layout/matrix1"/>
    <dgm:cxn modelId="{40A44987-A470-4786-9F60-03C331B796D5}" type="presOf" srcId="{0BE01555-8A2E-4116-B9B4-781003AC2E04}" destId="{0C99DFF6-C2D0-4E0E-A66B-E625A6F0F0E7}" srcOrd="1" destOrd="0" presId="urn:microsoft.com/office/officeart/2005/8/layout/matrix1"/>
    <dgm:cxn modelId="{6B157BCB-4690-46CC-A61B-754CDB7006A9}" srcId="{03CE7125-6B56-4BA8-994F-9920180C1761}" destId="{493F263A-75A7-4844-9D45-DA40E0E19B22}" srcOrd="2" destOrd="0" parTransId="{63725B0D-E27D-405D-851E-39670AC6636C}" sibTransId="{E82A4DA9-6ABD-416F-8173-562D3D0E2DB9}"/>
    <dgm:cxn modelId="{86B38DB8-9EC9-49A3-82B7-300D72C69E0E}" srcId="{03CE7125-6B56-4BA8-994F-9920180C1761}" destId="{0BE01555-8A2E-4116-B9B4-781003AC2E04}" srcOrd="0" destOrd="0" parTransId="{1181A915-33BD-47FF-9648-813E158E93D0}" sibTransId="{5550C317-7998-4A6D-BB6E-3E79B112E8C6}"/>
    <dgm:cxn modelId="{DBA3B016-4A11-4C8D-90B2-D6FC0D7F4BB5}" srcId="{03CE7125-6B56-4BA8-994F-9920180C1761}" destId="{F7DAA9C7-6DC9-4485-8E1D-7A4C930C9B74}" srcOrd="3" destOrd="0" parTransId="{F95BBC79-10DD-457D-8143-3F961AFBB506}" sibTransId="{5DF25B1A-FEA7-4607-8B82-FF7C3387716C}"/>
    <dgm:cxn modelId="{557C55D9-DC66-4BC2-8E51-66D3AEE485DF}" type="presOf" srcId="{F7DAA9C7-6DC9-4485-8E1D-7A4C930C9B74}" destId="{0E96F1FD-E8A2-4A09-A910-4D5360C64F65}" srcOrd="1" destOrd="0" presId="urn:microsoft.com/office/officeart/2005/8/layout/matrix1"/>
    <dgm:cxn modelId="{FD87075F-D78B-4AF3-AE6E-D97CD11CE181}" type="presOf" srcId="{493F263A-75A7-4844-9D45-DA40E0E19B22}" destId="{C845F484-C110-4A78-8A95-266905C295BE}" srcOrd="1" destOrd="0" presId="urn:microsoft.com/office/officeart/2005/8/layout/matrix1"/>
    <dgm:cxn modelId="{0F7B4153-0C28-4082-B8D4-DF878CA04BB1}" type="presParOf" srcId="{94E61577-F719-4743-AA9D-5B4975FB930F}" destId="{9999042F-37D3-4479-A116-1E41FA336EA7}" srcOrd="0" destOrd="0" presId="urn:microsoft.com/office/officeart/2005/8/layout/matrix1"/>
    <dgm:cxn modelId="{192E6DAF-D2D4-4312-BE58-405E25497681}" type="presParOf" srcId="{9999042F-37D3-4479-A116-1E41FA336EA7}" destId="{CA8577D9-465C-4C21-97A5-2A9CF6E81156}" srcOrd="0" destOrd="0" presId="urn:microsoft.com/office/officeart/2005/8/layout/matrix1"/>
    <dgm:cxn modelId="{12B3CA90-DCF5-4FB1-A01A-1430B5386645}" type="presParOf" srcId="{9999042F-37D3-4479-A116-1E41FA336EA7}" destId="{0C99DFF6-C2D0-4E0E-A66B-E625A6F0F0E7}" srcOrd="1" destOrd="0" presId="urn:microsoft.com/office/officeart/2005/8/layout/matrix1"/>
    <dgm:cxn modelId="{E2139B54-1C92-493B-AA6C-618E9A544553}" type="presParOf" srcId="{9999042F-37D3-4479-A116-1E41FA336EA7}" destId="{766D2B62-5340-4732-96AC-97306AB990F9}" srcOrd="2" destOrd="0" presId="urn:microsoft.com/office/officeart/2005/8/layout/matrix1"/>
    <dgm:cxn modelId="{E2272FC8-A05A-44BE-982F-34C9022DB175}" type="presParOf" srcId="{9999042F-37D3-4479-A116-1E41FA336EA7}" destId="{C886EADC-CD72-49C9-A5D1-FAC35A2E00B3}" srcOrd="3" destOrd="0" presId="urn:microsoft.com/office/officeart/2005/8/layout/matrix1"/>
    <dgm:cxn modelId="{EDC4BD88-7F58-418E-BE8D-BCDC1391CF9F}" type="presParOf" srcId="{9999042F-37D3-4479-A116-1E41FA336EA7}" destId="{1BCC0EEF-6A95-4777-B47F-AF568ED8D513}" srcOrd="4" destOrd="0" presId="urn:microsoft.com/office/officeart/2005/8/layout/matrix1"/>
    <dgm:cxn modelId="{55B09579-5CA2-489C-8117-1310306BFA6C}" type="presParOf" srcId="{9999042F-37D3-4479-A116-1E41FA336EA7}" destId="{C845F484-C110-4A78-8A95-266905C295BE}" srcOrd="5" destOrd="0" presId="urn:microsoft.com/office/officeart/2005/8/layout/matrix1"/>
    <dgm:cxn modelId="{04918414-5E4C-486C-80AB-320B1F2EFA12}" type="presParOf" srcId="{9999042F-37D3-4479-A116-1E41FA336EA7}" destId="{8EAD096B-3D37-4630-9C3A-3BBD57A72846}" srcOrd="6" destOrd="0" presId="urn:microsoft.com/office/officeart/2005/8/layout/matrix1"/>
    <dgm:cxn modelId="{8E9BFA4C-5ED5-41BB-B3E8-B1303041E113}" type="presParOf" srcId="{9999042F-37D3-4479-A116-1E41FA336EA7}" destId="{0E96F1FD-E8A2-4A09-A910-4D5360C64F65}" srcOrd="7" destOrd="0" presId="urn:microsoft.com/office/officeart/2005/8/layout/matrix1"/>
    <dgm:cxn modelId="{D0216FDE-7FFD-4BAF-9951-618BBBFB985F}" type="presParOf" srcId="{94E61577-F719-4743-AA9D-5B4975FB930F}" destId="{56AB321E-C1CC-4D4D-819C-46939FF036B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DA2AAE-D2AF-498A-91D1-57BD296992DA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5587A03B-AA53-4461-A8C1-C8470C2011F3}">
      <dgm:prSet phldrT="[Текст]" custT="1"/>
      <dgm:spPr/>
      <dgm:t>
        <a:bodyPr/>
        <a:lstStyle/>
        <a:p>
          <a:r>
            <a:rPr lang="ru-RU" sz="1600" dirty="0" smtClean="0"/>
            <a:t>Тут слишком много взрослых, которых они знают</a:t>
          </a:r>
          <a:r>
            <a:rPr lang="en-US" sz="1600" dirty="0" smtClean="0"/>
            <a:t>: </a:t>
          </a:r>
          <a:r>
            <a:rPr lang="ru-RU" sz="1600" dirty="0" smtClean="0"/>
            <a:t> родители</a:t>
          </a:r>
          <a:r>
            <a:rPr lang="en-US" sz="1600" dirty="0" smtClean="0"/>
            <a:t>, </a:t>
          </a:r>
          <a:r>
            <a:rPr lang="ru-RU" sz="1600" dirty="0" smtClean="0"/>
            <a:t>родственники, учителя, соседи</a:t>
          </a:r>
          <a:r>
            <a:rPr lang="en-US" sz="1600" dirty="0" smtClean="0"/>
            <a:t>.. </a:t>
          </a:r>
          <a:endParaRPr lang="en-GB" sz="1600" dirty="0"/>
        </a:p>
      </dgm:t>
    </dgm:pt>
    <dgm:pt modelId="{192B5FF0-AAA8-4CE7-BB9F-FE4D71DCCCB2}" type="parTrans" cxnId="{3800B306-44F5-4E06-BE24-73788A043951}">
      <dgm:prSet/>
      <dgm:spPr/>
      <dgm:t>
        <a:bodyPr/>
        <a:lstStyle/>
        <a:p>
          <a:endParaRPr lang="en-GB"/>
        </a:p>
      </dgm:t>
    </dgm:pt>
    <dgm:pt modelId="{335D09EA-F32E-4AF1-AC71-AE85709196C3}" type="sibTrans" cxnId="{3800B306-44F5-4E06-BE24-73788A043951}">
      <dgm:prSet/>
      <dgm:spPr/>
      <dgm:t>
        <a:bodyPr/>
        <a:lstStyle/>
        <a:p>
          <a:endParaRPr lang="en-GB"/>
        </a:p>
      </dgm:t>
    </dgm:pt>
    <dgm:pt modelId="{A0FFE34A-33E2-404C-B304-07502D744C4F}">
      <dgm:prSet phldrT="[Текст]" custT="1"/>
      <dgm:spPr/>
      <dgm:t>
        <a:bodyPr/>
        <a:lstStyle/>
        <a:p>
          <a:r>
            <a:rPr lang="ru-RU" sz="1600" dirty="0" smtClean="0"/>
            <a:t>Формат </a:t>
          </a:r>
          <a:r>
            <a:rPr lang="en-US" sz="1600" dirty="0" smtClean="0"/>
            <a:t>Facebook </a:t>
          </a:r>
          <a:r>
            <a:rPr lang="ru-RU" sz="1600" dirty="0" smtClean="0"/>
            <a:t>считается устарелым</a:t>
          </a:r>
          <a:endParaRPr lang="en-GB" sz="1600" dirty="0"/>
        </a:p>
      </dgm:t>
    </dgm:pt>
    <dgm:pt modelId="{F674E997-31FA-47B9-B349-58792C0EB596}" type="parTrans" cxnId="{C8EEF10F-6EE9-4447-AC61-06A9E724EE4B}">
      <dgm:prSet/>
      <dgm:spPr/>
      <dgm:t>
        <a:bodyPr/>
        <a:lstStyle/>
        <a:p>
          <a:endParaRPr lang="en-GB"/>
        </a:p>
      </dgm:t>
    </dgm:pt>
    <dgm:pt modelId="{0B67F573-9AFB-4B8C-ACE9-2DC7F453E1C5}" type="sibTrans" cxnId="{C8EEF10F-6EE9-4447-AC61-06A9E724EE4B}">
      <dgm:prSet/>
      <dgm:spPr/>
      <dgm:t>
        <a:bodyPr/>
        <a:lstStyle/>
        <a:p>
          <a:endParaRPr lang="en-GB"/>
        </a:p>
      </dgm:t>
    </dgm:pt>
    <dgm:pt modelId="{9F470882-BED0-4406-89AB-CABBFCC32EB7}">
      <dgm:prSet phldrT="[Текст]" custT="1"/>
      <dgm:spPr/>
      <dgm:t>
        <a:bodyPr/>
        <a:lstStyle/>
        <a:p>
          <a:r>
            <a:rPr lang="en-US" sz="1600" dirty="0"/>
            <a:t>Facebook </a:t>
          </a:r>
          <a:r>
            <a:rPr lang="ru-RU" sz="1600" dirty="0" smtClean="0"/>
            <a:t>– это больше не социальная сеть</a:t>
          </a:r>
          <a:r>
            <a:rPr lang="en-US" sz="1600" dirty="0" smtClean="0"/>
            <a:t>;</a:t>
          </a:r>
          <a:r>
            <a:rPr lang="ru-RU" sz="1600" dirty="0" smtClean="0"/>
            <a:t> она больше похожа на новостной ресурс </a:t>
          </a:r>
          <a:endParaRPr lang="en-GB" sz="1600" dirty="0"/>
        </a:p>
      </dgm:t>
    </dgm:pt>
    <dgm:pt modelId="{AD070A80-CF06-4714-B5F3-D6530971AE67}" type="parTrans" cxnId="{D79DA7AA-1BEE-4869-B1A0-566F22AE685F}">
      <dgm:prSet/>
      <dgm:spPr/>
      <dgm:t>
        <a:bodyPr/>
        <a:lstStyle/>
        <a:p>
          <a:endParaRPr lang="en-GB"/>
        </a:p>
      </dgm:t>
    </dgm:pt>
    <dgm:pt modelId="{15C27199-97E9-4C21-9CEE-7E148BA97127}" type="sibTrans" cxnId="{D79DA7AA-1BEE-4869-B1A0-566F22AE685F}">
      <dgm:prSet/>
      <dgm:spPr/>
      <dgm:t>
        <a:bodyPr/>
        <a:lstStyle/>
        <a:p>
          <a:endParaRPr lang="en-GB"/>
        </a:p>
      </dgm:t>
    </dgm:pt>
    <dgm:pt modelId="{C6F3F4F6-7548-4097-9B7B-F1F05A5594EC}">
      <dgm:prSet phldrT="[Текст]" custT="1"/>
      <dgm:spPr/>
      <dgm:t>
        <a:bodyPr/>
        <a:lstStyle/>
        <a:p>
          <a:r>
            <a:rPr lang="ru-RU" sz="1600" dirty="0" smtClean="0"/>
            <a:t>Молодые люди больше не привязаны к данной сети, поскольку никто больше не поддерживает связь со своими друзьями тут; они используют мессенджеры и чаты </a:t>
          </a:r>
          <a:endParaRPr lang="en-GB" sz="1600" dirty="0"/>
        </a:p>
      </dgm:t>
    </dgm:pt>
    <dgm:pt modelId="{19439A26-3510-44F9-9ACA-845288CBC8BC}" type="parTrans" cxnId="{4A00646F-D023-4FDA-A787-06F86D89C085}">
      <dgm:prSet/>
      <dgm:spPr/>
      <dgm:t>
        <a:bodyPr/>
        <a:lstStyle/>
        <a:p>
          <a:endParaRPr lang="en-GB"/>
        </a:p>
      </dgm:t>
    </dgm:pt>
    <dgm:pt modelId="{F9B42801-9487-4321-93EC-E23DD32690E1}" type="sibTrans" cxnId="{4A00646F-D023-4FDA-A787-06F86D89C085}">
      <dgm:prSet/>
      <dgm:spPr/>
      <dgm:t>
        <a:bodyPr/>
        <a:lstStyle/>
        <a:p>
          <a:endParaRPr lang="en-GB"/>
        </a:p>
      </dgm:t>
    </dgm:pt>
    <dgm:pt modelId="{698A3514-F6A0-4461-8030-D4FD65514754}" type="pres">
      <dgm:prSet presAssocID="{6ADA2AAE-D2AF-498A-91D1-57BD296992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D90AF-B007-450A-B11E-B6AED443F7BD}" type="pres">
      <dgm:prSet presAssocID="{5587A03B-AA53-4461-A8C1-C8470C2011F3}" presName="parentLin" presStyleCnt="0"/>
      <dgm:spPr/>
    </dgm:pt>
    <dgm:pt modelId="{D5280AB6-9083-4AF2-82AA-4D45609A2412}" type="pres">
      <dgm:prSet presAssocID="{5587A03B-AA53-4461-A8C1-C8470C2011F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FDCA766-E96F-4971-95BD-3D9BD8018525}" type="pres">
      <dgm:prSet presAssocID="{5587A03B-AA53-4461-A8C1-C8470C2011F3}" presName="parentText" presStyleLbl="node1" presStyleIdx="0" presStyleCnt="4" custScaleX="131651" custScaleY="1139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4C0CE-006E-4F23-87EC-56D3D383D212}" type="pres">
      <dgm:prSet presAssocID="{5587A03B-AA53-4461-A8C1-C8470C2011F3}" presName="negativeSpace" presStyleCnt="0"/>
      <dgm:spPr/>
    </dgm:pt>
    <dgm:pt modelId="{0A0273ED-21FD-4DEA-9861-B46EA6F1E10A}" type="pres">
      <dgm:prSet presAssocID="{5587A03B-AA53-4461-A8C1-C8470C2011F3}" presName="childText" presStyleLbl="conFgAcc1" presStyleIdx="0" presStyleCnt="4">
        <dgm:presLayoutVars>
          <dgm:bulletEnabled val="1"/>
        </dgm:presLayoutVars>
      </dgm:prSet>
      <dgm:spPr/>
    </dgm:pt>
    <dgm:pt modelId="{133BBE4C-32C7-4CA1-A250-E2256FE1AE73}" type="pres">
      <dgm:prSet presAssocID="{335D09EA-F32E-4AF1-AC71-AE85709196C3}" presName="spaceBetweenRectangles" presStyleCnt="0"/>
      <dgm:spPr/>
    </dgm:pt>
    <dgm:pt modelId="{FFB586F5-D018-4408-A472-F7A3CBA9B698}" type="pres">
      <dgm:prSet presAssocID="{A0FFE34A-33E2-404C-B304-07502D744C4F}" presName="parentLin" presStyleCnt="0"/>
      <dgm:spPr/>
    </dgm:pt>
    <dgm:pt modelId="{BA21521E-F987-44F5-9DEA-D9F1D3D93635}" type="pres">
      <dgm:prSet presAssocID="{A0FFE34A-33E2-404C-B304-07502D744C4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0693BAC-AE14-445E-9160-F81D2542FC7C}" type="pres">
      <dgm:prSet presAssocID="{A0FFE34A-33E2-404C-B304-07502D744C4F}" presName="parentText" presStyleLbl="node1" presStyleIdx="1" presStyleCnt="4" custScaleX="131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9DAC9-4141-4550-B7D2-2E9F3462A518}" type="pres">
      <dgm:prSet presAssocID="{A0FFE34A-33E2-404C-B304-07502D744C4F}" presName="negativeSpace" presStyleCnt="0"/>
      <dgm:spPr/>
    </dgm:pt>
    <dgm:pt modelId="{28993817-57F1-427B-8BEA-E1D4EB858873}" type="pres">
      <dgm:prSet presAssocID="{A0FFE34A-33E2-404C-B304-07502D744C4F}" presName="childText" presStyleLbl="conFgAcc1" presStyleIdx="1" presStyleCnt="4">
        <dgm:presLayoutVars>
          <dgm:bulletEnabled val="1"/>
        </dgm:presLayoutVars>
      </dgm:prSet>
      <dgm:spPr/>
    </dgm:pt>
    <dgm:pt modelId="{A9616B14-0EA5-4C80-A7FF-35E0C566AA26}" type="pres">
      <dgm:prSet presAssocID="{0B67F573-9AFB-4B8C-ACE9-2DC7F453E1C5}" presName="spaceBetweenRectangles" presStyleCnt="0"/>
      <dgm:spPr/>
    </dgm:pt>
    <dgm:pt modelId="{76C26420-DAA0-46B3-B7C9-309E2ED0595A}" type="pres">
      <dgm:prSet presAssocID="{9F470882-BED0-4406-89AB-CABBFCC32EB7}" presName="parentLin" presStyleCnt="0"/>
      <dgm:spPr/>
    </dgm:pt>
    <dgm:pt modelId="{5F24CC3F-6A82-4A9C-8324-4063329A0B5B}" type="pres">
      <dgm:prSet presAssocID="{9F470882-BED0-4406-89AB-CABBFCC32EB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EBCA931-A262-4368-8241-D630952DA2E9}" type="pres">
      <dgm:prSet presAssocID="{9F470882-BED0-4406-89AB-CABBFCC32EB7}" presName="parentText" presStyleLbl="node1" presStyleIdx="2" presStyleCnt="4" custScaleX="131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196C5-E86E-4A77-B86E-C0C93D2FA3B6}" type="pres">
      <dgm:prSet presAssocID="{9F470882-BED0-4406-89AB-CABBFCC32EB7}" presName="negativeSpace" presStyleCnt="0"/>
      <dgm:spPr/>
    </dgm:pt>
    <dgm:pt modelId="{5CFF7D27-BD62-4ADC-8993-B3EAF35B032F}" type="pres">
      <dgm:prSet presAssocID="{9F470882-BED0-4406-89AB-CABBFCC32EB7}" presName="childText" presStyleLbl="conFgAcc1" presStyleIdx="2" presStyleCnt="4">
        <dgm:presLayoutVars>
          <dgm:bulletEnabled val="1"/>
        </dgm:presLayoutVars>
      </dgm:prSet>
      <dgm:spPr/>
    </dgm:pt>
    <dgm:pt modelId="{9963E23A-EA69-4484-AB02-161C285DD730}" type="pres">
      <dgm:prSet presAssocID="{15C27199-97E9-4C21-9CEE-7E148BA97127}" presName="spaceBetweenRectangles" presStyleCnt="0"/>
      <dgm:spPr/>
    </dgm:pt>
    <dgm:pt modelId="{284291D0-3741-41B5-96E5-30E5228FD56D}" type="pres">
      <dgm:prSet presAssocID="{C6F3F4F6-7548-4097-9B7B-F1F05A5594EC}" presName="parentLin" presStyleCnt="0"/>
      <dgm:spPr/>
    </dgm:pt>
    <dgm:pt modelId="{BFAB6CF8-40D1-45D2-B723-04FF686F85FF}" type="pres">
      <dgm:prSet presAssocID="{C6F3F4F6-7548-4097-9B7B-F1F05A5594E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12FC679-3361-479D-91FD-52A3A5374369}" type="pres">
      <dgm:prSet presAssocID="{C6F3F4F6-7548-4097-9B7B-F1F05A5594EC}" presName="parentText" presStyleLbl="node1" presStyleIdx="3" presStyleCnt="4" custScaleX="1318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A0D03-F751-4F84-B4FE-19596B028910}" type="pres">
      <dgm:prSet presAssocID="{C6F3F4F6-7548-4097-9B7B-F1F05A5594EC}" presName="negativeSpace" presStyleCnt="0"/>
      <dgm:spPr/>
    </dgm:pt>
    <dgm:pt modelId="{1882EBC1-63CC-46CD-B720-551F61360FA9}" type="pres">
      <dgm:prSet presAssocID="{C6F3F4F6-7548-4097-9B7B-F1F05A5594E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CBD6FD-327A-42EE-AA3A-7115634EE102}" type="presOf" srcId="{9F470882-BED0-4406-89AB-CABBFCC32EB7}" destId="{5F24CC3F-6A82-4A9C-8324-4063329A0B5B}" srcOrd="0" destOrd="0" presId="urn:microsoft.com/office/officeart/2005/8/layout/list1"/>
    <dgm:cxn modelId="{F1845D13-AC38-4DF1-9FE6-85068D20EB48}" type="presOf" srcId="{A0FFE34A-33E2-404C-B304-07502D744C4F}" destId="{F0693BAC-AE14-445E-9160-F81D2542FC7C}" srcOrd="1" destOrd="0" presId="urn:microsoft.com/office/officeart/2005/8/layout/list1"/>
    <dgm:cxn modelId="{2B7F9A2C-F75A-4C24-B6F0-5915E3834872}" type="presOf" srcId="{C6F3F4F6-7548-4097-9B7B-F1F05A5594EC}" destId="{BFAB6CF8-40D1-45D2-B723-04FF686F85FF}" srcOrd="0" destOrd="0" presId="urn:microsoft.com/office/officeart/2005/8/layout/list1"/>
    <dgm:cxn modelId="{5CED2FEE-A749-4FB5-A6B6-C4024AD53B49}" type="presOf" srcId="{A0FFE34A-33E2-404C-B304-07502D744C4F}" destId="{BA21521E-F987-44F5-9DEA-D9F1D3D93635}" srcOrd="0" destOrd="0" presId="urn:microsoft.com/office/officeart/2005/8/layout/list1"/>
    <dgm:cxn modelId="{14B2CE53-BBD2-4241-AC93-99431770E8DF}" type="presOf" srcId="{5587A03B-AA53-4461-A8C1-C8470C2011F3}" destId="{D5280AB6-9083-4AF2-82AA-4D45609A2412}" srcOrd="0" destOrd="0" presId="urn:microsoft.com/office/officeart/2005/8/layout/list1"/>
    <dgm:cxn modelId="{2B556994-B0DA-4D24-9B33-0FDF1B0C28C8}" type="presOf" srcId="{9F470882-BED0-4406-89AB-CABBFCC32EB7}" destId="{DEBCA931-A262-4368-8241-D630952DA2E9}" srcOrd="1" destOrd="0" presId="urn:microsoft.com/office/officeart/2005/8/layout/list1"/>
    <dgm:cxn modelId="{A8BCB089-F4C1-421F-88F7-31C2BA21B65B}" type="presOf" srcId="{C6F3F4F6-7548-4097-9B7B-F1F05A5594EC}" destId="{212FC679-3361-479D-91FD-52A3A5374369}" srcOrd="1" destOrd="0" presId="urn:microsoft.com/office/officeart/2005/8/layout/list1"/>
    <dgm:cxn modelId="{0D8B551D-E7BF-4FEE-8337-1343D98D74BF}" type="presOf" srcId="{6ADA2AAE-D2AF-498A-91D1-57BD296992DA}" destId="{698A3514-F6A0-4461-8030-D4FD65514754}" srcOrd="0" destOrd="0" presId="urn:microsoft.com/office/officeart/2005/8/layout/list1"/>
    <dgm:cxn modelId="{B14D8CBA-5AC1-4CEB-B122-0F99991C3B9D}" type="presOf" srcId="{5587A03B-AA53-4461-A8C1-C8470C2011F3}" destId="{5FDCA766-E96F-4971-95BD-3D9BD8018525}" srcOrd="1" destOrd="0" presId="urn:microsoft.com/office/officeart/2005/8/layout/list1"/>
    <dgm:cxn modelId="{3800B306-44F5-4E06-BE24-73788A043951}" srcId="{6ADA2AAE-D2AF-498A-91D1-57BD296992DA}" destId="{5587A03B-AA53-4461-A8C1-C8470C2011F3}" srcOrd="0" destOrd="0" parTransId="{192B5FF0-AAA8-4CE7-BB9F-FE4D71DCCCB2}" sibTransId="{335D09EA-F32E-4AF1-AC71-AE85709196C3}"/>
    <dgm:cxn modelId="{C8EEF10F-6EE9-4447-AC61-06A9E724EE4B}" srcId="{6ADA2AAE-D2AF-498A-91D1-57BD296992DA}" destId="{A0FFE34A-33E2-404C-B304-07502D744C4F}" srcOrd="1" destOrd="0" parTransId="{F674E997-31FA-47B9-B349-58792C0EB596}" sibTransId="{0B67F573-9AFB-4B8C-ACE9-2DC7F453E1C5}"/>
    <dgm:cxn modelId="{D79DA7AA-1BEE-4869-B1A0-566F22AE685F}" srcId="{6ADA2AAE-D2AF-498A-91D1-57BD296992DA}" destId="{9F470882-BED0-4406-89AB-CABBFCC32EB7}" srcOrd="2" destOrd="0" parTransId="{AD070A80-CF06-4714-B5F3-D6530971AE67}" sibTransId="{15C27199-97E9-4C21-9CEE-7E148BA97127}"/>
    <dgm:cxn modelId="{4A00646F-D023-4FDA-A787-06F86D89C085}" srcId="{6ADA2AAE-D2AF-498A-91D1-57BD296992DA}" destId="{C6F3F4F6-7548-4097-9B7B-F1F05A5594EC}" srcOrd="3" destOrd="0" parTransId="{19439A26-3510-44F9-9ACA-845288CBC8BC}" sibTransId="{F9B42801-9487-4321-93EC-E23DD32690E1}"/>
    <dgm:cxn modelId="{D3DF8302-B264-46FA-BDD6-1C8E75FB6C69}" type="presParOf" srcId="{698A3514-F6A0-4461-8030-D4FD65514754}" destId="{248D90AF-B007-450A-B11E-B6AED443F7BD}" srcOrd="0" destOrd="0" presId="urn:microsoft.com/office/officeart/2005/8/layout/list1"/>
    <dgm:cxn modelId="{AF90F6F4-2785-4859-A2A3-5361D61DA973}" type="presParOf" srcId="{248D90AF-B007-450A-B11E-B6AED443F7BD}" destId="{D5280AB6-9083-4AF2-82AA-4D45609A2412}" srcOrd="0" destOrd="0" presId="urn:microsoft.com/office/officeart/2005/8/layout/list1"/>
    <dgm:cxn modelId="{830F1ED4-7AF1-401B-90B3-5EDCC11AC0BF}" type="presParOf" srcId="{248D90AF-B007-450A-B11E-B6AED443F7BD}" destId="{5FDCA766-E96F-4971-95BD-3D9BD8018525}" srcOrd="1" destOrd="0" presId="urn:microsoft.com/office/officeart/2005/8/layout/list1"/>
    <dgm:cxn modelId="{6C90CBD4-1ADB-4F22-B086-10A3AEB4024D}" type="presParOf" srcId="{698A3514-F6A0-4461-8030-D4FD65514754}" destId="{9094C0CE-006E-4F23-87EC-56D3D383D212}" srcOrd="1" destOrd="0" presId="urn:microsoft.com/office/officeart/2005/8/layout/list1"/>
    <dgm:cxn modelId="{B162A8B6-644A-470A-BEA1-CBFBC3687460}" type="presParOf" srcId="{698A3514-F6A0-4461-8030-D4FD65514754}" destId="{0A0273ED-21FD-4DEA-9861-B46EA6F1E10A}" srcOrd="2" destOrd="0" presId="urn:microsoft.com/office/officeart/2005/8/layout/list1"/>
    <dgm:cxn modelId="{4CBE288C-A452-4AC7-A5A3-C7CE8194B037}" type="presParOf" srcId="{698A3514-F6A0-4461-8030-D4FD65514754}" destId="{133BBE4C-32C7-4CA1-A250-E2256FE1AE73}" srcOrd="3" destOrd="0" presId="urn:microsoft.com/office/officeart/2005/8/layout/list1"/>
    <dgm:cxn modelId="{74270AC7-F116-4CDF-933F-924AFED364C2}" type="presParOf" srcId="{698A3514-F6A0-4461-8030-D4FD65514754}" destId="{FFB586F5-D018-4408-A472-F7A3CBA9B698}" srcOrd="4" destOrd="0" presId="urn:microsoft.com/office/officeart/2005/8/layout/list1"/>
    <dgm:cxn modelId="{9A0018A1-B78D-426A-B63D-DAAB2E37E73A}" type="presParOf" srcId="{FFB586F5-D018-4408-A472-F7A3CBA9B698}" destId="{BA21521E-F987-44F5-9DEA-D9F1D3D93635}" srcOrd="0" destOrd="0" presId="urn:microsoft.com/office/officeart/2005/8/layout/list1"/>
    <dgm:cxn modelId="{FA24BBDF-B411-44CB-BB7B-E3162D41F155}" type="presParOf" srcId="{FFB586F5-D018-4408-A472-F7A3CBA9B698}" destId="{F0693BAC-AE14-445E-9160-F81D2542FC7C}" srcOrd="1" destOrd="0" presId="urn:microsoft.com/office/officeart/2005/8/layout/list1"/>
    <dgm:cxn modelId="{F26E064D-5D6D-4C90-9AB8-0B4A1A166AB1}" type="presParOf" srcId="{698A3514-F6A0-4461-8030-D4FD65514754}" destId="{FE29DAC9-4141-4550-B7D2-2E9F3462A518}" srcOrd="5" destOrd="0" presId="urn:microsoft.com/office/officeart/2005/8/layout/list1"/>
    <dgm:cxn modelId="{03CCE894-0765-4868-A4E6-BDF78DFF0FFE}" type="presParOf" srcId="{698A3514-F6A0-4461-8030-D4FD65514754}" destId="{28993817-57F1-427B-8BEA-E1D4EB858873}" srcOrd="6" destOrd="0" presId="urn:microsoft.com/office/officeart/2005/8/layout/list1"/>
    <dgm:cxn modelId="{CC8B2E75-3690-4E58-8C45-038722519335}" type="presParOf" srcId="{698A3514-F6A0-4461-8030-D4FD65514754}" destId="{A9616B14-0EA5-4C80-A7FF-35E0C566AA26}" srcOrd="7" destOrd="0" presId="urn:microsoft.com/office/officeart/2005/8/layout/list1"/>
    <dgm:cxn modelId="{5155A0F7-7BF6-48C7-9FB5-2CE8817C5326}" type="presParOf" srcId="{698A3514-F6A0-4461-8030-D4FD65514754}" destId="{76C26420-DAA0-46B3-B7C9-309E2ED0595A}" srcOrd="8" destOrd="0" presId="urn:microsoft.com/office/officeart/2005/8/layout/list1"/>
    <dgm:cxn modelId="{56AB7D45-7150-4460-ABC8-1E657A60C5BA}" type="presParOf" srcId="{76C26420-DAA0-46B3-B7C9-309E2ED0595A}" destId="{5F24CC3F-6A82-4A9C-8324-4063329A0B5B}" srcOrd="0" destOrd="0" presId="urn:microsoft.com/office/officeart/2005/8/layout/list1"/>
    <dgm:cxn modelId="{2B3D59FC-B038-4829-BC9B-3F47D4B1F5AC}" type="presParOf" srcId="{76C26420-DAA0-46B3-B7C9-309E2ED0595A}" destId="{DEBCA931-A262-4368-8241-D630952DA2E9}" srcOrd="1" destOrd="0" presId="urn:microsoft.com/office/officeart/2005/8/layout/list1"/>
    <dgm:cxn modelId="{5AA21849-1B92-461E-8F07-0DCC1446BC0D}" type="presParOf" srcId="{698A3514-F6A0-4461-8030-D4FD65514754}" destId="{402196C5-E86E-4A77-B86E-C0C93D2FA3B6}" srcOrd="9" destOrd="0" presId="urn:microsoft.com/office/officeart/2005/8/layout/list1"/>
    <dgm:cxn modelId="{5A3D7C1B-E00C-4904-B1A2-76709F00EC6A}" type="presParOf" srcId="{698A3514-F6A0-4461-8030-D4FD65514754}" destId="{5CFF7D27-BD62-4ADC-8993-B3EAF35B032F}" srcOrd="10" destOrd="0" presId="urn:microsoft.com/office/officeart/2005/8/layout/list1"/>
    <dgm:cxn modelId="{2209E1BD-0C91-4CDF-9C8A-13435782B06E}" type="presParOf" srcId="{698A3514-F6A0-4461-8030-D4FD65514754}" destId="{9963E23A-EA69-4484-AB02-161C285DD730}" srcOrd="11" destOrd="0" presId="urn:microsoft.com/office/officeart/2005/8/layout/list1"/>
    <dgm:cxn modelId="{D35D89C2-B0F5-4CD7-B6AB-B3F2358AD01A}" type="presParOf" srcId="{698A3514-F6A0-4461-8030-D4FD65514754}" destId="{284291D0-3741-41B5-96E5-30E5228FD56D}" srcOrd="12" destOrd="0" presId="urn:microsoft.com/office/officeart/2005/8/layout/list1"/>
    <dgm:cxn modelId="{A4C3060E-0037-431B-8B6A-198DA60FD132}" type="presParOf" srcId="{284291D0-3741-41B5-96E5-30E5228FD56D}" destId="{BFAB6CF8-40D1-45D2-B723-04FF686F85FF}" srcOrd="0" destOrd="0" presId="urn:microsoft.com/office/officeart/2005/8/layout/list1"/>
    <dgm:cxn modelId="{DF58BE63-024A-4DC9-89C7-11342171447B}" type="presParOf" srcId="{284291D0-3741-41B5-96E5-30E5228FD56D}" destId="{212FC679-3361-479D-91FD-52A3A5374369}" srcOrd="1" destOrd="0" presId="urn:microsoft.com/office/officeart/2005/8/layout/list1"/>
    <dgm:cxn modelId="{9146FF21-0AA1-473F-BA90-12C54A573075}" type="presParOf" srcId="{698A3514-F6A0-4461-8030-D4FD65514754}" destId="{4E3A0D03-F751-4F84-B4FE-19596B028910}" srcOrd="13" destOrd="0" presId="urn:microsoft.com/office/officeart/2005/8/layout/list1"/>
    <dgm:cxn modelId="{C253E518-452B-40A8-A5D2-59E337FFFF05}" type="presParOf" srcId="{698A3514-F6A0-4461-8030-D4FD65514754}" destId="{1882EBC1-63CC-46CD-B720-551F61360F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8577D9-465C-4C21-97A5-2A9CF6E81156}">
      <dsp:nvSpPr>
        <dsp:cNvPr id="0" name=""/>
        <dsp:cNvSpPr/>
      </dsp:nvSpPr>
      <dsp:spPr>
        <a:xfrm rot="16200000">
          <a:off x="830262" y="-830262"/>
          <a:ext cx="1747837" cy="340836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Повышение узнаваемости вашего бренда и доверия к организации</a:t>
          </a:r>
          <a:endParaRPr lang="en-GB" sz="2100" b="1" kern="1200" dirty="0"/>
        </a:p>
      </dsp:txBody>
      <dsp:txXfrm rot="16200000">
        <a:off x="1048741" y="-1048741"/>
        <a:ext cx="1310878" cy="3408362"/>
      </dsp:txXfrm>
    </dsp:sp>
    <dsp:sp modelId="{766D2B62-5340-4732-96AC-97306AB990F9}">
      <dsp:nvSpPr>
        <dsp:cNvPr id="0" name=""/>
        <dsp:cNvSpPr/>
      </dsp:nvSpPr>
      <dsp:spPr>
        <a:xfrm>
          <a:off x="3408362" y="0"/>
          <a:ext cx="3408362" cy="1747837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Увеличение количества переходов на сайт </a:t>
          </a:r>
          <a:r>
            <a:rPr lang="en-US" sz="2100" b="1" kern="1200" dirty="0"/>
            <a:t>(</a:t>
          </a:r>
          <a:r>
            <a:rPr lang="ru-RU" sz="2100" b="1" kern="1200" dirty="0"/>
            <a:t>если он у вас есть</a:t>
          </a:r>
          <a:r>
            <a:rPr lang="en-US" sz="2100" b="1" kern="1200" dirty="0"/>
            <a:t>) </a:t>
          </a:r>
          <a:endParaRPr lang="en-GB" sz="2100" b="1" kern="1200" dirty="0"/>
        </a:p>
      </dsp:txBody>
      <dsp:txXfrm>
        <a:off x="3408362" y="0"/>
        <a:ext cx="3408362" cy="1310878"/>
      </dsp:txXfrm>
    </dsp:sp>
    <dsp:sp modelId="{1BCC0EEF-6A95-4777-B47F-AF568ED8D513}">
      <dsp:nvSpPr>
        <dsp:cNvPr id="0" name=""/>
        <dsp:cNvSpPr/>
      </dsp:nvSpPr>
      <dsp:spPr>
        <a:xfrm rot="10800000">
          <a:off x="0" y="1747837"/>
          <a:ext cx="3408362" cy="174783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Лидогенерация как поиск потенциальных клиентов</a:t>
          </a:r>
          <a:endParaRPr lang="en-GB" sz="2100" b="1" kern="1200" dirty="0"/>
        </a:p>
      </dsp:txBody>
      <dsp:txXfrm rot="10800000">
        <a:off x="0" y="2184796"/>
        <a:ext cx="3408362" cy="1310878"/>
      </dsp:txXfrm>
    </dsp:sp>
    <dsp:sp modelId="{8EAD096B-3D37-4630-9C3A-3BBD57A72846}">
      <dsp:nvSpPr>
        <dsp:cNvPr id="0" name=""/>
        <dsp:cNvSpPr/>
      </dsp:nvSpPr>
      <dsp:spPr>
        <a:xfrm rot="5400000">
          <a:off x="4238624" y="917575"/>
          <a:ext cx="1747837" cy="3408362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Увеличение вовлеченности со стороны подписчиков</a:t>
          </a:r>
          <a:endParaRPr lang="en-GB" sz="2100" b="1" kern="1200" dirty="0"/>
        </a:p>
      </dsp:txBody>
      <dsp:txXfrm rot="5400000">
        <a:off x="4457103" y="1136054"/>
        <a:ext cx="1310878" cy="3408362"/>
      </dsp:txXfrm>
    </dsp:sp>
    <dsp:sp modelId="{56AB321E-C1CC-4D4D-819C-46939FF036BA}">
      <dsp:nvSpPr>
        <dsp:cNvPr id="0" name=""/>
        <dsp:cNvSpPr/>
      </dsp:nvSpPr>
      <dsp:spPr>
        <a:xfrm>
          <a:off x="2385853" y="1310878"/>
          <a:ext cx="2045017" cy="87391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Чего мы хотим достичь</a:t>
          </a:r>
          <a:r>
            <a:rPr lang="en-US" sz="2100" b="1" kern="1200" dirty="0" smtClean="0"/>
            <a:t>?</a:t>
          </a:r>
          <a:endParaRPr lang="en-GB" sz="2100" b="1" kern="1200" dirty="0"/>
        </a:p>
      </dsp:txBody>
      <dsp:txXfrm>
        <a:off x="2385853" y="1310878"/>
        <a:ext cx="2045017" cy="8739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0273ED-21FD-4DEA-9861-B46EA6F1E10A}">
      <dsp:nvSpPr>
        <dsp:cNvPr id="0" name=""/>
        <dsp:cNvSpPr/>
      </dsp:nvSpPr>
      <dsp:spPr>
        <a:xfrm>
          <a:off x="0" y="580610"/>
          <a:ext cx="52958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CA766-E96F-4971-95BD-3D9BD8018525}">
      <dsp:nvSpPr>
        <dsp:cNvPr id="0" name=""/>
        <dsp:cNvSpPr/>
      </dsp:nvSpPr>
      <dsp:spPr>
        <a:xfrm>
          <a:off x="264794" y="14472"/>
          <a:ext cx="4880472" cy="10089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21" tIns="0" rIns="1401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Тут слишком много взрослых, которых они знают</a:t>
          </a:r>
          <a:r>
            <a:rPr lang="en-US" sz="1600" kern="1200" dirty="0" smtClean="0"/>
            <a:t>: </a:t>
          </a:r>
          <a:r>
            <a:rPr lang="ru-RU" sz="1600" kern="1200" dirty="0" smtClean="0"/>
            <a:t> родители</a:t>
          </a:r>
          <a:r>
            <a:rPr lang="en-US" sz="1600" kern="1200" dirty="0" smtClean="0"/>
            <a:t>, </a:t>
          </a:r>
          <a:r>
            <a:rPr lang="ru-RU" sz="1600" kern="1200" dirty="0" smtClean="0"/>
            <a:t>родственники, учителя, соседи</a:t>
          </a:r>
          <a:r>
            <a:rPr lang="en-US" sz="1600" kern="1200" dirty="0" smtClean="0"/>
            <a:t>.. </a:t>
          </a:r>
          <a:endParaRPr lang="en-GB" sz="1600" kern="1200" dirty="0"/>
        </a:p>
      </dsp:txBody>
      <dsp:txXfrm>
        <a:off x="264794" y="14472"/>
        <a:ext cx="4880472" cy="1008937"/>
      </dsp:txXfrm>
    </dsp:sp>
    <dsp:sp modelId="{28993817-57F1-427B-8BEA-E1D4EB858873}">
      <dsp:nvSpPr>
        <dsp:cNvPr id="0" name=""/>
        <dsp:cNvSpPr/>
      </dsp:nvSpPr>
      <dsp:spPr>
        <a:xfrm>
          <a:off x="0" y="1941410"/>
          <a:ext cx="52958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93BAC-AE14-445E-9160-F81D2542FC7C}">
      <dsp:nvSpPr>
        <dsp:cNvPr id="0" name=""/>
        <dsp:cNvSpPr/>
      </dsp:nvSpPr>
      <dsp:spPr>
        <a:xfrm>
          <a:off x="264794" y="1498610"/>
          <a:ext cx="4880472" cy="88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21" tIns="0" rIns="1401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Формат </a:t>
          </a:r>
          <a:r>
            <a:rPr lang="en-US" sz="1600" kern="1200" dirty="0" smtClean="0"/>
            <a:t>Facebook </a:t>
          </a:r>
          <a:r>
            <a:rPr lang="ru-RU" sz="1600" kern="1200" dirty="0" smtClean="0"/>
            <a:t>считается устарелым</a:t>
          </a:r>
          <a:endParaRPr lang="en-GB" sz="1600" kern="1200" dirty="0"/>
        </a:p>
      </dsp:txBody>
      <dsp:txXfrm>
        <a:off x="264794" y="1498610"/>
        <a:ext cx="4880472" cy="885600"/>
      </dsp:txXfrm>
    </dsp:sp>
    <dsp:sp modelId="{5CFF7D27-BD62-4ADC-8993-B3EAF35B032F}">
      <dsp:nvSpPr>
        <dsp:cNvPr id="0" name=""/>
        <dsp:cNvSpPr/>
      </dsp:nvSpPr>
      <dsp:spPr>
        <a:xfrm>
          <a:off x="0" y="3302210"/>
          <a:ext cx="52958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CA931-A262-4368-8241-D630952DA2E9}">
      <dsp:nvSpPr>
        <dsp:cNvPr id="0" name=""/>
        <dsp:cNvSpPr/>
      </dsp:nvSpPr>
      <dsp:spPr>
        <a:xfrm>
          <a:off x="264794" y="2859410"/>
          <a:ext cx="4880472" cy="88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21" tIns="0" rIns="1401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Facebook </a:t>
          </a:r>
          <a:r>
            <a:rPr lang="ru-RU" sz="1600" kern="1200" dirty="0" smtClean="0"/>
            <a:t>– это больше не социальная сеть</a:t>
          </a:r>
          <a:r>
            <a:rPr lang="en-US" sz="1600" kern="1200" dirty="0" smtClean="0"/>
            <a:t>;</a:t>
          </a:r>
          <a:r>
            <a:rPr lang="ru-RU" sz="1600" kern="1200" dirty="0" smtClean="0"/>
            <a:t> она больше похожа на новостной ресурс </a:t>
          </a:r>
          <a:endParaRPr lang="en-GB" sz="1600" kern="1200" dirty="0"/>
        </a:p>
      </dsp:txBody>
      <dsp:txXfrm>
        <a:off x="264794" y="2859410"/>
        <a:ext cx="4880472" cy="885600"/>
      </dsp:txXfrm>
    </dsp:sp>
    <dsp:sp modelId="{1882EBC1-63CC-46CD-B720-551F61360FA9}">
      <dsp:nvSpPr>
        <dsp:cNvPr id="0" name=""/>
        <dsp:cNvSpPr/>
      </dsp:nvSpPr>
      <dsp:spPr>
        <a:xfrm>
          <a:off x="0" y="4663010"/>
          <a:ext cx="52958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FC679-3361-479D-91FD-52A3A5374369}">
      <dsp:nvSpPr>
        <dsp:cNvPr id="0" name=""/>
        <dsp:cNvSpPr/>
      </dsp:nvSpPr>
      <dsp:spPr>
        <a:xfrm>
          <a:off x="264794" y="4220210"/>
          <a:ext cx="4888220" cy="88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21" tIns="0" rIns="1401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Молодые люди больше не привязаны к данной сети, поскольку никто больше не поддерживает связь со своими друзьями тут; они используют мессенджеры и чаты </a:t>
          </a:r>
          <a:endParaRPr lang="en-GB" sz="1600" kern="1200" dirty="0"/>
        </a:p>
      </dsp:txBody>
      <dsp:txXfrm>
        <a:off x="264794" y="4220210"/>
        <a:ext cx="4888220" cy="88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56833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6817991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38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6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3358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57705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39773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07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27506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9850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19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717560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onversationprism.com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facebook.com/spaces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proutsocial.com/insights/best-times-to-post-on-social-media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113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hyperlink" Target="https://www.usaid.gov/SMGuide4CSO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ootsuite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buffer.com/prici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wdfireapp.com/pricing-pag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ho.eu/social/signup.html?plan=fre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mhack.io/prici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Iryna.Velska@EaPCivilSociety.eu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402" y="1382047"/>
            <a:ext cx="9920748" cy="2747041"/>
          </a:xfrm>
        </p:spPr>
        <p:txBody>
          <a:bodyPr>
            <a:normAutofit/>
          </a:bodyPr>
          <a:lstStyle/>
          <a:p>
            <a:r>
              <a:rPr lang="ru-RU" dirty="0" smtClean="0"/>
              <a:t>Взаимодействие через социальные сети для гражданского общества </a:t>
            </a:r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1539" y="4124018"/>
            <a:ext cx="9920748" cy="9065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Модуль №</a:t>
            </a:r>
            <a:r>
              <a:rPr lang="en-US" dirty="0" smtClean="0"/>
              <a:t>2: </a:t>
            </a:r>
            <a:r>
              <a:rPr lang="ru-RU" dirty="0" smtClean="0"/>
              <a:t>Информационные технологии для эффективных коммуникаций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Учебный курс </a:t>
            </a:r>
            <a:r>
              <a:rPr lang="ru-RU" i="1" dirty="0" smtClean="0"/>
              <a:t>«Цифровые компетенции для организаций гражданского общества и активистов»</a:t>
            </a: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Проект финансируется Европейским Союзом и реализуется консорциумом во главе с </a:t>
            </a:r>
            <a:r>
              <a:rPr lang="en-GB" dirty="0" smtClean="0"/>
              <a:t>GDSI Limited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Апрель </a:t>
            </a:r>
            <a:r>
              <a:rPr lang="en-US" dirty="0" smtClean="0"/>
              <a:t>2019</a:t>
            </a:r>
            <a:r>
              <a:rPr lang="ru-RU" dirty="0" smtClean="0"/>
              <a:t> г.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Тбилиси </a:t>
            </a:r>
            <a:r>
              <a:rPr lang="en-US" dirty="0" smtClean="0"/>
              <a:t> (</a:t>
            </a:r>
            <a:r>
              <a:rPr lang="ru-RU" dirty="0" smtClean="0"/>
              <a:t>Грузия</a:t>
            </a:r>
            <a:r>
              <a:rPr lang="en-US" dirty="0" smtClean="0"/>
              <a:t>) /</a:t>
            </a:r>
            <a:r>
              <a:rPr lang="ru-RU" dirty="0" smtClean="0"/>
              <a:t> Киев </a:t>
            </a:r>
            <a:r>
              <a:rPr lang="en-US" dirty="0" smtClean="0"/>
              <a:t>(</a:t>
            </a:r>
            <a:r>
              <a:rPr lang="ru-RU" dirty="0" smtClean="0"/>
              <a:t>Украина</a:t>
            </a:r>
            <a:r>
              <a:rPr lang="en-US" dirty="0" smtClean="0"/>
              <a:t>) / </a:t>
            </a:r>
            <a:r>
              <a:rPr lang="ru-RU" dirty="0" smtClean="0"/>
              <a:t>Минск </a:t>
            </a:r>
            <a:r>
              <a:rPr lang="en-US" dirty="0" smtClean="0"/>
              <a:t>(</a:t>
            </a:r>
            <a:r>
              <a:rPr lang="ru-RU" dirty="0" smtClean="0"/>
              <a:t>Беларусь</a:t>
            </a:r>
            <a:r>
              <a:rPr lang="en-US" dirty="0" smtClean="0"/>
              <a:t>)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6300" y="3871913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00" y="2138363"/>
            <a:ext cx="654844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0972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Социальные сети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общие принципы </a:t>
            </a:r>
            <a:endParaRPr lang="en-GB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еще один призыв к обсуждению и мозговому штурму </a:t>
            </a:r>
            <a:endParaRPr lang="en-GB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5974939" y="125049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4983" y="132059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758629" y="218676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88673" y="225687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689800" y="311765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19844" y="318776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758629" y="406156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88673" y="41316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994603" y="499350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024647" y="5063609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3421159" cy="62898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Микс всего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2" y="2133601"/>
            <a:ext cx="3421158" cy="3800474"/>
          </a:xfrm>
        </p:spPr>
        <p:txBody>
          <a:bodyPr>
            <a:normAutofit fontScale="77500" lnSpcReduction="20000"/>
          </a:bodyPr>
          <a:lstStyle/>
          <a:p>
            <a:r>
              <a:rPr lang="ru-RU" sz="1800" dirty="0" smtClean="0"/>
              <a:t>Некоторые вещи сами собой разумеются</a:t>
            </a:r>
            <a:r>
              <a:rPr lang="en-US" sz="1800" dirty="0" smtClean="0"/>
              <a:t>: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Каждая социальная сеть имеет </a:t>
            </a:r>
            <a:r>
              <a:rPr lang="ru-RU" sz="1800" b="1" dirty="0" smtClean="0"/>
              <a:t>уникальную аудиторию </a:t>
            </a:r>
            <a:r>
              <a:rPr lang="ru-RU" sz="1800" dirty="0" smtClean="0"/>
              <a:t>и </a:t>
            </a:r>
            <a:r>
              <a:rPr lang="ru-RU" sz="1800" b="1" dirty="0" smtClean="0"/>
              <a:t>характеристики</a:t>
            </a:r>
            <a:r>
              <a:rPr lang="ru-RU" sz="1800" dirty="0" smtClean="0"/>
              <a:t> и </a:t>
            </a:r>
            <a:r>
              <a:rPr lang="ru-RU" sz="1800" b="1" dirty="0" smtClean="0"/>
              <a:t>требует определенного контента </a:t>
            </a:r>
            <a:r>
              <a:rPr lang="ru-RU" sz="1800" dirty="0" smtClean="0"/>
              <a:t>в отношении тем, языка и представления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Создавайте </a:t>
            </a:r>
            <a:r>
              <a:rPr lang="ru-RU" sz="1800" b="1" dirty="0" smtClean="0"/>
              <a:t>контент оригинального качества</a:t>
            </a:r>
            <a:endParaRPr lang="en-US" sz="1800" b="1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b="1" dirty="0" smtClean="0"/>
              <a:t>Взаимодействуйте с другими</a:t>
            </a:r>
            <a:r>
              <a:rPr lang="ru-RU" sz="1800" dirty="0" smtClean="0"/>
              <a:t>, если вы хотите, чтобы другие взаимодействовали с вами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b="1" dirty="0" smtClean="0"/>
              <a:t>Реагируйте </a:t>
            </a:r>
            <a:r>
              <a:rPr lang="ru-RU" sz="1800" dirty="0" smtClean="0"/>
              <a:t>на каждый комментарий, вопрос или просмотр 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Помните о </a:t>
            </a:r>
            <a:r>
              <a:rPr lang="ru-RU" sz="1800" b="1" dirty="0" smtClean="0"/>
              <a:t>сетевом</a:t>
            </a:r>
            <a:r>
              <a:rPr lang="ru-RU" sz="1800" dirty="0" smtClean="0"/>
              <a:t> </a:t>
            </a:r>
            <a:r>
              <a:rPr lang="ru-RU" sz="1800" b="1" dirty="0" smtClean="0"/>
              <a:t>этикете и безопасности </a:t>
            </a:r>
            <a:r>
              <a:rPr lang="en-US" sz="1800" dirty="0" smtClean="0"/>
              <a:t>– </a:t>
            </a:r>
            <a:r>
              <a:rPr lang="ru-RU" sz="1800" dirty="0" smtClean="0"/>
              <a:t>вашей и других (включая правовые аспекты</a:t>
            </a:r>
            <a:r>
              <a:rPr lang="en-US" sz="1800" dirty="0" smtClean="0"/>
              <a:t>)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Используйте </a:t>
            </a:r>
            <a:r>
              <a:rPr lang="ru-RU" sz="1800" b="1" dirty="0" smtClean="0"/>
              <a:t>хештеги 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 marL="180975" indent="-180975">
              <a:buFont typeface="Arial" pitchFamily="34" charset="0"/>
              <a:buChar char="•"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909732" y="1326689"/>
            <a:ext cx="3301067" cy="235934"/>
          </a:xfrm>
        </p:spPr>
        <p:txBody>
          <a:bodyPr/>
          <a:lstStyle/>
          <a:p>
            <a:r>
              <a:rPr lang="ru-RU" dirty="0" smtClean="0"/>
              <a:t>Всегда используйте ваш брендинг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>
          <a:xfrm>
            <a:off x="6909733" y="1646400"/>
            <a:ext cx="3507442" cy="356666"/>
          </a:xfrm>
        </p:spPr>
        <p:txBody>
          <a:bodyPr/>
          <a:lstStyle/>
          <a:p>
            <a:r>
              <a:rPr lang="ru-RU" dirty="0" smtClean="0"/>
              <a:t>Независимо от платформы социальных сетей, ваши пользователи должны быть способными сразу же идентифицировать вашу организацию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5"/>
          </p:nvPr>
        </p:nvSpPr>
        <p:spPr>
          <a:xfrm>
            <a:off x="6693422" y="2262967"/>
            <a:ext cx="5069953" cy="270683"/>
          </a:xfrm>
        </p:spPr>
        <p:txBody>
          <a:bodyPr/>
          <a:lstStyle/>
          <a:p>
            <a:r>
              <a:rPr lang="ru-RU" dirty="0" smtClean="0"/>
              <a:t>Формируйте обращения, чтобы начать обсуждение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6"/>
          </p:nvPr>
        </p:nvSpPr>
        <p:spPr>
          <a:xfrm>
            <a:off x="6693422" y="2582678"/>
            <a:ext cx="4879453" cy="356666"/>
          </a:xfrm>
        </p:spPr>
        <p:txBody>
          <a:bodyPr/>
          <a:lstStyle/>
          <a:p>
            <a:r>
              <a:rPr lang="ru-RU" dirty="0" smtClean="0"/>
              <a:t>В отличие от традиционных медиа </a:t>
            </a:r>
            <a:r>
              <a:rPr lang="en-US" dirty="0" smtClean="0"/>
              <a:t>– </a:t>
            </a:r>
            <a:r>
              <a:rPr lang="ru-RU" dirty="0" smtClean="0"/>
              <a:t>односторонние коммуникации по принципу «сверху вниз» </a:t>
            </a:r>
            <a:r>
              <a:rPr lang="en-US" dirty="0" smtClean="0"/>
              <a:t>– </a:t>
            </a:r>
            <a:r>
              <a:rPr lang="ru-RU" dirty="0" smtClean="0"/>
              <a:t>обращения в социальных сетях должны быть сформированы, чтобы создать простор для обсуждений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624593" y="3193855"/>
            <a:ext cx="4872081" cy="235934"/>
          </a:xfrm>
        </p:spPr>
        <p:txBody>
          <a:bodyPr/>
          <a:lstStyle/>
          <a:p>
            <a:r>
              <a:rPr lang="ru-RU" dirty="0" smtClean="0"/>
              <a:t>Выбирайте оригинальный визуальный контент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9"/>
          </p:nvPr>
        </p:nvSpPr>
        <p:spPr>
          <a:xfrm>
            <a:off x="6624592" y="3513566"/>
            <a:ext cx="5110207" cy="356666"/>
          </a:xfrm>
        </p:spPr>
        <p:txBody>
          <a:bodyPr/>
          <a:lstStyle/>
          <a:p>
            <a:r>
              <a:rPr lang="ru-RU" dirty="0" smtClean="0"/>
              <a:t>Видеоконтент в социальных сетях – один из наиболее просматриваемых и делимых контентов</a:t>
            </a:r>
            <a:r>
              <a:rPr lang="en-GB" dirty="0" smtClean="0"/>
              <a:t>, </a:t>
            </a:r>
            <a:r>
              <a:rPr lang="ru-RU" dirty="0" smtClean="0"/>
              <a:t>особенно в </a:t>
            </a:r>
            <a:r>
              <a:rPr lang="en-GB" dirty="0" smtClean="0"/>
              <a:t>Facebook</a:t>
            </a:r>
            <a:r>
              <a:rPr lang="ru-RU" dirty="0" smtClean="0"/>
              <a:t> и </a:t>
            </a:r>
            <a:r>
              <a:rPr lang="en-GB" dirty="0" smtClean="0"/>
              <a:t>Instagram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693422" y="4137768"/>
            <a:ext cx="4860403" cy="235934"/>
          </a:xfrm>
        </p:spPr>
        <p:txBody>
          <a:bodyPr/>
          <a:lstStyle/>
          <a:p>
            <a:r>
              <a:rPr lang="ru-RU" dirty="0" smtClean="0"/>
              <a:t>Формируйте «лица» для социальных сетей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42"/>
          </p:nvPr>
        </p:nvSpPr>
        <p:spPr>
          <a:xfrm>
            <a:off x="6693422" y="4457479"/>
            <a:ext cx="4688953" cy="356666"/>
          </a:xfrm>
        </p:spPr>
        <p:txBody>
          <a:bodyPr/>
          <a:lstStyle/>
          <a:p>
            <a:r>
              <a:rPr lang="ru-RU" dirty="0" smtClean="0"/>
              <a:t>Социальные сети - про людей</a:t>
            </a:r>
            <a:r>
              <a:rPr lang="en-US" dirty="0" smtClean="0"/>
              <a:t>, </a:t>
            </a:r>
            <a:r>
              <a:rPr lang="ru-RU" dirty="0" smtClean="0"/>
              <a:t>поэтому вы и ваши ключевые люди должны стать «лицом» вашей организации</a:t>
            </a:r>
            <a:r>
              <a:rPr lang="en-US" dirty="0" smtClean="0"/>
              <a:t>, </a:t>
            </a:r>
            <a:r>
              <a:rPr lang="ru-RU" dirty="0" smtClean="0"/>
              <a:t>вашими амбассадорами и местными инфлюенсерами 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r>
              <a:rPr lang="en-US" dirty="0"/>
              <a:t>04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44"/>
          </p:nvPr>
        </p:nvSpPr>
        <p:spPr>
          <a:xfrm>
            <a:off x="6929396" y="5069702"/>
            <a:ext cx="4710154" cy="235934"/>
          </a:xfrm>
        </p:spPr>
        <p:txBody>
          <a:bodyPr/>
          <a:lstStyle/>
          <a:p>
            <a:r>
              <a:rPr lang="ru-RU" dirty="0" smtClean="0"/>
              <a:t>Комментируйте по поводу всего, чем вы делитесь 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45"/>
          </p:nvPr>
        </p:nvSpPr>
        <p:spPr>
          <a:xfrm>
            <a:off x="6929397" y="5389413"/>
            <a:ext cx="4186278" cy="356666"/>
          </a:xfrm>
        </p:spPr>
        <p:txBody>
          <a:bodyPr/>
          <a:lstStyle/>
          <a:p>
            <a:r>
              <a:rPr lang="ru-RU" dirty="0" smtClean="0"/>
              <a:t>Социальные сети предполагают взаимодействие с людьми и организациями с похожими взглядами, но скажите свое слово по поводу всего, что вы репостите или чем вы делитесь 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r>
              <a:rPr lang="en-US" dirty="0"/>
              <a:t>05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453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04469" y="2950029"/>
            <a:ext cx="3794902" cy="3261632"/>
          </a:xfrm>
        </p:spPr>
        <p:txBody>
          <a:bodyPr numCol="1">
            <a:noAutofit/>
          </a:bodyPr>
          <a:lstStyle/>
          <a:p>
            <a:pPr marL="174625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>
                <a:sym typeface="Wingdings" pitchFamily="2" charset="2"/>
              </a:rPr>
              <a:t>Не объясняют</a:t>
            </a:r>
            <a:r>
              <a:rPr lang="en-US" sz="1800" b="1" dirty="0">
                <a:sym typeface="Wingdings" pitchFamily="2" charset="2"/>
              </a:rPr>
              <a:t>,</a:t>
            </a:r>
            <a:r>
              <a:rPr lang="ru-RU" sz="1800" dirty="0">
                <a:sym typeface="Wingdings" pitchFamily="2" charset="2"/>
              </a:rPr>
              <a:t> </a:t>
            </a:r>
            <a:r>
              <a:rPr lang="ru-RU" sz="1800" b="1" dirty="0">
                <a:sym typeface="Wingdings" pitchFamily="2" charset="2"/>
              </a:rPr>
              <a:t>как помочь</a:t>
            </a:r>
            <a:r>
              <a:rPr lang="ru-RU" sz="1800" dirty="0">
                <a:sym typeface="Wingdings" pitchFamily="2" charset="2"/>
              </a:rPr>
              <a:t>,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ru-RU" sz="1800" dirty="0">
                <a:sym typeface="Wingdings" pitchFamily="2" charset="2"/>
              </a:rPr>
              <a:t>что заставляет читателей чувствовать себя бесполезными</a:t>
            </a:r>
            <a:endParaRPr lang="en-US" sz="1800" dirty="0">
              <a:sym typeface="Wingdings" pitchFamily="2" charset="2"/>
            </a:endParaRPr>
          </a:p>
          <a:p>
            <a:pPr marL="174625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>
                <a:sym typeface="Wingdings" pitchFamily="2" charset="2"/>
              </a:rPr>
              <a:t>Грустные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ru-RU" sz="1800" dirty="0">
                <a:sym typeface="Wingdings" pitchFamily="2" charset="2"/>
              </a:rPr>
              <a:t>из-за нагнетания эмоций</a:t>
            </a:r>
            <a:endParaRPr lang="en-US" sz="1800" dirty="0">
              <a:sym typeface="Wingdings" pitchFamily="2" charset="2"/>
            </a:endParaRPr>
          </a:p>
          <a:p>
            <a:pPr marL="174625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b="1" dirty="0">
                <a:sym typeface="Wingdings" pitchFamily="2" charset="2"/>
              </a:rPr>
              <a:t>Длинные </a:t>
            </a:r>
            <a:r>
              <a:rPr lang="ru-RU" sz="1800" dirty="0">
                <a:sym typeface="Wingdings" pitchFamily="2" charset="2"/>
              </a:rPr>
              <a:t>с множеством делателей</a:t>
            </a:r>
            <a:r>
              <a:rPr lang="en-US" sz="1800" dirty="0">
                <a:sym typeface="Wingdings" pitchFamily="2" charset="2"/>
              </a:rPr>
              <a:t> </a:t>
            </a:r>
          </a:p>
          <a:p>
            <a:pPr marL="174625" indent="-1746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800" dirty="0">
                <a:sym typeface="Wingdings" pitchFamily="2" charset="2"/>
              </a:rPr>
              <a:t>Создают ощущение </a:t>
            </a:r>
            <a:r>
              <a:rPr lang="en-US" sz="1800" b="1" dirty="0">
                <a:sym typeface="Wingdings" pitchFamily="2" charset="2"/>
              </a:rPr>
              <a:t>‘</a:t>
            </a:r>
            <a:r>
              <a:rPr lang="ru-RU" sz="1800" b="1" dirty="0">
                <a:sym typeface="Wingdings" pitchFamily="2" charset="2"/>
              </a:rPr>
              <a:t>Это не про меня</a:t>
            </a:r>
            <a:r>
              <a:rPr lang="en-US" sz="1800" b="1" dirty="0">
                <a:sym typeface="Wingdings" pitchFamily="2" charset="2"/>
              </a:rPr>
              <a:t>’</a:t>
            </a:r>
            <a:r>
              <a:rPr lang="ru-RU" sz="1800" dirty="0">
                <a:sym typeface="Wingdings" pitchFamily="2" charset="2"/>
              </a:rPr>
              <a:t> из-за неправильно выбранной целевой аудитории</a:t>
            </a:r>
            <a:endParaRPr lang="en-US" sz="1800" dirty="0">
              <a:sym typeface="Wingdings" pitchFamily="2" charset="2"/>
            </a:endParaRPr>
          </a:p>
          <a:p>
            <a:pPr marL="174625" indent="-174625" algn="r">
              <a:spcBef>
                <a:spcPts val="0"/>
              </a:spcBef>
              <a:spcAft>
                <a:spcPts val="600"/>
              </a:spcAft>
            </a:pPr>
            <a:endParaRPr lang="ru-RU" sz="1500" b="1" dirty="0">
              <a:sym typeface="Wingdings" pitchFamily="2" charset="2"/>
            </a:endParaRPr>
          </a:p>
          <a:p>
            <a:pPr marL="174625" indent="-174625" algn="r">
              <a:spcBef>
                <a:spcPts val="0"/>
              </a:spcBef>
              <a:spcAft>
                <a:spcPts val="600"/>
              </a:spcAft>
            </a:pPr>
            <a:r>
              <a:rPr lang="ru-RU" sz="1500" b="1" dirty="0">
                <a:sym typeface="Wingdings" pitchFamily="2" charset="2"/>
              </a:rPr>
              <a:t>Автор</a:t>
            </a:r>
            <a:r>
              <a:rPr lang="en-US" sz="1500" b="1" dirty="0">
                <a:sym typeface="Wingdings" pitchFamily="2" charset="2"/>
              </a:rPr>
              <a:t>: </a:t>
            </a:r>
            <a:r>
              <a:rPr lang="ru-RU" sz="1500" dirty="0">
                <a:sym typeface="Wingdings" pitchFamily="2" charset="2"/>
              </a:rPr>
              <a:t>Ирина Левченко </a:t>
            </a:r>
            <a:r>
              <a:rPr lang="en-US" sz="1500" dirty="0">
                <a:sym typeface="Wingdings" pitchFamily="2" charset="2"/>
              </a:rPr>
              <a:t>(</a:t>
            </a:r>
            <a:r>
              <a:rPr lang="ru-RU" sz="1500" dirty="0">
                <a:sym typeface="Wingdings" pitchFamily="2" charset="2"/>
              </a:rPr>
              <a:t>Беларусь</a:t>
            </a:r>
            <a:r>
              <a:rPr lang="en-US" sz="1500" dirty="0">
                <a:sym typeface="Wingdings" pitchFamily="2" charset="2"/>
              </a:rPr>
              <a:t>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общая проблема – это наш контент </a:t>
            </a:r>
            <a:endParaRPr lang="ru-RU" dirty="0"/>
          </a:p>
        </p:txBody>
      </p:sp>
      <p:pic>
        <p:nvPicPr>
          <p:cNvPr id="2050" name="Picture 2" descr="C:\Users\IrenWell\Documents\GDSI\EaP\Implementation\Other\IT course\Module 2\bored-1294282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14" y="2858972"/>
            <a:ext cx="6641423" cy="33207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89469" y="1984605"/>
            <a:ext cx="9618760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dirty="0" smtClean="0"/>
              <a:t>Наши тексты </a:t>
            </a:r>
            <a:r>
              <a:rPr lang="en-US" dirty="0" smtClean="0"/>
              <a:t>(</a:t>
            </a:r>
            <a:r>
              <a:rPr lang="ru-RU" dirty="0" smtClean="0"/>
              <a:t>и другой контент</a:t>
            </a:r>
            <a:r>
              <a:rPr lang="en-US" dirty="0" smtClean="0"/>
              <a:t>)</a:t>
            </a:r>
            <a:r>
              <a:rPr lang="ru-RU" dirty="0" smtClean="0"/>
              <a:t>:</a:t>
            </a:r>
            <a:endParaRPr lang="en-US" dirty="0"/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>
                <a:sym typeface="Wingdings" pitchFamily="2" charset="2"/>
              </a:rPr>
              <a:t>Скучные</a:t>
            </a:r>
            <a:r>
              <a:rPr lang="en-US" dirty="0">
                <a:sym typeface="Wingdings" pitchFamily="2" charset="2"/>
              </a:rPr>
              <a:t> </a:t>
            </a:r>
            <a:r>
              <a:rPr lang="ru-RU" dirty="0">
                <a:sym typeface="Wingdings" pitchFamily="2" charset="2"/>
              </a:rPr>
              <a:t>из-за канцелярского языка</a:t>
            </a:r>
            <a:endParaRPr lang="en-US" dirty="0">
              <a:sym typeface="Wingdings" pitchFamily="2" charset="2"/>
            </a:endParaRPr>
          </a:p>
          <a:p>
            <a:pPr marL="174625" indent="-174625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b="1" dirty="0">
                <a:sym typeface="Wingdings" pitchFamily="2" charset="2"/>
              </a:rPr>
              <a:t>Сглаживают углы</a:t>
            </a:r>
            <a:r>
              <a:rPr lang="en-US" dirty="0">
                <a:sym typeface="Wingdings" pitchFamily="2" charset="2"/>
              </a:rPr>
              <a:t>, </a:t>
            </a:r>
            <a:r>
              <a:rPr lang="ru-RU" dirty="0">
                <a:sym typeface="Wingdings" pitchFamily="2" charset="2"/>
              </a:rPr>
              <a:t>из-за чего становятся непонятными и безличными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239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723" y="1069312"/>
            <a:ext cx="7430729" cy="5616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Некоторые интересные </a:t>
            </a:r>
            <a:br>
              <a:rPr lang="ru-RU" sz="2800" dirty="0" smtClean="0"/>
            </a:br>
            <a:r>
              <a:rPr lang="ru-RU" sz="2800" dirty="0" smtClean="0"/>
              <a:t>данные</a:t>
            </a:r>
            <a:r>
              <a:rPr lang="en-US" sz="2800" dirty="0" smtClean="0"/>
              <a:t>…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IrenWell\Documents\GDSI\EaP\Implementation\Other\IT course\Module 2\social-demographi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7996" y="0"/>
            <a:ext cx="6197047" cy="6858000"/>
          </a:xfrm>
          <a:prstGeom prst="rect">
            <a:avLst/>
          </a:prstGeom>
          <a:noFill/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1789471" y="1857374"/>
            <a:ext cx="3827558" cy="4257676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… </a:t>
            </a:r>
            <a:r>
              <a:rPr lang="ru-RU" sz="1800" dirty="0" smtClean="0"/>
              <a:t>и что с ними связано</a:t>
            </a:r>
            <a:r>
              <a:rPr lang="en-US" sz="1800" dirty="0" smtClean="0"/>
              <a:t>: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en-GB" sz="1800" b="1" dirty="0"/>
              <a:t>Facebook</a:t>
            </a:r>
            <a:r>
              <a:rPr lang="en-GB" sz="1800" dirty="0"/>
              <a:t> </a:t>
            </a:r>
            <a:r>
              <a:rPr lang="ru-RU" sz="1800" dirty="0" smtClean="0"/>
              <a:t>и </a:t>
            </a:r>
            <a:r>
              <a:rPr lang="en-GB" sz="1800" b="1" dirty="0" smtClean="0"/>
              <a:t>YouTube</a:t>
            </a:r>
            <a:r>
              <a:rPr lang="en-GB" sz="1800" dirty="0" smtClean="0"/>
              <a:t> </a:t>
            </a:r>
            <a:r>
              <a:rPr lang="ru-RU" sz="1800" dirty="0" smtClean="0"/>
              <a:t>– </a:t>
            </a:r>
            <a:r>
              <a:rPr lang="ru-RU" sz="1800" b="1" dirty="0" smtClean="0"/>
              <a:t>основное место для размещения рекламы</a:t>
            </a:r>
            <a:r>
              <a:rPr lang="ru-RU" sz="1800" dirty="0" smtClean="0"/>
              <a:t>, возможно, частично, благодаря их высокоприбыльному базовому контингенту пользователей </a:t>
            </a:r>
            <a:endParaRPr lang="en-GB" sz="1800" dirty="0">
              <a:solidFill>
                <a:srgbClr val="FF0000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Возраст большинства пользователей </a:t>
            </a:r>
            <a:r>
              <a:rPr lang="en-GB" sz="1800" dirty="0" smtClean="0"/>
              <a:t> </a:t>
            </a:r>
            <a:r>
              <a:rPr lang="en-GB" sz="1800" b="1" dirty="0" smtClean="0"/>
              <a:t>Instagram</a:t>
            </a:r>
            <a:r>
              <a:rPr lang="ru-RU" sz="1800" b="1" dirty="0" smtClean="0"/>
              <a:t> – до </a:t>
            </a:r>
            <a:r>
              <a:rPr lang="en-GB" sz="1800" b="1" dirty="0" smtClean="0"/>
              <a:t>30</a:t>
            </a:r>
            <a:r>
              <a:rPr lang="ru-RU" sz="1800" b="1" dirty="0" smtClean="0"/>
              <a:t> лет</a:t>
            </a:r>
            <a:r>
              <a:rPr lang="en-GB" sz="1800" dirty="0" smtClean="0"/>
              <a:t>, </a:t>
            </a:r>
            <a:r>
              <a:rPr lang="ru-RU" sz="1800" dirty="0" smtClean="0"/>
              <a:t>что свидетельствует о силе смелого, впечатляющего контента,  связанного с личностью </a:t>
            </a:r>
            <a:endParaRPr lang="en-GB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b="1" dirty="0" smtClean="0"/>
              <a:t>Количество женщин </a:t>
            </a:r>
            <a:r>
              <a:rPr lang="ru-RU" sz="1800" dirty="0" smtClean="0"/>
              <a:t>значительно </a:t>
            </a:r>
            <a:r>
              <a:rPr lang="en-GB" sz="1800" b="1" dirty="0" smtClean="0"/>
              <a:t> </a:t>
            </a:r>
            <a:r>
              <a:rPr lang="ru-RU" sz="1800" b="1" dirty="0" smtClean="0"/>
              <a:t>превышает количество мужчин в </a:t>
            </a:r>
            <a:r>
              <a:rPr lang="en-GB" sz="1800" b="1" dirty="0" smtClean="0"/>
              <a:t>Pinterest</a:t>
            </a:r>
            <a:r>
              <a:rPr lang="en-GB" sz="1800" dirty="0"/>
              <a:t>, </a:t>
            </a:r>
            <a:r>
              <a:rPr lang="ru-RU" sz="1800" dirty="0" smtClean="0"/>
              <a:t>которые демонстрируют наивысшее среднее значение заказа среди покупателей в социальных сетях</a:t>
            </a:r>
            <a:endParaRPr lang="en-GB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Пользовательская база </a:t>
            </a:r>
            <a:r>
              <a:rPr lang="en-GB" sz="1800" b="1" dirty="0" smtClean="0"/>
              <a:t>LinkedIn</a:t>
            </a:r>
            <a:r>
              <a:rPr lang="ru-RU" sz="1800" b="1" dirty="0" smtClean="0"/>
              <a:t> хорошо образованна</a:t>
            </a:r>
            <a:r>
              <a:rPr lang="en-GB" sz="1800" dirty="0" smtClean="0"/>
              <a:t>, </a:t>
            </a:r>
            <a:r>
              <a:rPr lang="ru-RU" sz="1800" dirty="0" smtClean="0"/>
              <a:t>что делает платформу хабом для размещения содержательного специализированного контента, который может быть более сложным</a:t>
            </a:r>
            <a:r>
              <a:rPr lang="en-GB" sz="1800" dirty="0" smtClean="0"/>
              <a:t>,</a:t>
            </a:r>
            <a:r>
              <a:rPr lang="ru-RU" sz="1800" dirty="0" smtClean="0"/>
              <a:t> чем то, что вы можете увидеть в </a:t>
            </a:r>
            <a:r>
              <a:rPr lang="en-GB" sz="1800" dirty="0" smtClean="0"/>
              <a:t>Facebook </a:t>
            </a:r>
            <a:r>
              <a:rPr lang="ru-RU" sz="1800" dirty="0" smtClean="0"/>
              <a:t>или </a:t>
            </a:r>
            <a:r>
              <a:rPr lang="en-GB" sz="1800" dirty="0" smtClean="0"/>
              <a:t>Twitter</a:t>
            </a:r>
            <a:endParaRPr lang="en-GB" sz="1800" dirty="0"/>
          </a:p>
          <a:p>
            <a:r>
              <a:rPr lang="ru-RU" sz="1800" dirty="0" smtClean="0"/>
              <a:t>Получите больше </a:t>
            </a:r>
            <a:r>
              <a:rPr lang="ru-RU" sz="1800" b="1" dirty="0" smtClean="0"/>
              <a:t>полезной информации: </a:t>
            </a:r>
            <a:r>
              <a:rPr lang="en-US" sz="1800" dirty="0" smtClean="0"/>
              <a:t> </a:t>
            </a:r>
            <a:r>
              <a:rPr lang="en-GB" sz="1800" dirty="0">
                <a:hlinkClick r:id="rId3"/>
              </a:rPr>
              <a:t>https://www.statista.com/</a:t>
            </a:r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344899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социальные сети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по порядку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пропустим базовые факты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2" y="1247442"/>
            <a:ext cx="2782528" cy="97188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Представьте</a:t>
            </a:r>
            <a:r>
              <a:rPr lang="en-GB" sz="3200" dirty="0" smtClean="0"/>
              <a:t> </a:t>
            </a:r>
            <a:r>
              <a:rPr lang="ru-RU" sz="3200" dirty="0" smtClean="0"/>
              <a:t> разнообразие 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800225" y="5344886"/>
            <a:ext cx="2869746" cy="59871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400" dirty="0" smtClean="0"/>
              <a:t>Последнее обновление графики – в </a:t>
            </a:r>
            <a:r>
              <a:rPr lang="en-US" sz="1400" dirty="0" smtClean="0"/>
              <a:t>2013</a:t>
            </a:r>
            <a:r>
              <a:rPr lang="ru-RU" sz="1400" dirty="0" smtClean="0"/>
              <a:t> году</a:t>
            </a:r>
            <a:r>
              <a:rPr lang="en-US" sz="1400" dirty="0" smtClean="0"/>
              <a:t>.</a:t>
            </a:r>
            <a:r>
              <a:rPr lang="ru-RU" sz="1400" dirty="0" smtClean="0"/>
              <a:t> Источник изображения</a:t>
            </a:r>
            <a:r>
              <a:rPr lang="en-US" sz="1400" dirty="0" smtClean="0"/>
              <a:t>: </a:t>
            </a:r>
            <a:r>
              <a:rPr lang="en-US" sz="1400" dirty="0">
                <a:hlinkClick r:id="rId2"/>
              </a:rPr>
              <a:t>http://conversationprism.com/</a:t>
            </a:r>
            <a:r>
              <a:rPr lang="en-US" sz="1400" dirty="0"/>
              <a:t> </a:t>
            </a:r>
            <a:endParaRPr lang="en-GB" sz="1400" dirty="0"/>
          </a:p>
        </p:txBody>
      </p:sp>
      <p:pic>
        <p:nvPicPr>
          <p:cNvPr id="17" name="Picture 2" descr="C:\Users\IrenWell\Documents\GDSI\EaP\Implementation\Other\IT course\Module 2\JESS3_BrianSolis_ConvoPrism_Digital-Final_V3.2-02.png"/>
          <p:cNvPicPr>
            <a:picLocks noChangeAspect="1" noChangeArrowheads="1"/>
          </p:cNvPicPr>
          <p:nvPr/>
        </p:nvPicPr>
        <p:blipFill>
          <a:blip r:embed="rId3" cstate="print"/>
          <a:srcRect l="25943" t="2254" r="2335" b="1781"/>
          <a:stretch>
            <a:fillRect/>
          </a:stretch>
        </p:blipFill>
        <p:spPr bwMode="auto">
          <a:xfrm>
            <a:off x="5112215" y="65317"/>
            <a:ext cx="6716383" cy="6732000"/>
          </a:xfrm>
          <a:prstGeom prst="rect">
            <a:avLst/>
          </a:prstGeom>
          <a:noFill/>
        </p:spPr>
      </p:pic>
      <p:sp>
        <p:nvSpPr>
          <p:cNvPr id="14" name="Текст 14"/>
          <p:cNvSpPr>
            <a:spLocks noGrp="1"/>
          </p:cNvSpPr>
          <p:nvPr>
            <p:ph type="body" idx="1"/>
          </p:nvPr>
        </p:nvSpPr>
        <p:spPr>
          <a:xfrm>
            <a:off x="1800225" y="2481942"/>
            <a:ext cx="2869746" cy="261257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/>
              <a:t>В </a:t>
            </a:r>
            <a:r>
              <a:rPr lang="en-US" sz="1800" dirty="0" smtClean="0"/>
              <a:t>2017</a:t>
            </a:r>
            <a:r>
              <a:rPr lang="ru-RU" sz="1800" dirty="0" smtClean="0"/>
              <a:t> году журнал  </a:t>
            </a:r>
            <a:r>
              <a:rPr lang="en-US" sz="1800" dirty="0" smtClean="0"/>
              <a:t>Practical</a:t>
            </a:r>
            <a:r>
              <a:rPr lang="ru-RU" sz="1800" dirty="0" smtClean="0"/>
              <a:t> </a:t>
            </a:r>
            <a:r>
              <a:rPr lang="en-US" sz="1800" dirty="0" smtClean="0"/>
              <a:t>Ecommerce</a:t>
            </a:r>
            <a:r>
              <a:rPr lang="ru-RU" sz="1800" dirty="0" smtClean="0"/>
              <a:t> насчитал </a:t>
            </a:r>
            <a:endParaRPr lang="en-GB" sz="1800" dirty="0" smtClean="0"/>
          </a:p>
          <a:p>
            <a:pPr algn="l">
              <a:spcBef>
                <a:spcPts val="0"/>
              </a:spcBef>
            </a:pPr>
            <a:r>
              <a:rPr lang="en-US" sz="9600" b="1" dirty="0" smtClean="0">
                <a:solidFill>
                  <a:srgbClr val="A24AB1"/>
                </a:solidFill>
              </a:rPr>
              <a:t>105</a:t>
            </a:r>
          </a:p>
          <a:p>
            <a:pPr algn="l">
              <a:spcBef>
                <a:spcPts val="0"/>
              </a:spcBef>
            </a:pPr>
            <a:r>
              <a:rPr lang="en-GB" sz="1800" dirty="0" smtClean="0"/>
              <a:t>c</a:t>
            </a:r>
            <a:r>
              <a:rPr lang="ru-RU" sz="1800" dirty="0" smtClean="0"/>
              <a:t>оциальных сетей по всему миру </a:t>
            </a:r>
            <a:endParaRPr lang="en-GB" sz="1800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Facebook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4420829" cy="4246919"/>
          </a:xfrm>
        </p:spPr>
        <p:txBody>
          <a:bodyPr>
            <a:normAutofit fontScale="77500" lnSpcReduction="20000"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До сих пор имеет наибольшую аудиторию </a:t>
            </a:r>
            <a:r>
              <a:rPr lang="en-US" dirty="0" smtClean="0"/>
              <a:t>– </a:t>
            </a:r>
            <a:r>
              <a:rPr lang="en-GB" dirty="0" smtClean="0"/>
              <a:t>2</a:t>
            </a:r>
            <a:r>
              <a:rPr lang="ru-RU" dirty="0" smtClean="0"/>
              <a:t>,</a:t>
            </a:r>
            <a:r>
              <a:rPr lang="en-GB" dirty="0" smtClean="0"/>
              <a:t>32 </a:t>
            </a:r>
            <a:r>
              <a:rPr lang="ru-RU" dirty="0" smtClean="0"/>
              <a:t>млрд. чел. по всему миру </a:t>
            </a:r>
            <a:r>
              <a:rPr lang="en-GB" dirty="0" smtClean="0"/>
              <a:t>(</a:t>
            </a:r>
            <a:r>
              <a:rPr lang="ru-RU" dirty="0" smtClean="0"/>
              <a:t>на конец </a:t>
            </a:r>
            <a:r>
              <a:rPr lang="en-GB" dirty="0" smtClean="0"/>
              <a:t>2018</a:t>
            </a:r>
            <a:r>
              <a:rPr lang="ru-RU" dirty="0" smtClean="0"/>
              <a:t> г.</a:t>
            </a:r>
            <a:r>
              <a:rPr lang="en-GB" dirty="0" smtClean="0"/>
              <a:t>)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Имеет самые крупные опции для некоммерческих организаций</a:t>
            </a:r>
            <a:r>
              <a:rPr lang="en-US" dirty="0" smtClean="0"/>
              <a:t>: </a:t>
            </a:r>
            <a:r>
              <a:rPr lang="ru-RU" dirty="0" smtClean="0"/>
              <a:t>страницы организаций, события, группы </a:t>
            </a:r>
            <a:r>
              <a:rPr lang="en-US" dirty="0" smtClean="0"/>
              <a:t>(</a:t>
            </a:r>
            <a:r>
              <a:rPr lang="ru-RU" dirty="0" smtClean="0"/>
              <a:t>публичные, закрытые и секретные</a:t>
            </a:r>
            <a:r>
              <a:rPr lang="en-US" dirty="0" smtClean="0"/>
              <a:t>), </a:t>
            </a:r>
            <a:r>
              <a:rPr lang="ru-RU" dirty="0" smtClean="0"/>
              <a:t>места, сообщества, магазины</a:t>
            </a:r>
            <a:r>
              <a:rPr lang="en-US" dirty="0" smtClean="0"/>
              <a:t>…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Благотворительные и личные кампании по сбору средств и добровольных пожертвований </a:t>
            </a:r>
            <a:r>
              <a:rPr lang="en-GB" dirty="0" smtClean="0"/>
              <a:t>(</a:t>
            </a:r>
            <a:r>
              <a:rPr lang="ru-RU" dirty="0" smtClean="0"/>
              <a:t>пока еще не охватывают страны региона Восточного партнерства</a:t>
            </a:r>
            <a:r>
              <a:rPr lang="en-GB" dirty="0" smtClean="0"/>
              <a:t>)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Виртуальная реальность в </a:t>
            </a:r>
            <a:r>
              <a:rPr lang="en-US" dirty="0" smtClean="0">
                <a:hlinkClick r:id="rId2"/>
              </a:rPr>
              <a:t>Facebook </a:t>
            </a:r>
            <a:r>
              <a:rPr lang="en-US" dirty="0">
                <a:hlinkClick r:id="rId2"/>
              </a:rPr>
              <a:t>Spaces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Столкнулся с большими проблемами в прошлом году относительно конфиденциальности данных пользователей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Изменил алгоритм, который «отодвинул» брендированный контент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Социальная сеть №</a:t>
            </a:r>
            <a:r>
              <a:rPr lang="en-US" dirty="0" smtClean="0"/>
              <a:t>1 </a:t>
            </a:r>
            <a:r>
              <a:rPr lang="ru-RU" dirty="0" smtClean="0"/>
              <a:t>среди миллениалов </a:t>
            </a:r>
            <a:r>
              <a:rPr lang="en-GB" dirty="0" smtClean="0"/>
              <a:t>(1984-2004</a:t>
            </a:r>
            <a:r>
              <a:rPr lang="ru-RU" dirty="0" smtClean="0"/>
              <a:t> года рождения</a:t>
            </a:r>
            <a:r>
              <a:rPr lang="en-GB" dirty="0" smtClean="0"/>
              <a:t>), </a:t>
            </a:r>
            <a:r>
              <a:rPr lang="ru-RU" dirty="0" smtClean="0"/>
              <a:t>Поколения </a:t>
            </a:r>
            <a:r>
              <a:rPr lang="en-GB" dirty="0" smtClean="0"/>
              <a:t>X </a:t>
            </a:r>
            <a:r>
              <a:rPr lang="en-GB" dirty="0"/>
              <a:t>(1963-1984) </a:t>
            </a:r>
            <a:r>
              <a:rPr lang="ru-RU" dirty="0" smtClean="0"/>
              <a:t>и бэби-бумеров </a:t>
            </a:r>
            <a:r>
              <a:rPr lang="en-GB" dirty="0" smtClean="0"/>
              <a:t>(</a:t>
            </a:r>
            <a:r>
              <a:rPr lang="ru-RU" dirty="0"/>
              <a:t>1943</a:t>
            </a:r>
            <a:r>
              <a:rPr lang="en-US" dirty="0"/>
              <a:t>-</a:t>
            </a:r>
            <a:r>
              <a:rPr lang="ru-RU" dirty="0"/>
              <a:t>1963</a:t>
            </a:r>
            <a:r>
              <a:rPr lang="en-US" dirty="0"/>
              <a:t>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Поколение Зет </a:t>
            </a:r>
            <a:r>
              <a:rPr lang="en-US" dirty="0" smtClean="0"/>
              <a:t>(</a:t>
            </a:r>
            <a:r>
              <a:rPr lang="ru-RU" dirty="0" smtClean="0"/>
              <a:t>родившиеся начиная с 2</a:t>
            </a:r>
            <a:r>
              <a:rPr lang="en-US" dirty="0" smtClean="0"/>
              <a:t>004</a:t>
            </a:r>
            <a:r>
              <a:rPr lang="ru-RU" dirty="0" smtClean="0"/>
              <a:t> года и до сих пор</a:t>
            </a:r>
            <a:r>
              <a:rPr lang="en-US" dirty="0" smtClean="0"/>
              <a:t>) </a:t>
            </a:r>
            <a:r>
              <a:rPr lang="ru-RU" dirty="0" smtClean="0"/>
              <a:t>покидают </a:t>
            </a:r>
            <a:r>
              <a:rPr lang="en-US" dirty="0" smtClean="0"/>
              <a:t>Facebook</a:t>
            </a:r>
            <a:r>
              <a:rPr lang="en-US" dirty="0"/>
              <a:t>: </a:t>
            </a:r>
            <a:r>
              <a:rPr lang="ru-RU" dirty="0" smtClean="0"/>
              <a:t>количество лиц в возрасте </a:t>
            </a:r>
            <a:r>
              <a:rPr lang="en-GB" dirty="0" smtClean="0"/>
              <a:t>11</a:t>
            </a:r>
            <a:r>
              <a:rPr lang="ru-RU" dirty="0" smtClean="0"/>
              <a:t> лет и младше уменьшилось на </a:t>
            </a:r>
            <a:r>
              <a:rPr lang="en-GB" dirty="0" smtClean="0"/>
              <a:t>9</a:t>
            </a:r>
            <a:r>
              <a:rPr lang="ru-RU" dirty="0" smtClean="0"/>
              <a:t>,</a:t>
            </a:r>
            <a:r>
              <a:rPr lang="en-GB" dirty="0" smtClean="0"/>
              <a:t>3</a:t>
            </a:r>
            <a:r>
              <a:rPr lang="en-GB" dirty="0"/>
              <a:t>%, </a:t>
            </a:r>
            <a:r>
              <a:rPr lang="ru-RU" dirty="0" smtClean="0"/>
              <a:t>в возрасте от </a:t>
            </a:r>
            <a:r>
              <a:rPr lang="en-GB" dirty="0" smtClean="0"/>
              <a:t>12 </a:t>
            </a:r>
            <a:r>
              <a:rPr lang="ru-RU" dirty="0" smtClean="0"/>
              <a:t>до </a:t>
            </a:r>
            <a:r>
              <a:rPr lang="en-GB" dirty="0" smtClean="0"/>
              <a:t>17</a:t>
            </a:r>
            <a:r>
              <a:rPr lang="ru-RU" dirty="0" smtClean="0"/>
              <a:t> лет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ru-RU" dirty="0" smtClean="0"/>
              <a:t>на </a:t>
            </a:r>
            <a:r>
              <a:rPr lang="en-GB" dirty="0" smtClean="0"/>
              <a:t>5</a:t>
            </a:r>
            <a:r>
              <a:rPr lang="ru-RU" dirty="0" smtClean="0"/>
              <a:t>,</a:t>
            </a:r>
            <a:r>
              <a:rPr lang="en-GB" dirty="0" smtClean="0"/>
              <a:t>6</a:t>
            </a:r>
            <a:r>
              <a:rPr lang="en-GB" dirty="0"/>
              <a:t>%, </a:t>
            </a:r>
            <a:r>
              <a:rPr lang="ru-RU" dirty="0" smtClean="0"/>
              <a:t>и </a:t>
            </a:r>
            <a:r>
              <a:rPr lang="en-GB" dirty="0" smtClean="0"/>
              <a:t>18</a:t>
            </a:r>
            <a:r>
              <a:rPr lang="ru-RU" dirty="0" smtClean="0"/>
              <a:t>- </a:t>
            </a:r>
            <a:r>
              <a:rPr lang="en-GB" dirty="0" smtClean="0"/>
              <a:t>24</a:t>
            </a:r>
            <a:r>
              <a:rPr lang="ru-RU" dirty="0" smtClean="0"/>
              <a:t> лет – на </a:t>
            </a:r>
            <a:r>
              <a:rPr lang="en-GB" dirty="0" smtClean="0"/>
              <a:t>5</a:t>
            </a:r>
            <a:r>
              <a:rPr lang="ru-RU" dirty="0" smtClean="0"/>
              <a:t>,</a:t>
            </a:r>
            <a:r>
              <a:rPr lang="en-GB" dirty="0" smtClean="0"/>
              <a:t>8</a:t>
            </a:r>
            <a:r>
              <a:rPr lang="ru-RU" dirty="0" smtClean="0"/>
              <a:t>%</a:t>
            </a:r>
            <a:r>
              <a:rPr lang="en-GB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Схема 15"/>
          <p:cNvGraphicFramePr/>
          <p:nvPr/>
        </p:nvGraphicFramePr>
        <p:xfrm>
          <a:off x="6696075" y="704850"/>
          <a:ext cx="5295899" cy="543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0421" y="1066467"/>
            <a:ext cx="6430604" cy="56169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Facebook: </a:t>
            </a:r>
            <a:r>
              <a:rPr lang="ru-RU" sz="2400" dirty="0" smtClean="0"/>
              <a:t>наилучшее время для публикации постов </a:t>
            </a:r>
            <a:r>
              <a:rPr lang="en-GB" sz="2400" dirty="0" smtClean="0"/>
              <a:t>(</a:t>
            </a:r>
            <a:r>
              <a:rPr lang="ru-RU" sz="2400" dirty="0" smtClean="0"/>
              <a:t>общая публика</a:t>
            </a:r>
            <a:r>
              <a:rPr lang="en-GB" sz="2400" dirty="0" smtClean="0"/>
              <a:t>)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2" descr="C:\Users\IrenWell\Documents\GDSI\EaP\Implementation\Other\IT course\Module 2\Heatmap-Facebook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884" y="1704976"/>
            <a:ext cx="6825341" cy="4777739"/>
          </a:xfrm>
          <a:prstGeom prst="rect">
            <a:avLst/>
          </a:prstGeom>
          <a:noFill/>
        </p:spPr>
      </p:pic>
      <p:sp>
        <p:nvSpPr>
          <p:cNvPr id="17" name="Текст 3"/>
          <p:cNvSpPr>
            <a:spLocks noGrp="1"/>
          </p:cNvSpPr>
          <p:nvPr>
            <p:ph type="body" idx="1"/>
          </p:nvPr>
        </p:nvSpPr>
        <p:spPr>
          <a:xfrm>
            <a:off x="1789472" y="1868130"/>
            <a:ext cx="2564814" cy="3970695"/>
          </a:xfrm>
        </p:spPr>
        <p:txBody>
          <a:bodyPr>
            <a:normAutofit fontScale="85000" lnSpcReduction="20000"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Наилучшее время для публикации постов в </a:t>
            </a:r>
            <a:r>
              <a:rPr lang="en-GB" dirty="0" smtClean="0"/>
              <a:t>Facebook</a:t>
            </a:r>
            <a:r>
              <a:rPr lang="ru-RU" dirty="0" smtClean="0"/>
              <a:t>: </a:t>
            </a:r>
            <a:r>
              <a:rPr lang="ru-RU" b="1" dirty="0" smtClean="0"/>
              <a:t>среда в </a:t>
            </a:r>
            <a:r>
              <a:rPr lang="en-GB" b="1" dirty="0" smtClean="0"/>
              <a:t>12:00 </a:t>
            </a:r>
            <a:r>
              <a:rPr lang="ru-RU" b="1" dirty="0" smtClean="0"/>
              <a:t>и</a:t>
            </a:r>
            <a:r>
              <a:rPr lang="en-GB" b="1" dirty="0" smtClean="0"/>
              <a:t> </a:t>
            </a:r>
            <a:r>
              <a:rPr lang="en-GB" b="1" dirty="0"/>
              <a:t>14:00</a:t>
            </a:r>
            <a:r>
              <a:rPr lang="en-GB" dirty="0"/>
              <a:t> </a:t>
            </a:r>
            <a:r>
              <a:rPr lang="ru-RU" dirty="0" smtClean="0"/>
              <a:t>и </a:t>
            </a:r>
            <a:r>
              <a:rPr lang="ru-RU" b="1" dirty="0" smtClean="0"/>
              <a:t>четверг в 1</a:t>
            </a:r>
            <a:r>
              <a:rPr lang="en-GB" b="1" dirty="0" smtClean="0"/>
              <a:t>3:00 </a:t>
            </a:r>
            <a:r>
              <a:rPr lang="ru-RU" b="1" dirty="0" smtClean="0"/>
              <a:t>и </a:t>
            </a:r>
            <a:r>
              <a:rPr lang="en-GB" b="1" dirty="0" smtClean="0"/>
              <a:t>14:00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Четверг </a:t>
            </a:r>
            <a:r>
              <a:rPr lang="ru-RU" dirty="0" smtClean="0"/>
              <a:t>– наилучший день среди недели для публикации постов в </a:t>
            </a:r>
            <a:r>
              <a:rPr lang="en-GB" dirty="0" smtClean="0"/>
              <a:t>Facebook.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Наиболее безопасное время для публикации постов: </a:t>
            </a:r>
            <a:r>
              <a:rPr lang="ru-RU" b="1" dirty="0" smtClean="0"/>
              <a:t>с </a:t>
            </a:r>
            <a:r>
              <a:rPr lang="en-GB" b="1" dirty="0" smtClean="0"/>
              <a:t>10:00 </a:t>
            </a:r>
            <a:r>
              <a:rPr lang="ru-RU" b="1" dirty="0" smtClean="0"/>
              <a:t>до </a:t>
            </a:r>
            <a:r>
              <a:rPr lang="en-GB" b="1" dirty="0" smtClean="0"/>
              <a:t>15:00</a:t>
            </a:r>
            <a:r>
              <a:rPr lang="ru-RU" b="1" dirty="0" smtClean="0"/>
              <a:t> в будние дни</a:t>
            </a:r>
            <a:r>
              <a:rPr lang="en-GB" b="1" dirty="0" smtClean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Суббота </a:t>
            </a:r>
            <a:r>
              <a:rPr lang="ru-RU" dirty="0" smtClean="0"/>
              <a:t>отличается наименьшим уровнем вовлеченности в </a:t>
            </a:r>
            <a:r>
              <a:rPr lang="en-GB" dirty="0" smtClean="0"/>
              <a:t>Facebook </a:t>
            </a:r>
            <a:r>
              <a:rPr lang="ru-RU" dirty="0" smtClean="0"/>
              <a:t> среди других дней недели.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Вечер и раннее утро </a:t>
            </a:r>
            <a:r>
              <a:rPr lang="ru-RU" dirty="0" smtClean="0"/>
              <a:t>отличаются наименьшим уровнем вовлеченности в течение дня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52255" y="6237509"/>
            <a:ext cx="740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Heatmap here and further: </a:t>
            </a:r>
            <a:r>
              <a:rPr lang="en-GB" sz="1400" dirty="0">
                <a:hlinkClick r:id="rId3"/>
              </a:rPr>
              <a:t>https://sproutsocial.com/insights/best-times-to-post-on-social-media/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8521" y="1095042"/>
            <a:ext cx="6430604" cy="561693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Facebook: </a:t>
            </a:r>
            <a:r>
              <a:rPr lang="ru-RU" sz="2400" dirty="0" smtClean="0"/>
              <a:t>наилучшее время для публикации постов для некоммерческих организаций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2" descr="C:\Users\IrenWell\Documents\GDSI\EaP\Implementation\Other\IT course\Module 2\Heatmap-Facebook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13105" y="1704976"/>
            <a:ext cx="6821597" cy="4777739"/>
          </a:xfrm>
          <a:prstGeom prst="rect">
            <a:avLst/>
          </a:prstGeom>
          <a:noFill/>
        </p:spPr>
      </p:pic>
      <p:sp>
        <p:nvSpPr>
          <p:cNvPr id="13" name="Текст 3"/>
          <p:cNvSpPr>
            <a:spLocks noGrp="1"/>
          </p:cNvSpPr>
          <p:nvPr>
            <p:ph type="body" idx="1"/>
          </p:nvPr>
        </p:nvSpPr>
        <p:spPr>
          <a:xfrm>
            <a:off x="1789472" y="1868130"/>
            <a:ext cx="2449154" cy="4189770"/>
          </a:xfrm>
        </p:spPr>
        <p:txBody>
          <a:bodyPr>
            <a:normAutofit fontScale="77500" lnSpcReduction="20000"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Наилучшее время для публикации постов в </a:t>
            </a:r>
            <a:r>
              <a:rPr lang="en-GB" dirty="0" smtClean="0"/>
              <a:t>Facebook </a:t>
            </a:r>
            <a:r>
              <a:rPr lang="ru-RU" dirty="0" smtClean="0"/>
              <a:t>для некоммерческих организаций – </a:t>
            </a:r>
            <a:r>
              <a:rPr lang="ru-RU" b="1" dirty="0" smtClean="0"/>
              <a:t>среда и пятница в </a:t>
            </a:r>
            <a:r>
              <a:rPr lang="en-GB" b="1" dirty="0" smtClean="0"/>
              <a:t>14:00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Другое время значительно высокой вовлеченности: </a:t>
            </a:r>
            <a:r>
              <a:rPr lang="ru-RU" b="1" dirty="0" smtClean="0"/>
              <a:t>понедельник в </a:t>
            </a:r>
            <a:r>
              <a:rPr lang="en-GB" b="1" dirty="0" smtClean="0"/>
              <a:t>9:00</a:t>
            </a:r>
            <a:r>
              <a:rPr lang="en-GB" b="1" dirty="0"/>
              <a:t>, </a:t>
            </a:r>
            <a:r>
              <a:rPr lang="ru-RU" b="1" dirty="0" smtClean="0"/>
              <a:t>вторник в </a:t>
            </a:r>
            <a:r>
              <a:rPr lang="en-GB" b="1" dirty="0" smtClean="0"/>
              <a:t>18:00</a:t>
            </a:r>
            <a:r>
              <a:rPr lang="en-GB" b="1" dirty="0"/>
              <a:t>, </a:t>
            </a:r>
            <a:r>
              <a:rPr lang="ru-RU" b="1" dirty="0" smtClean="0"/>
              <a:t>четверг в </a:t>
            </a:r>
            <a:r>
              <a:rPr lang="en-GB" b="1" dirty="0" smtClean="0"/>
              <a:t>10:00</a:t>
            </a:r>
            <a:r>
              <a:rPr lang="ru-RU" b="1" dirty="0" smtClean="0"/>
              <a:t> и </a:t>
            </a:r>
            <a:r>
              <a:rPr lang="en-GB" b="1" dirty="0" smtClean="0"/>
              <a:t>12:00 </a:t>
            </a:r>
            <a:r>
              <a:rPr lang="ru-RU" b="1" dirty="0" smtClean="0"/>
              <a:t>и пятница в </a:t>
            </a:r>
            <a:r>
              <a:rPr lang="en-GB" b="1" dirty="0" smtClean="0"/>
              <a:t> </a:t>
            </a:r>
            <a:r>
              <a:rPr lang="en-GB" b="1" dirty="0"/>
              <a:t>9:00 </a:t>
            </a:r>
            <a:r>
              <a:rPr lang="ru-RU" b="1" dirty="0" smtClean="0"/>
              <a:t>и </a:t>
            </a:r>
            <a:r>
              <a:rPr lang="en-GB" b="1" dirty="0" smtClean="0"/>
              <a:t>11:00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Наиболее безопасное время для публикации постов: с </a:t>
            </a:r>
            <a:r>
              <a:rPr lang="en-GB" b="1" dirty="0" smtClean="0"/>
              <a:t>9:00</a:t>
            </a:r>
            <a:r>
              <a:rPr lang="ru-RU" b="1" dirty="0" smtClean="0"/>
              <a:t> до </a:t>
            </a:r>
            <a:r>
              <a:rPr lang="en-GB" b="1" dirty="0" smtClean="0"/>
              <a:t>16:00 </a:t>
            </a:r>
            <a:r>
              <a:rPr lang="ru-RU" b="1" dirty="0" smtClean="0"/>
              <a:t>в будние дни</a:t>
            </a:r>
            <a:r>
              <a:rPr lang="en-GB" dirty="0" smtClean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Воскресенье </a:t>
            </a:r>
            <a:r>
              <a:rPr lang="ru-RU" dirty="0" smtClean="0"/>
              <a:t>отличается наименьшим уровнем вовлеченности для некоммерческих организаций в </a:t>
            </a:r>
            <a:r>
              <a:rPr lang="en-GB" dirty="0" smtClean="0"/>
              <a:t>Facebook</a:t>
            </a:r>
            <a:r>
              <a:rPr lang="en-GB" dirty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Выходные и понедельник </a:t>
            </a:r>
            <a:r>
              <a:rPr lang="ru-RU" dirty="0" smtClean="0"/>
              <a:t>демонстрируют наименьшие показатели вовлеченности среди недели для некоммерческих организаций в </a:t>
            </a:r>
            <a:r>
              <a:rPr lang="en-GB" dirty="0" smtClean="0"/>
              <a:t>Facebook.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6311900" y="3561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Twitter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4180244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Его основная особенность – невероятная скорость распространения информации и новостей </a:t>
            </a:r>
            <a:r>
              <a:rPr lang="en-GB" dirty="0" smtClean="0"/>
              <a:t>: 350</a:t>
            </a:r>
            <a:r>
              <a:rPr lang="ru-RU" dirty="0" smtClean="0"/>
              <a:t> </a:t>
            </a:r>
            <a:r>
              <a:rPr lang="en-GB" dirty="0" smtClean="0"/>
              <a:t>000</a:t>
            </a:r>
            <a:r>
              <a:rPr lang="en-GB" dirty="0"/>
              <a:t>+ </a:t>
            </a:r>
            <a:r>
              <a:rPr lang="ru-RU" dirty="0" smtClean="0"/>
              <a:t>твитов публикуются каждую минуту 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en-GB" dirty="0"/>
              <a:t>Twitter </a:t>
            </a:r>
            <a:r>
              <a:rPr lang="ru-RU" dirty="0" smtClean="0"/>
              <a:t>– лучшая платформа для постоянных и </a:t>
            </a:r>
            <a:r>
              <a:rPr lang="en-GB" dirty="0" smtClean="0"/>
              <a:t> </a:t>
            </a:r>
            <a:r>
              <a:rPr lang="ru-RU" dirty="0" smtClean="0"/>
              <a:t>аутентичных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коммуникаций с вашими сторонниками и донорами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Каждый твит ограничен </a:t>
            </a:r>
            <a:r>
              <a:rPr lang="en-GB" dirty="0" smtClean="0"/>
              <a:t>280</a:t>
            </a:r>
            <a:r>
              <a:rPr lang="ru-RU" dirty="0" smtClean="0"/>
              <a:t> символами, поэтому учитесь писать коротко и точно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en-US" dirty="0"/>
              <a:t>Twitter </a:t>
            </a:r>
            <a:r>
              <a:rPr lang="ru-RU" dirty="0" smtClean="0"/>
              <a:t>сделал хештеги популярными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en-US" dirty="0"/>
              <a:t>Account Takeovers </a:t>
            </a:r>
            <a:r>
              <a:rPr lang="ru-RU" dirty="0" smtClean="0"/>
              <a:t>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интересный и креативный способ увеличить взаимодействие и вовлеченность. Процесс позволяет вам попросить кого-либо позаботиться о вашем профиле/аккаунте в течение короткого периода времени, обычно в течение суток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en-US" dirty="0" err="1"/>
              <a:t>Tweetdeck</a:t>
            </a:r>
            <a:r>
              <a:rPr lang="en-US" dirty="0"/>
              <a:t> </a:t>
            </a:r>
            <a:r>
              <a:rPr lang="ru-RU" dirty="0" smtClean="0"/>
              <a:t>– собственное приложение </a:t>
            </a:r>
            <a:r>
              <a:rPr lang="en-US" dirty="0" smtClean="0"/>
              <a:t>Twitter</a:t>
            </a:r>
            <a:r>
              <a:rPr lang="ru-RU" dirty="0" smtClean="0"/>
              <a:t>, которое позволяет публиковать </a:t>
            </a:r>
            <a:r>
              <a:rPr lang="ru-RU" dirty="0" err="1" smtClean="0"/>
              <a:t>твиты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отвечать, делать </a:t>
            </a:r>
            <a:r>
              <a:rPr lang="ru-RU" dirty="0" err="1" smtClean="0"/>
              <a:t>ретвиты</a:t>
            </a:r>
            <a:r>
              <a:rPr lang="ru-RU" dirty="0" smtClean="0"/>
              <a:t>, добавлять в избранное, отправлять прямые сообщения, а также управлять и </a:t>
            </a:r>
            <a:r>
              <a:rPr lang="ru-RU" dirty="0" err="1" smtClean="0"/>
              <a:t>мониторить</a:t>
            </a:r>
            <a:r>
              <a:rPr lang="ru-RU" dirty="0" smtClean="0"/>
              <a:t> несколько </a:t>
            </a:r>
            <a:r>
              <a:rPr lang="ru-RU" dirty="0" err="1" smtClean="0"/>
              <a:t>аккаунтов</a:t>
            </a:r>
            <a:r>
              <a:rPr lang="ru-RU" dirty="0" smtClean="0"/>
              <a:t> и </a:t>
            </a:r>
            <a:r>
              <a:rPr lang="ru-RU" dirty="0" err="1" smtClean="0"/>
              <a:t>стримов</a:t>
            </a:r>
            <a:r>
              <a:rPr lang="ru-RU" dirty="0" smtClean="0"/>
              <a:t> – все в едином интерфейсе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9033" y="1093753"/>
            <a:ext cx="430866" cy="3265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1" y="4188947"/>
            <a:ext cx="430866" cy="326564"/>
          </a:xfrm>
          <a:prstGeom prst="rect">
            <a:avLst/>
          </a:prstGeom>
        </p:spPr>
      </p:pic>
      <p:sp>
        <p:nvSpPr>
          <p:cNvPr id="19" name="Текст 18"/>
          <p:cNvSpPr>
            <a:spLocks noGrp="1"/>
          </p:cNvSpPr>
          <p:nvPr>
            <p:ph type="body" idx="15"/>
          </p:nvPr>
        </p:nvSpPr>
        <p:spPr>
          <a:xfrm>
            <a:off x="7400625" y="1495425"/>
            <a:ext cx="3410249" cy="2944978"/>
          </a:xfrm>
        </p:spPr>
        <p:txBody>
          <a:bodyPr/>
          <a:lstStyle/>
          <a:p>
            <a:r>
              <a:rPr lang="ru-RU" sz="2800" dirty="0" smtClean="0"/>
              <a:t>Как бы странно это не звучало, но </a:t>
            </a:r>
            <a:r>
              <a:rPr lang="en-US" sz="2800" dirty="0" smtClean="0"/>
              <a:t>Twitter </a:t>
            </a:r>
            <a:r>
              <a:rPr lang="ru-RU" sz="2800" dirty="0" smtClean="0"/>
              <a:t>все еще остается суперпопулярным среди </a:t>
            </a:r>
            <a:r>
              <a:rPr lang="ru-RU" sz="2800" dirty="0" err="1" smtClean="0"/>
              <a:t>селебрити</a:t>
            </a:r>
            <a:r>
              <a:rPr lang="en-US" sz="2800" dirty="0" smtClean="0"/>
              <a:t>. </a:t>
            </a:r>
            <a:r>
              <a:rPr lang="ru-RU" sz="2800" dirty="0" smtClean="0"/>
              <a:t>Используйте его для </a:t>
            </a:r>
            <a:r>
              <a:rPr lang="ru-RU" sz="2800" dirty="0" err="1" smtClean="0"/>
              <a:t>адвокации</a:t>
            </a:r>
            <a:r>
              <a:rPr lang="ru-RU" sz="2800" dirty="0" smtClean="0"/>
              <a:t> и привлечения средств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enWell\Documents\GDSI\EaP\Implementation\Other\IT course\Module 2\photo-1429962714451-bb934ecdc4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090" y="1819072"/>
            <a:ext cx="6413722" cy="427581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061705"/>
            <a:ext cx="8268929" cy="5616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Мы все хотим, чтобы наши страницы в социальных сетях выглядели таким образом</a:t>
            </a:r>
            <a:r>
              <a:rPr lang="en-US" sz="2800" dirty="0" smtClean="0"/>
              <a:t>…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31888" y="6206245"/>
            <a:ext cx="3006265" cy="3793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400" dirty="0" smtClean="0"/>
              <a:t>Источник изображения</a:t>
            </a:r>
            <a:r>
              <a:rPr lang="en-US" sz="1400" dirty="0" smtClean="0"/>
              <a:t>: </a:t>
            </a:r>
            <a:r>
              <a:rPr lang="en-GB" sz="1400" dirty="0">
                <a:hlinkClick r:id="rId3"/>
              </a:rPr>
              <a:t>https://unsplash.com/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8996" y="1142667"/>
            <a:ext cx="6430604" cy="56169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Twitter: </a:t>
            </a:r>
            <a:r>
              <a:rPr lang="ru-RU" sz="2400" dirty="0" smtClean="0"/>
              <a:t>наилучшее время для публикации постов </a:t>
            </a:r>
            <a:r>
              <a:rPr lang="en-GB" sz="2400" dirty="0" smtClean="0"/>
              <a:t>(</a:t>
            </a:r>
            <a:r>
              <a:rPr lang="ru-RU" sz="2400" dirty="0" smtClean="0"/>
              <a:t>общая публика</a:t>
            </a:r>
            <a:r>
              <a:rPr lang="en-GB" sz="2400" dirty="0" smtClean="0"/>
              <a:t>)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IrenWell\Documents\GDSI\EaP\Implementation\Other\IT course\Module 2\Heatmap-Facebook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69599" y="1704976"/>
            <a:ext cx="6825341" cy="4777738"/>
          </a:xfrm>
          <a:prstGeom prst="rect">
            <a:avLst/>
          </a:prstGeom>
          <a:noFill/>
        </p:spPr>
      </p:pic>
      <p:sp>
        <p:nvSpPr>
          <p:cNvPr id="17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2411053" cy="3970695"/>
          </a:xfrm>
        </p:spPr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Наилучшее время для публикации постов в </a:t>
            </a:r>
            <a:r>
              <a:rPr lang="en-GB" dirty="0" smtClean="0"/>
              <a:t>Twitter</a:t>
            </a:r>
            <a:r>
              <a:rPr lang="ru-RU" dirty="0" smtClean="0"/>
              <a:t>: </a:t>
            </a:r>
            <a:r>
              <a:rPr lang="ru-RU" b="1" dirty="0" smtClean="0"/>
              <a:t>пятница, с </a:t>
            </a:r>
            <a:r>
              <a:rPr lang="en-GB" b="1" dirty="0" smtClean="0"/>
              <a:t>9:00</a:t>
            </a:r>
            <a:r>
              <a:rPr lang="ru-RU" b="1" dirty="0" smtClean="0"/>
              <a:t> до </a:t>
            </a:r>
            <a:r>
              <a:rPr lang="en-GB" b="1" dirty="0" smtClean="0"/>
              <a:t>10:00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Пятница – </a:t>
            </a:r>
            <a:r>
              <a:rPr lang="ru-RU" dirty="0" smtClean="0"/>
              <a:t>наилучший день для публикации постов в </a:t>
            </a:r>
            <a:r>
              <a:rPr lang="en-GB" dirty="0" smtClean="0"/>
              <a:t>Twitter</a:t>
            </a:r>
            <a:r>
              <a:rPr lang="en-GB" dirty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Наиболее безопасное время для публикации твитов: </a:t>
            </a:r>
            <a:r>
              <a:rPr lang="ru-RU" b="1" dirty="0" smtClean="0"/>
              <a:t>каждый день с </a:t>
            </a:r>
            <a:r>
              <a:rPr lang="en-GB" b="1" dirty="0" smtClean="0"/>
              <a:t>10:00</a:t>
            </a:r>
            <a:r>
              <a:rPr lang="ru-RU" b="1" dirty="0" smtClean="0"/>
              <a:t> до </a:t>
            </a:r>
            <a:r>
              <a:rPr lang="en-GB" b="1" dirty="0" smtClean="0"/>
              <a:t>12:00</a:t>
            </a:r>
            <a:r>
              <a:rPr lang="en-GB" dirty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Утро воскресенья </a:t>
            </a:r>
            <a:r>
              <a:rPr lang="ru-RU" dirty="0" smtClean="0"/>
              <a:t>характеризуется наименьшим уровнем вовлеченности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0" y="914933"/>
            <a:ext cx="6430604" cy="56169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Twitter: </a:t>
            </a:r>
            <a:r>
              <a:rPr lang="ru-RU" sz="2400" dirty="0" smtClean="0"/>
              <a:t>наилучшее время для публикации постов для некоммерческих организаций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IrenWell\Documents\GDSI\EaP\Implementation\Other\IT course\Module 2\Heatmap-Facebook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42288" y="1704976"/>
            <a:ext cx="6821596" cy="4777738"/>
          </a:xfrm>
          <a:prstGeom prst="rect">
            <a:avLst/>
          </a:prstGeom>
          <a:noFill/>
        </p:spPr>
      </p:pic>
      <p:sp>
        <p:nvSpPr>
          <p:cNvPr id="17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2411053" cy="3970695"/>
          </a:xfrm>
        </p:spPr>
        <p:txBody>
          <a:bodyPr>
            <a:normAutofit fontScale="92500" lnSpcReduction="20000"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Наилучшее время для публикации постов в </a:t>
            </a:r>
            <a:r>
              <a:rPr lang="en-GB" dirty="0" smtClean="0"/>
              <a:t>Twitter </a:t>
            </a:r>
            <a:r>
              <a:rPr lang="ru-RU" dirty="0" smtClean="0"/>
              <a:t>для некоммерческих организаций: </a:t>
            </a:r>
            <a:r>
              <a:rPr lang="ru-RU" b="1" dirty="0" smtClean="0"/>
              <a:t>четверг в </a:t>
            </a:r>
            <a:r>
              <a:rPr lang="en-GB" b="1" dirty="0" smtClean="0"/>
              <a:t>12:00 </a:t>
            </a:r>
            <a:r>
              <a:rPr lang="ru-RU" dirty="0" smtClean="0"/>
              <a:t>и </a:t>
            </a:r>
            <a:r>
              <a:rPr lang="ru-RU" b="1" dirty="0" smtClean="0"/>
              <a:t>пятница с </a:t>
            </a:r>
            <a:r>
              <a:rPr lang="en-GB" b="1" dirty="0" smtClean="0"/>
              <a:t>11:00</a:t>
            </a:r>
            <a:r>
              <a:rPr lang="ru-RU" b="1" dirty="0" smtClean="0"/>
              <a:t> до </a:t>
            </a:r>
            <a:r>
              <a:rPr lang="en-GB" b="1" dirty="0" smtClean="0"/>
              <a:t>12:00</a:t>
            </a:r>
            <a:r>
              <a:rPr lang="en-GB" dirty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Другое время значительно высокой вовлеченности: </a:t>
            </a:r>
            <a:r>
              <a:rPr lang="ru-RU" b="1" dirty="0" smtClean="0"/>
              <a:t>с</a:t>
            </a:r>
            <a:r>
              <a:rPr lang="ru-RU" dirty="0" smtClean="0"/>
              <a:t> </a:t>
            </a:r>
            <a:r>
              <a:rPr lang="en-GB" b="1" dirty="0" smtClean="0"/>
              <a:t>10:00</a:t>
            </a:r>
            <a:r>
              <a:rPr lang="ru-RU" b="1" dirty="0" smtClean="0"/>
              <a:t> до </a:t>
            </a:r>
            <a:r>
              <a:rPr lang="en-GB" b="1" dirty="0" smtClean="0"/>
              <a:t>14:00 </a:t>
            </a:r>
            <a:r>
              <a:rPr lang="ru-RU" b="1" dirty="0" smtClean="0"/>
              <a:t>во вторник</a:t>
            </a:r>
            <a:r>
              <a:rPr lang="en-GB" b="1" dirty="0" smtClean="0"/>
              <a:t>,</a:t>
            </a:r>
            <a:r>
              <a:rPr lang="ru-RU" b="1" dirty="0" smtClean="0"/>
              <a:t> четверг </a:t>
            </a:r>
            <a:r>
              <a:rPr lang="ru-RU" dirty="0" smtClean="0"/>
              <a:t>и</a:t>
            </a:r>
            <a:r>
              <a:rPr lang="ru-RU" b="1" dirty="0" smtClean="0"/>
              <a:t> пятницу</a:t>
            </a:r>
            <a:r>
              <a:rPr lang="en-GB" dirty="0" smtClean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Наиболее безопасное время для публикации твитов: с </a:t>
            </a:r>
            <a:r>
              <a:rPr lang="ru-RU" b="1" dirty="0" smtClean="0"/>
              <a:t>понедельника по пятницу с </a:t>
            </a:r>
            <a:r>
              <a:rPr lang="en-GB" b="1" dirty="0" smtClean="0"/>
              <a:t>10:00</a:t>
            </a:r>
            <a:r>
              <a:rPr lang="ru-RU" b="1" dirty="0" smtClean="0"/>
              <a:t> до </a:t>
            </a:r>
            <a:r>
              <a:rPr lang="en-GB" b="1" dirty="0" smtClean="0"/>
              <a:t>16:00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Воскресенье </a:t>
            </a:r>
            <a:r>
              <a:rPr lang="ru-RU" dirty="0" smtClean="0"/>
              <a:t>характеризуется наименьшим уровнем вовлеченности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6283325" y="37516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Instagram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4256444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Летом </a:t>
            </a:r>
            <a:r>
              <a:rPr lang="en-GB" dirty="0" smtClean="0"/>
              <a:t>2018</a:t>
            </a:r>
            <a:r>
              <a:rPr lang="ru-RU" dirty="0" smtClean="0"/>
              <a:t> года количество пользователей </a:t>
            </a:r>
            <a:r>
              <a:rPr lang="en-GB" dirty="0" smtClean="0"/>
              <a:t>Instagram</a:t>
            </a:r>
            <a:r>
              <a:rPr lang="en-GB" dirty="0"/>
              <a:t> </a:t>
            </a:r>
            <a:r>
              <a:rPr lang="ru-RU" dirty="0" smtClean="0"/>
              <a:t>наконец-то достигло </a:t>
            </a:r>
            <a:r>
              <a:rPr lang="en-GB" dirty="0" smtClean="0"/>
              <a:t>1</a:t>
            </a:r>
            <a:r>
              <a:rPr lang="ru-RU" dirty="0" smtClean="0"/>
              <a:t> миллиарда </a:t>
            </a:r>
            <a:r>
              <a:rPr lang="en-GB" dirty="0" smtClean="0"/>
              <a:t> (</a:t>
            </a:r>
            <a:r>
              <a:rPr lang="ru-RU" dirty="0" smtClean="0"/>
              <a:t>запущена в октябре </a:t>
            </a:r>
            <a:r>
              <a:rPr lang="en-GB" dirty="0" smtClean="0"/>
              <a:t>2010</a:t>
            </a:r>
            <a:r>
              <a:rPr lang="ru-RU" dirty="0" smtClean="0"/>
              <a:t> года</a:t>
            </a:r>
            <a:r>
              <a:rPr lang="en-GB" dirty="0" smtClean="0"/>
              <a:t>, </a:t>
            </a:r>
            <a:r>
              <a:rPr lang="ru-RU" dirty="0" smtClean="0"/>
              <a:t>приобретена </a:t>
            </a:r>
            <a:r>
              <a:rPr lang="en-GB" dirty="0" smtClean="0"/>
              <a:t> </a:t>
            </a:r>
            <a:r>
              <a:rPr lang="en-GB" dirty="0"/>
              <a:t>Facebook </a:t>
            </a:r>
            <a:r>
              <a:rPr lang="ru-RU" dirty="0" smtClean="0"/>
              <a:t>в </a:t>
            </a:r>
            <a:r>
              <a:rPr lang="en-GB" dirty="0" smtClean="0"/>
              <a:t>2012</a:t>
            </a:r>
            <a:r>
              <a:rPr lang="ru-RU" dirty="0" smtClean="0"/>
              <a:t> году</a:t>
            </a:r>
            <a:r>
              <a:rPr lang="en-GB" dirty="0" smtClean="0"/>
              <a:t>)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Свыше </a:t>
            </a:r>
            <a:r>
              <a:rPr lang="en-GB" dirty="0" smtClean="0"/>
              <a:t>60%</a:t>
            </a:r>
            <a:r>
              <a:rPr lang="ru-RU" dirty="0" smtClean="0"/>
              <a:t> пользователей заходят в сеть ежедневно, что делает сеть второй по уровню вовлеченности после </a:t>
            </a:r>
            <a:r>
              <a:rPr lang="en-GB" dirty="0" smtClean="0"/>
              <a:t>Facebook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Наибольшая демографическая группа – мужчины в возрасте </a:t>
            </a:r>
            <a:r>
              <a:rPr lang="en-GB" dirty="0" smtClean="0"/>
              <a:t>18-24</a:t>
            </a:r>
            <a:r>
              <a:rPr lang="ru-RU" dirty="0" smtClean="0"/>
              <a:t> лет, тогда как </a:t>
            </a:r>
            <a:r>
              <a:rPr lang="en-GB" dirty="0" smtClean="0"/>
              <a:t>60</a:t>
            </a:r>
            <a:r>
              <a:rPr lang="ru-RU" dirty="0" smtClean="0"/>
              <a:t>,</a:t>
            </a:r>
            <a:r>
              <a:rPr lang="en-GB" dirty="0" smtClean="0"/>
              <a:t>4</a:t>
            </a:r>
            <a:r>
              <a:rPr lang="en-GB" dirty="0"/>
              <a:t>% </a:t>
            </a:r>
            <a:r>
              <a:rPr lang="ru-RU" dirty="0" smtClean="0"/>
              <a:t>всех пользователей – в возрасте </a:t>
            </a:r>
            <a:r>
              <a:rPr lang="en-GB" dirty="0" smtClean="0"/>
              <a:t>18</a:t>
            </a:r>
            <a:r>
              <a:rPr lang="ru-RU" dirty="0" smtClean="0"/>
              <a:t>-</a:t>
            </a:r>
            <a:r>
              <a:rPr lang="en-GB" dirty="0" smtClean="0"/>
              <a:t>24</a:t>
            </a:r>
            <a:r>
              <a:rPr lang="ru-RU" dirty="0" smtClean="0"/>
              <a:t> лет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Уровень взаимодействия с брендами в </a:t>
            </a:r>
            <a:r>
              <a:rPr lang="en-GB" dirty="0" smtClean="0"/>
              <a:t>Instagram </a:t>
            </a:r>
            <a:r>
              <a:rPr lang="ru-RU" dirty="0" smtClean="0"/>
              <a:t>в </a:t>
            </a:r>
            <a:r>
              <a:rPr lang="en-GB" dirty="0" smtClean="0"/>
              <a:t>10</a:t>
            </a:r>
            <a:r>
              <a:rPr lang="ru-RU" dirty="0" smtClean="0"/>
              <a:t> раз выше, чем в</a:t>
            </a:r>
            <a:r>
              <a:rPr lang="en-GB" dirty="0" smtClean="0"/>
              <a:t> Facebook, </a:t>
            </a:r>
            <a:r>
              <a:rPr lang="ru-RU" dirty="0" smtClean="0"/>
              <a:t>в </a:t>
            </a:r>
            <a:r>
              <a:rPr lang="en-GB" dirty="0" smtClean="0"/>
              <a:t>54</a:t>
            </a:r>
            <a:r>
              <a:rPr lang="ru-RU" dirty="0" smtClean="0"/>
              <a:t> раза выше, чем в </a:t>
            </a:r>
            <a:r>
              <a:rPr lang="en-GB" dirty="0" smtClean="0"/>
              <a:t>Pinterest</a:t>
            </a:r>
            <a:r>
              <a:rPr lang="ru-RU" dirty="0" smtClean="0"/>
              <a:t> и в </a:t>
            </a:r>
            <a:r>
              <a:rPr lang="en-GB" dirty="0" smtClean="0"/>
              <a:t>84</a:t>
            </a:r>
            <a:r>
              <a:rPr lang="ru-RU" dirty="0" smtClean="0"/>
              <a:t> раза выше, чем в </a:t>
            </a:r>
            <a:r>
              <a:rPr lang="en-GB" dirty="0" smtClean="0"/>
              <a:t>Twitter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en-US" dirty="0" err="1"/>
              <a:t>Instagram</a:t>
            </a:r>
            <a:r>
              <a:rPr lang="en-US" dirty="0"/>
              <a:t> </a:t>
            </a:r>
            <a:r>
              <a:rPr lang="ru-RU" dirty="0" smtClean="0"/>
              <a:t>требует большой отдачи </a:t>
            </a:r>
            <a:r>
              <a:rPr lang="en-US" dirty="0" smtClean="0"/>
              <a:t>(</a:t>
            </a:r>
            <a:r>
              <a:rPr lang="ru-RU" dirty="0" smtClean="0"/>
              <a:t>буквально публикацию одного поста каждый день</a:t>
            </a:r>
            <a:r>
              <a:rPr lang="en-US" dirty="0" smtClean="0"/>
              <a:t>),</a:t>
            </a:r>
            <a:r>
              <a:rPr lang="ru-RU" dirty="0" smtClean="0"/>
              <a:t> вот почему большинство некоммерческих организаций не успешны в нем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err="1" smtClean="0"/>
              <a:t>Сториз</a:t>
            </a:r>
            <a:r>
              <a:rPr lang="ru-RU" dirty="0" smtClean="0"/>
              <a:t> </a:t>
            </a:r>
            <a:r>
              <a:rPr lang="en-US" dirty="0" err="1" smtClean="0"/>
              <a:t>Instagram</a:t>
            </a:r>
            <a:r>
              <a:rPr lang="en-US" dirty="0" smtClean="0"/>
              <a:t> </a:t>
            </a:r>
            <a:r>
              <a:rPr lang="ru-RU" dirty="0" smtClean="0"/>
              <a:t>– основной движущий фактор для увеличения аудитории</a:t>
            </a:r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9033" y="1093753"/>
            <a:ext cx="430866" cy="32656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1" y="4188947"/>
            <a:ext cx="430866" cy="326564"/>
          </a:xfrm>
          <a:prstGeom prst="rect">
            <a:avLst/>
          </a:prstGeom>
        </p:spPr>
      </p:pic>
      <p:sp>
        <p:nvSpPr>
          <p:cNvPr id="19" name="Текст 18"/>
          <p:cNvSpPr>
            <a:spLocks noGrp="1"/>
          </p:cNvSpPr>
          <p:nvPr>
            <p:ph type="body" idx="15"/>
          </p:nvPr>
        </p:nvSpPr>
        <p:spPr>
          <a:xfrm>
            <a:off x="7400625" y="1495425"/>
            <a:ext cx="3410249" cy="2944978"/>
          </a:xfrm>
        </p:spPr>
        <p:txBody>
          <a:bodyPr/>
          <a:lstStyle/>
          <a:p>
            <a:r>
              <a:rPr lang="en-GB" dirty="0"/>
              <a:t>90 % </a:t>
            </a:r>
            <a:r>
              <a:rPr lang="ru-RU" dirty="0" smtClean="0"/>
              <a:t>пользователей </a:t>
            </a:r>
            <a:r>
              <a:rPr lang="en-GB" dirty="0" smtClean="0"/>
              <a:t>Instagram</a:t>
            </a:r>
            <a:r>
              <a:rPr lang="ru-RU" dirty="0" smtClean="0"/>
              <a:t> младше </a:t>
            </a:r>
            <a:r>
              <a:rPr lang="en-GB" dirty="0" smtClean="0"/>
              <a:t>35</a:t>
            </a:r>
            <a:r>
              <a:rPr lang="ru-RU" dirty="0" smtClean="0"/>
              <a:t> лет</a:t>
            </a:r>
            <a:r>
              <a:rPr lang="en-GB" dirty="0" smtClean="0"/>
              <a:t>. </a:t>
            </a:r>
            <a:r>
              <a:rPr lang="ru-RU" dirty="0" err="1" smtClean="0"/>
              <a:t>Инстаселебрити</a:t>
            </a:r>
            <a:r>
              <a:rPr lang="ru-RU" dirty="0" smtClean="0"/>
              <a:t> №</a:t>
            </a:r>
            <a:r>
              <a:rPr lang="ru-RU" dirty="0" smtClean="0"/>
              <a:t>1</a:t>
            </a:r>
            <a:r>
              <a:rPr lang="en-GB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Криштиану</a:t>
            </a:r>
            <a:r>
              <a:rPr lang="ru-RU" dirty="0" smtClean="0"/>
              <a:t> </a:t>
            </a:r>
            <a:r>
              <a:rPr lang="ru-RU" dirty="0" err="1" smtClean="0"/>
              <a:t>Роналду</a:t>
            </a:r>
            <a:r>
              <a:rPr lang="ru-RU" dirty="0" smtClean="0"/>
              <a:t> </a:t>
            </a:r>
            <a:r>
              <a:rPr lang="en-GB" dirty="0" smtClean="0"/>
              <a:t>(</a:t>
            </a:r>
            <a:r>
              <a:rPr lang="en-GB" dirty="0"/>
              <a:t>290+ </a:t>
            </a:r>
            <a:r>
              <a:rPr lang="ru-RU" dirty="0" smtClean="0"/>
              <a:t>млн. подписчиков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60723" y="1057437"/>
            <a:ext cx="6430604" cy="561693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Instagram</a:t>
            </a:r>
            <a:r>
              <a:rPr lang="en-US" sz="2400" dirty="0"/>
              <a:t>: </a:t>
            </a:r>
            <a:r>
              <a:rPr lang="ru-RU" sz="2400" dirty="0" smtClean="0"/>
              <a:t>наилучшее время для публикации постов </a:t>
            </a:r>
            <a:r>
              <a:rPr lang="en-GB" sz="2400" dirty="0" smtClean="0"/>
              <a:t>(</a:t>
            </a:r>
            <a:r>
              <a:rPr lang="ru-RU" sz="2400" dirty="0" smtClean="0"/>
              <a:t>общая публика</a:t>
            </a:r>
            <a:r>
              <a:rPr lang="en-GB" sz="2400" dirty="0" smtClean="0"/>
              <a:t>)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IrenWell\Documents\GDSI\EaP\Implementation\Other\IT course\Module 2\Heatmap-Facebook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20961" y="1704976"/>
            <a:ext cx="6825339" cy="4777738"/>
          </a:xfrm>
          <a:prstGeom prst="rect">
            <a:avLst/>
          </a:prstGeom>
          <a:noFill/>
        </p:spPr>
      </p:pic>
      <p:sp>
        <p:nvSpPr>
          <p:cNvPr id="17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2411053" cy="3970695"/>
          </a:xfrm>
        </p:spPr>
        <p:txBody>
          <a:bodyPr>
            <a:normAutofit fontScale="92500" lnSpcReduction="10000"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Наилучшее время для публикации постов в </a:t>
            </a:r>
            <a:r>
              <a:rPr lang="en-GB" dirty="0" smtClean="0"/>
              <a:t>Instagram</a:t>
            </a:r>
            <a:r>
              <a:rPr lang="ru-RU" dirty="0" smtClean="0"/>
              <a:t>: </a:t>
            </a:r>
            <a:r>
              <a:rPr lang="ru-RU" b="1" dirty="0" smtClean="0"/>
              <a:t>среда в </a:t>
            </a:r>
            <a:r>
              <a:rPr lang="en-GB" b="1" dirty="0" smtClean="0"/>
              <a:t>15:00</a:t>
            </a:r>
            <a:r>
              <a:rPr lang="en-GB" b="1" dirty="0"/>
              <a:t>, </a:t>
            </a:r>
            <a:r>
              <a:rPr lang="ru-RU" b="1" dirty="0" smtClean="0"/>
              <a:t>четверг в </a:t>
            </a:r>
            <a:r>
              <a:rPr lang="en-GB" b="1" dirty="0" smtClean="0"/>
              <a:t>5:00</a:t>
            </a:r>
            <a:r>
              <a:rPr lang="en-GB" b="1" dirty="0"/>
              <a:t>, 11:00</a:t>
            </a:r>
            <a:r>
              <a:rPr lang="en-GB" dirty="0" smtClean="0"/>
              <a:t>,</a:t>
            </a:r>
            <a:r>
              <a:rPr lang="ru-RU" dirty="0" smtClean="0"/>
              <a:t> и с </a:t>
            </a:r>
            <a:r>
              <a:rPr lang="en-GB" b="1" dirty="0" smtClean="0"/>
              <a:t>15:00</a:t>
            </a:r>
            <a:r>
              <a:rPr lang="ru-RU" b="1" dirty="0" smtClean="0"/>
              <a:t> до </a:t>
            </a:r>
            <a:r>
              <a:rPr lang="en-GB" b="1" dirty="0" smtClean="0"/>
              <a:t>16:00</a:t>
            </a:r>
            <a:r>
              <a:rPr lang="en-GB" dirty="0"/>
              <a:t> </a:t>
            </a:r>
            <a:r>
              <a:rPr lang="ru-RU" dirty="0" smtClean="0"/>
              <a:t>и </a:t>
            </a:r>
            <a:r>
              <a:rPr lang="ru-RU" b="1" dirty="0" smtClean="0"/>
              <a:t>пятница в </a:t>
            </a:r>
            <a:r>
              <a:rPr lang="en-GB" b="1" dirty="0" smtClean="0"/>
              <a:t>5:00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Четверг - </a:t>
            </a:r>
            <a:r>
              <a:rPr lang="ru-RU" dirty="0" smtClean="0"/>
              <a:t>наилучший день для публикации постов в </a:t>
            </a:r>
            <a:r>
              <a:rPr lang="en-GB" dirty="0" smtClean="0"/>
              <a:t>Instagram</a:t>
            </a:r>
            <a:r>
              <a:rPr lang="en-GB" dirty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Наиболее безопасное время для публикации постов в </a:t>
            </a:r>
            <a:r>
              <a:rPr lang="en-GB" dirty="0" smtClean="0"/>
              <a:t>Instagram</a:t>
            </a:r>
            <a:r>
              <a:rPr lang="ru-RU" dirty="0" smtClean="0"/>
              <a:t>: со </a:t>
            </a:r>
            <a:r>
              <a:rPr lang="ru-RU" b="1" dirty="0" smtClean="0"/>
              <a:t>вторника по пятницу с </a:t>
            </a:r>
            <a:r>
              <a:rPr lang="en-GB" b="1" dirty="0" smtClean="0"/>
              <a:t>9:00</a:t>
            </a:r>
            <a:r>
              <a:rPr lang="ru-RU" b="1" dirty="0" smtClean="0"/>
              <a:t> до </a:t>
            </a:r>
            <a:r>
              <a:rPr lang="en-GB" b="1" dirty="0" smtClean="0"/>
              <a:t>18:00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Воскресенье </a:t>
            </a:r>
            <a:r>
              <a:rPr lang="ru-RU" dirty="0" smtClean="0"/>
              <a:t>характеризуется наименьшим уровнем вовлеченности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1346" y="1021811"/>
            <a:ext cx="6430604" cy="561693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Instagram</a:t>
            </a:r>
            <a:r>
              <a:rPr lang="en-US" sz="2400" dirty="0"/>
              <a:t>: </a:t>
            </a:r>
            <a:r>
              <a:rPr lang="ru-RU" sz="2400" dirty="0" smtClean="0"/>
              <a:t>наилучшее время для публикации постов для некоммерческих организаций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IrenWell\Documents\GDSI\EaP\Implementation\Other\IT course\Module 2\Heatmap-Facebook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32560" y="1704976"/>
            <a:ext cx="6821596" cy="4777738"/>
          </a:xfrm>
          <a:prstGeom prst="rect">
            <a:avLst/>
          </a:prstGeom>
          <a:noFill/>
        </p:spPr>
      </p:pic>
      <p:sp>
        <p:nvSpPr>
          <p:cNvPr id="17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2411053" cy="3970695"/>
          </a:xfrm>
        </p:spPr>
        <p:txBody>
          <a:bodyPr>
            <a:normAutofit fontScale="92500" lnSpcReduction="20000"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Наилучшее время для публикации постов в </a:t>
            </a:r>
            <a:r>
              <a:rPr lang="en-GB" dirty="0" smtClean="0"/>
              <a:t>Instagram </a:t>
            </a:r>
            <a:r>
              <a:rPr lang="ru-RU" dirty="0" smtClean="0"/>
              <a:t>для некоммерческих организаций: </a:t>
            </a:r>
            <a:r>
              <a:rPr lang="ru-RU" b="1" dirty="0" smtClean="0"/>
              <a:t>пятница в </a:t>
            </a:r>
            <a:r>
              <a:rPr lang="en-GB" b="1" dirty="0" smtClean="0"/>
              <a:t>14:00</a:t>
            </a:r>
            <a:r>
              <a:rPr lang="en-GB" dirty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Другое время значительно высокой вовлеченности:  </a:t>
            </a:r>
            <a:r>
              <a:rPr lang="ru-RU" b="1" dirty="0" smtClean="0"/>
              <a:t>вторник в </a:t>
            </a:r>
            <a:r>
              <a:rPr lang="en-GB" b="1" dirty="0" smtClean="0"/>
              <a:t>15:00</a:t>
            </a:r>
            <a:r>
              <a:rPr lang="ru-RU" b="1" dirty="0" smtClean="0"/>
              <a:t> и </a:t>
            </a:r>
            <a:r>
              <a:rPr lang="en-GB" b="1" dirty="0" smtClean="0"/>
              <a:t>21:00</a:t>
            </a:r>
            <a:r>
              <a:rPr lang="en-GB" b="1" dirty="0"/>
              <a:t>, </a:t>
            </a:r>
            <a:r>
              <a:rPr lang="ru-RU" b="1" dirty="0" smtClean="0"/>
              <a:t>среда с </a:t>
            </a:r>
            <a:r>
              <a:rPr lang="en-GB" b="1" dirty="0" smtClean="0"/>
              <a:t>15:00</a:t>
            </a:r>
            <a:r>
              <a:rPr lang="ru-RU" b="1" dirty="0" smtClean="0"/>
              <a:t> до </a:t>
            </a:r>
            <a:r>
              <a:rPr lang="en-GB" b="1" dirty="0" smtClean="0"/>
              <a:t>16:00</a:t>
            </a:r>
            <a:r>
              <a:rPr lang="en-GB" b="1" dirty="0"/>
              <a:t>, </a:t>
            </a:r>
            <a:r>
              <a:rPr lang="ru-RU" b="1" dirty="0" smtClean="0"/>
              <a:t>четверг с </a:t>
            </a:r>
            <a:r>
              <a:rPr lang="en-GB" b="1" dirty="0" smtClean="0"/>
              <a:t>14:00</a:t>
            </a:r>
            <a:r>
              <a:rPr lang="ru-RU" b="1" dirty="0" smtClean="0"/>
              <a:t> до </a:t>
            </a:r>
            <a:r>
              <a:rPr lang="en-GB" b="1" dirty="0" smtClean="0"/>
              <a:t> </a:t>
            </a:r>
            <a:r>
              <a:rPr lang="en-GB" b="1" dirty="0"/>
              <a:t>15:00</a:t>
            </a:r>
            <a:r>
              <a:rPr lang="en-GB" dirty="0"/>
              <a:t> </a:t>
            </a:r>
            <a:r>
              <a:rPr lang="ru-RU" dirty="0" smtClean="0"/>
              <a:t>и </a:t>
            </a:r>
            <a:r>
              <a:rPr lang="ru-RU" b="1" dirty="0" smtClean="0"/>
              <a:t>пятница в </a:t>
            </a:r>
            <a:r>
              <a:rPr lang="en-GB" b="1" dirty="0" smtClean="0"/>
              <a:t>10:00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dirty="0" smtClean="0"/>
              <a:t>Наиболее безопасное время для публикации постов: в </a:t>
            </a:r>
            <a:r>
              <a:rPr lang="ru-RU" b="1" dirty="0" smtClean="0"/>
              <a:t>будни</a:t>
            </a:r>
            <a:r>
              <a:rPr lang="ru-RU" dirty="0" smtClean="0"/>
              <a:t> с </a:t>
            </a:r>
            <a:r>
              <a:rPr lang="en-GB" b="1" dirty="0" smtClean="0"/>
              <a:t>12:00</a:t>
            </a:r>
            <a:r>
              <a:rPr lang="ru-RU" b="1" dirty="0" smtClean="0"/>
              <a:t> до </a:t>
            </a:r>
            <a:r>
              <a:rPr lang="en-GB" b="1" dirty="0" smtClean="0"/>
              <a:t>17:00</a:t>
            </a:r>
            <a:r>
              <a:rPr lang="en-GB" b="1" dirty="0"/>
              <a:t>.</a:t>
            </a:r>
            <a:endParaRPr lang="en-GB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Воскресенье </a:t>
            </a:r>
            <a:r>
              <a:rPr lang="ru-RU" dirty="0" smtClean="0"/>
              <a:t>характеризуется наименьшим уровнем вовлеченности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LinkedIn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2" y="1868130"/>
            <a:ext cx="3653386" cy="4184327"/>
          </a:xfrm>
        </p:spPr>
        <p:txBody>
          <a:bodyPr>
            <a:normAutofit fontScale="85000" lnSpcReduction="20000"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GB" dirty="0"/>
              <a:t>LinkedIn </a:t>
            </a:r>
            <a:r>
              <a:rPr lang="ru-RU" dirty="0" smtClean="0"/>
              <a:t>– «золотая жила» для </a:t>
            </a:r>
            <a:r>
              <a:rPr lang="en-GB" dirty="0" smtClean="0"/>
              <a:t>B2B 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Сеть насчитывает </a:t>
            </a:r>
            <a:r>
              <a:rPr lang="en-GB" dirty="0" smtClean="0"/>
              <a:t>300+</a:t>
            </a:r>
            <a:r>
              <a:rPr lang="ru-RU" dirty="0" smtClean="0"/>
              <a:t> млн. активных пользователей и является </a:t>
            </a:r>
            <a:r>
              <a:rPr lang="ru-RU" b="1" dirty="0" smtClean="0"/>
              <a:t>крупнейшей в мире профессиональной сетью </a:t>
            </a:r>
            <a:r>
              <a:rPr lang="ru-RU" dirty="0" smtClean="0"/>
              <a:t>- </a:t>
            </a:r>
            <a:r>
              <a:rPr lang="en-GB" dirty="0" smtClean="0"/>
              <a:t> </a:t>
            </a:r>
            <a:r>
              <a:rPr lang="ru-RU" dirty="0" smtClean="0"/>
              <a:t>идеально подходит для </a:t>
            </a:r>
            <a:r>
              <a:rPr lang="ru-RU" dirty="0" err="1" smtClean="0"/>
              <a:t>адвокации</a:t>
            </a:r>
            <a:r>
              <a:rPr lang="ru-RU" dirty="0" smtClean="0"/>
              <a:t>, обмена рекомендациями в сфере карьеры и налаживания связей с лидерами отрасли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en-US" dirty="0"/>
              <a:t>61 </a:t>
            </a:r>
            <a:r>
              <a:rPr lang="ru-RU" dirty="0" smtClean="0"/>
              <a:t>млн. пользователей – </a:t>
            </a:r>
            <a:r>
              <a:rPr lang="ru-RU" dirty="0" err="1" smtClean="0"/>
              <a:t>инфлюенсеры</a:t>
            </a:r>
            <a:r>
              <a:rPr lang="ru-RU" dirty="0" smtClean="0"/>
              <a:t> высшего уровня и </a:t>
            </a:r>
            <a:r>
              <a:rPr lang="en-US" dirty="0" smtClean="0"/>
              <a:t>40</a:t>
            </a:r>
            <a:r>
              <a:rPr lang="ru-RU" dirty="0" smtClean="0"/>
              <a:t> млн. – </a:t>
            </a:r>
            <a:r>
              <a:rPr lang="ru-RU" dirty="0" smtClean="0"/>
              <a:t>занимают </a:t>
            </a:r>
            <a:r>
              <a:rPr lang="ru-RU" dirty="0" smtClean="0"/>
              <a:t>должности, отвечающие за принятие решений  </a:t>
            </a:r>
            <a:r>
              <a:rPr lang="en-US" dirty="0" smtClean="0"/>
              <a:t> 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en-US" dirty="0"/>
              <a:t>10+ </a:t>
            </a:r>
            <a:r>
              <a:rPr lang="ru-RU" dirty="0" smtClean="0"/>
              <a:t>млн. профессионалов некоммерческих организаций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Имеет наиболее развитый </a:t>
            </a:r>
            <a:r>
              <a:rPr lang="ru-RU" b="1" dirty="0" smtClean="0"/>
              <a:t>инструментарий</a:t>
            </a:r>
            <a:r>
              <a:rPr lang="en-GB" dirty="0" smtClean="0"/>
              <a:t>:</a:t>
            </a:r>
            <a:endParaRPr lang="en-GB" dirty="0"/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Страница компании </a:t>
            </a:r>
            <a:endParaRPr lang="en-US" sz="1600" dirty="0">
              <a:solidFill>
                <a:schemeClr val="tx1"/>
              </a:solidFill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Showcase</a:t>
            </a:r>
            <a:r>
              <a:rPr lang="ru-RU" sz="1600" dirty="0" smtClean="0">
                <a:solidFill>
                  <a:schemeClr val="tx1"/>
                </a:solidFill>
              </a:rPr>
              <a:t>-страницы</a:t>
            </a:r>
            <a:endParaRPr lang="en-US" sz="1600" dirty="0">
              <a:solidFill>
                <a:schemeClr val="tx1"/>
              </a:solidFill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Группы </a:t>
            </a:r>
            <a:endParaRPr lang="en-GB" dirty="0"/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Размещение  объявлений о работе и </a:t>
            </a:r>
            <a:r>
              <a:rPr lang="ru-RU" sz="1600" dirty="0" err="1" smtClean="0">
                <a:solidFill>
                  <a:schemeClr val="tx1"/>
                </a:solidFill>
              </a:rPr>
              <a:t>волонтёрстве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LinkedIn </a:t>
            </a:r>
            <a:r>
              <a:rPr lang="en-US" sz="1600" dirty="0" smtClean="0">
                <a:solidFill>
                  <a:schemeClr val="tx1"/>
                </a:solidFill>
              </a:rPr>
              <a:t>Volunteer </a:t>
            </a:r>
            <a:r>
              <a:rPr lang="en-US" sz="1600" dirty="0">
                <a:solidFill>
                  <a:schemeClr val="tx1"/>
                </a:solidFill>
              </a:rPr>
              <a:t>Marketplace </a:t>
            </a: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SlideShare</a:t>
            </a:r>
            <a:endParaRPr lang="en-US" sz="1600" dirty="0">
              <a:solidFill>
                <a:schemeClr val="tx1"/>
              </a:solidFill>
            </a:endParaRPr>
          </a:p>
          <a:p>
            <a:pPr marL="723900" lvl="1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E-Learning Centre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054" t="12063" r="13393" b="5873"/>
          <a:stretch>
            <a:fillRect/>
          </a:stretch>
        </p:blipFill>
        <p:spPr bwMode="auto">
          <a:xfrm>
            <a:off x="5598984" y="1284514"/>
            <a:ext cx="6593016" cy="40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екст 18"/>
          <p:cNvSpPr>
            <a:spLocks noGrp="1"/>
          </p:cNvSpPr>
          <p:nvPr>
            <p:ph type="body" idx="15"/>
          </p:nvPr>
        </p:nvSpPr>
        <p:spPr>
          <a:xfrm>
            <a:off x="7293426" y="5148943"/>
            <a:ext cx="4321629" cy="1066800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LinkedIn </a:t>
            </a:r>
            <a:r>
              <a:rPr lang="ru-RU" sz="2000" dirty="0" smtClean="0">
                <a:solidFill>
                  <a:schemeClr val="tx1"/>
                </a:solidFill>
              </a:rPr>
              <a:t>– наиболее дорогостоящее приобретение </a:t>
            </a:r>
            <a:r>
              <a:rPr lang="en-GB" sz="2000" dirty="0" smtClean="0">
                <a:solidFill>
                  <a:schemeClr val="tx1"/>
                </a:solidFill>
              </a:rPr>
              <a:t>Microsoft</a:t>
            </a:r>
            <a:r>
              <a:rPr lang="ru-RU" sz="2000" dirty="0" smtClean="0">
                <a:solidFill>
                  <a:schemeClr val="tx1"/>
                </a:solidFill>
              </a:rPr>
              <a:t> на данный момент </a:t>
            </a:r>
            <a:r>
              <a:rPr lang="en-GB" sz="2000" b="0" dirty="0" smtClean="0">
                <a:solidFill>
                  <a:schemeClr val="tx1"/>
                </a:solidFill>
              </a:rPr>
              <a:t>(26</a:t>
            </a:r>
            <a:r>
              <a:rPr lang="ru-RU" sz="2000" b="0" dirty="0" smtClean="0">
                <a:solidFill>
                  <a:schemeClr val="tx1"/>
                </a:solidFill>
              </a:rPr>
              <a:t>,</a:t>
            </a:r>
            <a:r>
              <a:rPr lang="en-GB" sz="2000" b="0" dirty="0" smtClean="0">
                <a:solidFill>
                  <a:schemeClr val="tx1"/>
                </a:solidFill>
              </a:rPr>
              <a:t>2</a:t>
            </a:r>
            <a:r>
              <a:rPr lang="ru-RU" sz="2000" b="0" dirty="0" smtClean="0">
                <a:solidFill>
                  <a:schemeClr val="tx1"/>
                </a:solidFill>
              </a:rPr>
              <a:t> млрд. долл.США</a:t>
            </a:r>
            <a:r>
              <a:rPr lang="en-GB" sz="2000" b="0" dirty="0" smtClean="0">
                <a:solidFill>
                  <a:schemeClr val="tx1"/>
                </a:solidFill>
              </a:rPr>
              <a:t>)</a:t>
            </a:r>
            <a:endParaRPr lang="en-GB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84473" y="1033686"/>
            <a:ext cx="6430604" cy="561693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LinkenIn</a:t>
            </a:r>
            <a:r>
              <a:rPr lang="en-US" sz="2400" dirty="0"/>
              <a:t>: </a:t>
            </a:r>
            <a:r>
              <a:rPr lang="ru-RU" sz="2400" dirty="0" smtClean="0"/>
              <a:t>наилучшее время для публикации постов </a:t>
            </a:r>
            <a:r>
              <a:rPr lang="en-GB" sz="2400" dirty="0" smtClean="0"/>
              <a:t>(</a:t>
            </a:r>
            <a:r>
              <a:rPr lang="ru-RU" sz="2400" dirty="0" smtClean="0"/>
              <a:t>общая публика</a:t>
            </a:r>
            <a:r>
              <a:rPr lang="en-GB" sz="2400" dirty="0" smtClean="0"/>
              <a:t>)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C:\Users\IrenWell\Documents\GDSI\EaP\Implementation\Other\IT course\Module 2\Heatmap-Facebook-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9885" y="1704976"/>
            <a:ext cx="6825339" cy="4777737"/>
          </a:xfrm>
          <a:prstGeom prst="rect">
            <a:avLst/>
          </a:prstGeom>
          <a:noFill/>
        </p:spPr>
      </p:pic>
      <p:sp>
        <p:nvSpPr>
          <p:cNvPr id="17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2411053" cy="3970695"/>
          </a:xfrm>
        </p:spPr>
        <p:txBody>
          <a:bodyPr>
            <a:normAutofit fontScale="92500"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Наилучшее время для публикации постов в </a:t>
            </a:r>
            <a:r>
              <a:rPr lang="en-US" dirty="0" err="1" smtClean="0"/>
              <a:t>LinkenIn</a:t>
            </a:r>
            <a:r>
              <a:rPr lang="ru-RU" dirty="0" smtClean="0"/>
              <a:t>: </a:t>
            </a:r>
            <a:r>
              <a:rPr lang="ru-RU" b="1" dirty="0" smtClean="0"/>
              <a:t>среда</a:t>
            </a:r>
            <a:r>
              <a:rPr lang="ru-RU" dirty="0" smtClean="0"/>
              <a:t> с </a:t>
            </a:r>
            <a:r>
              <a:rPr lang="en-GB" b="1" dirty="0" smtClean="0"/>
              <a:t>15:00</a:t>
            </a:r>
            <a:r>
              <a:rPr lang="ru-RU" b="1" dirty="0" smtClean="0"/>
              <a:t> до </a:t>
            </a:r>
            <a:r>
              <a:rPr lang="en-GB" b="1" dirty="0" smtClean="0"/>
              <a:t>17:00</a:t>
            </a:r>
            <a:r>
              <a:rPr lang="en-GB" b="1" dirty="0"/>
              <a:t>.</a:t>
            </a:r>
            <a:endParaRPr lang="en-GB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b="1" dirty="0" smtClean="0"/>
              <a:t>Среда </a:t>
            </a:r>
            <a:r>
              <a:rPr lang="ru-RU" dirty="0" smtClean="0"/>
              <a:t>наилучший день для публикации постов в </a:t>
            </a:r>
            <a:r>
              <a:rPr lang="en-GB" dirty="0" smtClean="0"/>
              <a:t>LinkedIn</a:t>
            </a:r>
            <a:r>
              <a:rPr lang="en-GB" dirty="0"/>
              <a:t>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Уровень вовлеченности отличается каждый день, но </a:t>
            </a:r>
            <a:r>
              <a:rPr lang="ru-RU" b="1" dirty="0" smtClean="0"/>
              <a:t>вторник-четверг </a:t>
            </a:r>
            <a:r>
              <a:rPr lang="ru-RU" dirty="0" smtClean="0"/>
              <a:t>демонстрируют наилучшие показатели</a:t>
            </a:r>
            <a:r>
              <a:rPr lang="en-GB" dirty="0" smtClean="0"/>
              <a:t>.</a:t>
            </a:r>
            <a:endParaRPr lang="en-GB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b="1" dirty="0" smtClean="0"/>
              <a:t>Пятница – понедельник </a:t>
            </a:r>
            <a:r>
              <a:rPr lang="ru-RU" dirty="0" smtClean="0"/>
              <a:t>характеризуются наименьшим уровнем вовлеченности.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YouTube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4948785" cy="4195213"/>
          </a:xfrm>
        </p:spPr>
        <p:txBody>
          <a:bodyPr numCol="1">
            <a:normAutofit fontScale="92500" lnSpcReduction="20000"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GB" dirty="0"/>
              <a:t>YouTube </a:t>
            </a:r>
            <a:r>
              <a:rPr lang="ru-RU" dirty="0" smtClean="0"/>
              <a:t>наиболее популярен среди Поколения Зет </a:t>
            </a:r>
            <a:r>
              <a:rPr lang="en-GB" dirty="0" smtClean="0"/>
              <a:t>(</a:t>
            </a:r>
            <a:r>
              <a:rPr lang="ru-RU" dirty="0" smtClean="0"/>
              <a:t>родившиеся начиная с </a:t>
            </a:r>
            <a:r>
              <a:rPr lang="en-GB" dirty="0" smtClean="0"/>
              <a:t>2004</a:t>
            </a:r>
            <a:r>
              <a:rPr lang="ru-RU" dirty="0" smtClean="0"/>
              <a:t> года до сегодня</a:t>
            </a:r>
            <a:r>
              <a:rPr lang="en-GB" dirty="0" smtClean="0"/>
              <a:t>)</a:t>
            </a:r>
            <a:r>
              <a:rPr lang="ru-RU" dirty="0" smtClean="0"/>
              <a:t>,чем какая-либо кабельная сеть 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Только на мобильных устройствах </a:t>
            </a:r>
            <a:r>
              <a:rPr lang="en-GB" dirty="0" smtClean="0"/>
              <a:t>YouTube</a:t>
            </a:r>
            <a:r>
              <a:rPr lang="ru-RU" dirty="0" smtClean="0"/>
              <a:t> охватывает больше </a:t>
            </a:r>
            <a:r>
              <a:rPr lang="en-GB" dirty="0" smtClean="0"/>
              <a:t>18-49</a:t>
            </a:r>
            <a:r>
              <a:rPr lang="ru-RU" dirty="0" smtClean="0"/>
              <a:t>-летних людей, чем какая-либо вещательная сеть или кабельная </a:t>
            </a:r>
            <a:r>
              <a:rPr lang="ru-RU" dirty="0" err="1" smtClean="0"/>
              <a:t>телесеть</a:t>
            </a:r>
            <a:r>
              <a:rPr lang="ru-RU" dirty="0" smtClean="0"/>
              <a:t> 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Более чем половина трафика </a:t>
            </a:r>
            <a:r>
              <a:rPr lang="en-GB" dirty="0" smtClean="0"/>
              <a:t>YouTube</a:t>
            </a:r>
            <a:r>
              <a:rPr lang="ru-RU" dirty="0" smtClean="0"/>
              <a:t> поступает с мобильных устройств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Наиболее популярные видео – </a:t>
            </a:r>
            <a:r>
              <a:rPr lang="en-US" dirty="0" smtClean="0"/>
              <a:t>2</a:t>
            </a:r>
            <a:r>
              <a:rPr lang="ru-RU" dirty="0" smtClean="0"/>
              <a:t>-минутные и короче 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Используйте субтитры и включите опцию «</a:t>
            </a:r>
            <a:r>
              <a:rPr lang="en-US" dirty="0" smtClean="0"/>
              <a:t>Contribute</a:t>
            </a:r>
            <a:r>
              <a:rPr lang="ru-RU" dirty="0" smtClean="0"/>
              <a:t>»</a:t>
            </a:r>
            <a:r>
              <a:rPr lang="en-US" dirty="0" smtClean="0"/>
              <a:t>,</a:t>
            </a:r>
            <a:r>
              <a:rPr lang="ru-RU" dirty="0" smtClean="0"/>
              <a:t> чтобы другие могли переводить субтитры на другие </a:t>
            </a:r>
            <a:r>
              <a:rPr lang="en-US" dirty="0" smtClean="0"/>
              <a:t> </a:t>
            </a:r>
            <a:r>
              <a:rPr lang="ru-RU" dirty="0" smtClean="0"/>
              <a:t>языки 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Аннотации также важны, как и заголовки</a:t>
            </a:r>
            <a:endParaRPr lang="en-US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smtClean="0"/>
              <a:t>Легко повторяемые серии удерживают внимание аудитории</a:t>
            </a:r>
            <a:endParaRPr lang="en-GB" dirty="0"/>
          </a:p>
          <a:p>
            <a:pPr marL="266700" indent="-266700">
              <a:buFont typeface="Arial" pitchFamily="34" charset="0"/>
              <a:buChar char="•"/>
            </a:pPr>
            <a:r>
              <a:rPr lang="ru-RU" dirty="0" err="1" smtClean="0"/>
              <a:t>Блоггеры</a:t>
            </a:r>
            <a:r>
              <a:rPr lang="ru-RU" dirty="0" smtClean="0"/>
              <a:t> </a:t>
            </a:r>
            <a:r>
              <a:rPr lang="en-US" dirty="0" smtClean="0"/>
              <a:t>YouTube </a:t>
            </a:r>
            <a:r>
              <a:rPr lang="ru-RU" dirty="0" smtClean="0"/>
              <a:t>с </a:t>
            </a:r>
            <a:r>
              <a:rPr lang="en-US" dirty="0" smtClean="0"/>
              <a:t>1</a:t>
            </a:r>
            <a:r>
              <a:rPr lang="en-US" dirty="0"/>
              <a:t>+ </a:t>
            </a:r>
            <a:r>
              <a:rPr lang="ru-RU" dirty="0" smtClean="0"/>
              <a:t>млн. подписчиков </a:t>
            </a:r>
            <a:r>
              <a:rPr lang="en-US" dirty="0" smtClean="0"/>
              <a:t>(</a:t>
            </a:r>
            <a:r>
              <a:rPr lang="ru-RU" dirty="0" smtClean="0"/>
              <a:t>«</a:t>
            </a:r>
            <a:r>
              <a:rPr lang="ru-RU" dirty="0" err="1" smtClean="0"/>
              <a:t>ютуберы-миллионеры</a:t>
            </a:r>
            <a:r>
              <a:rPr lang="ru-RU" dirty="0" smtClean="0"/>
              <a:t>»</a:t>
            </a:r>
            <a:r>
              <a:rPr lang="en-US" dirty="0" smtClean="0"/>
              <a:t>) </a:t>
            </a:r>
            <a:r>
              <a:rPr lang="ru-RU" dirty="0" smtClean="0"/>
              <a:t>– как «крупнокалиберная пушка» медиа: показатели охвата великолепные, но конверсия </a:t>
            </a:r>
            <a:r>
              <a:rPr lang="en-US" dirty="0" smtClean="0"/>
              <a:t> </a:t>
            </a:r>
            <a:r>
              <a:rPr lang="ru-RU" dirty="0" smtClean="0"/>
              <a:t>непредсказуемая</a:t>
            </a:r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204853" y="1231295"/>
          <a:ext cx="3385457" cy="246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497703" y="217714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70%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98182" y="1866055"/>
            <a:ext cx="2451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подписчиков-тинейджеров</a:t>
            </a:r>
            <a:r>
              <a:rPr lang="ru-RU" b="1" dirty="0" smtClean="0"/>
              <a:t> считают, что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ютуберы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больше вызывают ощущение близости, чем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селебрити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248394" y="3778552"/>
          <a:ext cx="3385457" cy="2469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538839" y="4724399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88%</a:t>
            </a:r>
            <a:endParaRPr lang="en-GB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141723" y="4413312"/>
            <a:ext cx="2625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потребителей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доверяют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онлайн-реко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ендациям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/>
              <a:t>в такой же степени, как и персональным рекомендациям</a:t>
            </a: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9522996" y="-459116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652930" y="2498671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11905" r="1875" b="4762"/>
          <a:stretch>
            <a:fillRect/>
          </a:stretch>
        </p:blipFill>
        <p:spPr bwMode="auto">
          <a:xfrm>
            <a:off x="1872345" y="1769807"/>
            <a:ext cx="8937170" cy="432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1346" y="974309"/>
            <a:ext cx="8845872" cy="561693"/>
          </a:xfrm>
        </p:spPr>
        <p:txBody>
          <a:bodyPr>
            <a:noAutofit/>
          </a:bodyPr>
          <a:lstStyle/>
          <a:p>
            <a:r>
              <a:rPr lang="en-US" sz="2800" dirty="0" smtClean="0"/>
              <a:t>YouTube</a:t>
            </a:r>
            <a:r>
              <a:rPr lang="ru-RU" sz="2800" dirty="0" smtClean="0"/>
              <a:t> для некоммерческих организаций</a:t>
            </a:r>
            <a:r>
              <a:rPr lang="en-US" sz="2800" dirty="0" smtClean="0"/>
              <a:t>: </a:t>
            </a:r>
            <a:r>
              <a:rPr lang="ru-RU" sz="2800" dirty="0" smtClean="0"/>
              <a:t>используйте возможности </a:t>
            </a:r>
            <a:r>
              <a:rPr lang="en-US" sz="2800" dirty="0" smtClean="0"/>
              <a:t>Google 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Надеемся</a:t>
            </a:r>
            <a:r>
              <a:rPr lang="en-US" dirty="0" smtClean="0"/>
              <a:t>]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полезные советы и рекомендации </a:t>
            </a:r>
            <a:endParaRPr lang="en-GB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Совмещайте и экспериментируйте </a:t>
            </a:r>
            <a:endParaRPr lang="en-GB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enWell\Documents\GDSI\EaP\Implementation\Other\IT course\Module 2\IMG_3741-06-03-19-11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039" y="1908746"/>
            <a:ext cx="7315201" cy="357765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268929" cy="561693"/>
          </a:xfrm>
        </p:spPr>
        <p:txBody>
          <a:bodyPr>
            <a:normAutofit/>
          </a:bodyPr>
          <a:lstStyle/>
          <a:p>
            <a:r>
              <a:rPr lang="en-US" sz="2800" dirty="0"/>
              <a:t>… </a:t>
            </a:r>
            <a:r>
              <a:rPr lang="ru-RU" sz="2800" dirty="0" smtClean="0"/>
              <a:t>но чаще всего они больше напоминают это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31888" y="6206245"/>
            <a:ext cx="3006265" cy="379380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/>
              <a:t>Источник изображения</a:t>
            </a:r>
            <a:r>
              <a:rPr lang="en-US" sz="1400" dirty="0" smtClean="0"/>
              <a:t>: </a:t>
            </a:r>
            <a:r>
              <a:rPr lang="en-GB" sz="1400" dirty="0">
                <a:hlinkClick r:id="rId3"/>
              </a:rPr>
              <a:t>http://school-113.ru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Некоторые полезные рекомендации от </a:t>
            </a:r>
            <a:r>
              <a:rPr lang="en-US" sz="2800" dirty="0" smtClean="0"/>
              <a:t>SMGuide4CSO</a:t>
            </a:r>
            <a:endParaRPr lang="en-GB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8783279" cy="4140783"/>
          </a:xfrm>
        </p:spPr>
        <p:txBody>
          <a:bodyPr numCol="1">
            <a:no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sz="1400" b="1" dirty="0" smtClean="0"/>
              <a:t>Развивайтесь с изменениями</a:t>
            </a:r>
            <a:r>
              <a:rPr lang="en-GB" sz="1400" b="1" dirty="0" smtClean="0"/>
              <a:t>. </a:t>
            </a:r>
            <a:r>
              <a:rPr lang="ru-RU" sz="1400" dirty="0" smtClean="0"/>
              <a:t>Социальные сети постоянно меняются и развиваются</a:t>
            </a:r>
            <a:r>
              <a:rPr lang="en-GB" sz="1400" dirty="0" smtClean="0"/>
              <a:t>. </a:t>
            </a:r>
            <a:r>
              <a:rPr lang="ru-RU" sz="1400" dirty="0" smtClean="0"/>
              <a:t>Вы должны быть всегда готовы к адаптации к таким изменениям и подгонке соответствующих стратегий</a:t>
            </a:r>
            <a:r>
              <a:rPr lang="en-GB" sz="1400" dirty="0" smtClean="0"/>
              <a:t>.</a:t>
            </a:r>
            <a:endParaRPr lang="en-GB" sz="14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400" b="1" dirty="0" smtClean="0"/>
              <a:t>Публикуйте посты с определенной целью</a:t>
            </a:r>
            <a:r>
              <a:rPr lang="en-GB" sz="1400" b="1" dirty="0" smtClean="0"/>
              <a:t>. </a:t>
            </a:r>
            <a:r>
              <a:rPr lang="ru-RU" sz="1400" dirty="0" smtClean="0"/>
              <a:t>Оставайтесь верны целям своей организации делитесь контентом в соответствии с ними</a:t>
            </a:r>
            <a:r>
              <a:rPr lang="en-GB" sz="1400" dirty="0" smtClean="0"/>
              <a:t>.</a:t>
            </a:r>
            <a:endParaRPr lang="en-GB" sz="14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400" b="1" dirty="0" smtClean="0"/>
              <a:t>Используйте соответствующие инструменты</a:t>
            </a:r>
            <a:r>
              <a:rPr lang="en-GB" sz="1400" b="1" dirty="0" smtClean="0"/>
              <a:t>.</a:t>
            </a:r>
            <a:r>
              <a:rPr lang="en-GB" sz="1400" dirty="0" smtClean="0"/>
              <a:t> </a:t>
            </a:r>
            <a:r>
              <a:rPr lang="ru-RU" sz="1400" dirty="0" smtClean="0"/>
              <a:t>Выбирайте инструменты в соответствии с желаемыми результатами</a:t>
            </a:r>
            <a:r>
              <a:rPr lang="en-GB" sz="1400" dirty="0" smtClean="0"/>
              <a:t>. </a:t>
            </a:r>
            <a:r>
              <a:rPr lang="ru-RU" sz="1400" dirty="0" smtClean="0"/>
              <a:t>Если вы хотите сформировать </a:t>
            </a:r>
            <a:r>
              <a:rPr lang="ru-RU" sz="1400" dirty="0" err="1" smtClean="0"/>
              <a:t>онлайн-сообщество</a:t>
            </a:r>
            <a:r>
              <a:rPr lang="ru-RU" sz="1400" dirty="0" smtClean="0"/>
              <a:t>,</a:t>
            </a:r>
            <a:r>
              <a:rPr lang="en-GB" sz="1400" dirty="0" smtClean="0"/>
              <a:t> </a:t>
            </a:r>
            <a:r>
              <a:rPr lang="ru-RU" sz="1400" dirty="0" smtClean="0"/>
              <a:t>используйте социальные сети для </a:t>
            </a:r>
            <a:r>
              <a:rPr lang="ru-RU" sz="1400" dirty="0" err="1" smtClean="0"/>
              <a:t>нетворкинга</a:t>
            </a:r>
            <a:r>
              <a:rPr lang="ru-RU" sz="1400" dirty="0" smtClean="0"/>
              <a:t>, а не сети для обмена фотографиями</a:t>
            </a:r>
            <a:r>
              <a:rPr lang="en-GB" sz="1400" dirty="0" smtClean="0"/>
              <a:t>. </a:t>
            </a:r>
            <a:endParaRPr lang="en-GB" sz="14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400" b="1" dirty="0" smtClean="0"/>
              <a:t>Интегрируйте и продвигайте контент на разных платформах</a:t>
            </a:r>
            <a:r>
              <a:rPr lang="en-GB" sz="1400" b="1" dirty="0" smtClean="0"/>
              <a:t>.</a:t>
            </a:r>
            <a:r>
              <a:rPr lang="en-GB" sz="1400" dirty="0" smtClean="0"/>
              <a:t> </a:t>
            </a:r>
            <a:r>
              <a:rPr lang="ru-RU" sz="1400" dirty="0" smtClean="0"/>
              <a:t>Переориентируйте контент и делитесь и на других платформах, но всегда адаптируйте его для максимального использования преимуществ платформы</a:t>
            </a:r>
            <a:r>
              <a:rPr lang="en-GB" sz="1400" dirty="0" smtClean="0"/>
              <a:t>. </a:t>
            </a:r>
            <a:endParaRPr lang="en-GB" sz="14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400" b="1" dirty="0" smtClean="0"/>
              <a:t>Будьте методичными</a:t>
            </a:r>
            <a:r>
              <a:rPr lang="en-GB" sz="1400" b="1" dirty="0" smtClean="0"/>
              <a:t>, </a:t>
            </a:r>
            <a:r>
              <a:rPr lang="ru-RU" sz="1400" b="1" dirty="0" smtClean="0"/>
              <a:t>спонтанными и всегда актуальными</a:t>
            </a:r>
            <a:r>
              <a:rPr lang="en-GB" sz="1400" dirty="0" smtClean="0"/>
              <a:t>. </a:t>
            </a:r>
            <a:r>
              <a:rPr lang="ru-RU" sz="1400" dirty="0" smtClean="0"/>
              <a:t>Посты и комментарии всегда должны быть своевременными и соответствующими для платформы и аудитории</a:t>
            </a:r>
            <a:r>
              <a:rPr lang="en-GB" sz="1400" dirty="0" smtClean="0"/>
              <a:t>.</a:t>
            </a:r>
            <a:endParaRPr lang="en-GB" sz="14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400" b="1" dirty="0" smtClean="0"/>
              <a:t>Будьте активными и вовлеченными</a:t>
            </a:r>
            <a:r>
              <a:rPr lang="en-GB" sz="1400" b="1" dirty="0" smtClean="0"/>
              <a:t>. </a:t>
            </a:r>
            <a:r>
              <a:rPr lang="ru-RU" sz="1400" dirty="0" smtClean="0"/>
              <a:t>Взаимодействие – ключ к успеху</a:t>
            </a:r>
            <a:r>
              <a:rPr lang="en-GB" sz="1400" dirty="0" smtClean="0"/>
              <a:t>. </a:t>
            </a:r>
            <a:r>
              <a:rPr lang="ru-RU" sz="1400" dirty="0" smtClean="0"/>
              <a:t>Если вы не можете поддерживать активное присутствие на платформе, пересмотрите её использование</a:t>
            </a:r>
            <a:r>
              <a:rPr lang="en-GB" sz="1400" dirty="0" smtClean="0"/>
              <a:t>.</a:t>
            </a:r>
            <a:endParaRPr lang="en-GB" sz="14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400" b="1" dirty="0" smtClean="0"/>
              <a:t>Публикуйте несколько постов каждый день</a:t>
            </a:r>
            <a:r>
              <a:rPr lang="en-GB" sz="1400" b="1" dirty="0" smtClean="0"/>
              <a:t>.</a:t>
            </a:r>
            <a:r>
              <a:rPr lang="en-GB" sz="1400" dirty="0" smtClean="0"/>
              <a:t> </a:t>
            </a:r>
            <a:r>
              <a:rPr lang="ru-RU" sz="1400" dirty="0" smtClean="0"/>
              <a:t>Публикация постов в разное время в течение дня поможет привлечь внимание аудитории, которая, возможно, пропустила пост, опубликованный ранее</a:t>
            </a:r>
            <a:r>
              <a:rPr lang="en-GB" sz="1400" dirty="0" smtClean="0"/>
              <a:t>.</a:t>
            </a:r>
            <a:endParaRPr lang="en-GB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283075" y="5830375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92483" y="5605218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807699" y="3810205"/>
            <a:ext cx="2562019" cy="25620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9218955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Разработайте стратегию по социальным сетям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2" y="1868131"/>
            <a:ext cx="3653386" cy="38906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Перед тем как писать стратегию, задайте следующие вопросы</a:t>
            </a:r>
            <a:r>
              <a:rPr lang="en-GB" sz="1800" dirty="0" smtClean="0"/>
              <a:t>:</a:t>
            </a:r>
            <a:endParaRPr lang="en-GB" sz="1800" dirty="0"/>
          </a:p>
          <a:p>
            <a:pPr marL="273050" indent="-273050">
              <a:buFont typeface="+mj-lt"/>
              <a:buAutoNum type="arabicPeriod"/>
            </a:pPr>
            <a:r>
              <a:rPr lang="ru-RU" sz="1800" dirty="0" smtClean="0"/>
              <a:t>В каком объеме вы хотите прописать </a:t>
            </a:r>
            <a:r>
              <a:rPr lang="ru-RU" sz="1800" b="1" dirty="0" smtClean="0"/>
              <a:t>руководство</a:t>
            </a:r>
            <a:r>
              <a:rPr lang="en-GB" sz="1800" dirty="0" smtClean="0"/>
              <a:t>?</a:t>
            </a:r>
            <a:endParaRPr lang="en-GB" sz="1800" dirty="0"/>
          </a:p>
          <a:p>
            <a:pPr marL="273050" indent="-273050">
              <a:buFont typeface="+mj-lt"/>
              <a:buAutoNum type="arabicPeriod"/>
            </a:pPr>
            <a:r>
              <a:rPr lang="ru-RU" sz="1800" dirty="0" smtClean="0"/>
              <a:t>Насколько </a:t>
            </a:r>
            <a:r>
              <a:rPr lang="ru-RU" sz="1800" b="1" dirty="0" smtClean="0"/>
              <a:t>формальной </a:t>
            </a:r>
            <a:r>
              <a:rPr lang="ru-RU" sz="1800" dirty="0" smtClean="0"/>
              <a:t>должна быть стратегия</a:t>
            </a:r>
            <a:r>
              <a:rPr lang="en-GB" sz="1800" dirty="0" smtClean="0"/>
              <a:t>? </a:t>
            </a:r>
            <a:endParaRPr lang="en-GB" sz="1800" dirty="0"/>
          </a:p>
          <a:p>
            <a:pPr marL="273050" indent="-273050">
              <a:buFont typeface="+mj-lt"/>
              <a:buAutoNum type="arabicPeriod"/>
            </a:pPr>
            <a:r>
              <a:rPr lang="ru-RU" sz="1800" dirty="0" smtClean="0"/>
              <a:t>Какая </a:t>
            </a:r>
            <a:r>
              <a:rPr lang="ru-RU" sz="1800" b="1" dirty="0" smtClean="0"/>
              <a:t>аудитория </a:t>
            </a:r>
            <a:r>
              <a:rPr lang="ru-RU" sz="1800" dirty="0" smtClean="0"/>
              <a:t>стратегии</a:t>
            </a:r>
            <a:r>
              <a:rPr lang="en-GB" sz="1800" dirty="0" smtClean="0"/>
              <a:t>? </a:t>
            </a:r>
            <a:endParaRPr lang="en-GB" sz="1800" dirty="0"/>
          </a:p>
          <a:p>
            <a:pPr marL="273050" indent="-273050" algn="r"/>
            <a:endParaRPr lang="en-US" sz="1800" dirty="0"/>
          </a:p>
          <a:p>
            <a:pPr marL="273050" indent="-273050" algn="r"/>
            <a:r>
              <a:rPr lang="ru-RU" sz="1400" dirty="0" smtClean="0"/>
              <a:t>Узнайте больше в </a:t>
            </a:r>
            <a:r>
              <a:rPr lang="en-US" sz="1400" b="1" i="1" dirty="0" smtClean="0"/>
              <a:t>SMGuide4CSO</a:t>
            </a:r>
            <a:r>
              <a:rPr lang="en-US" sz="1400" dirty="0" smtClean="0"/>
              <a:t> (</a:t>
            </a:r>
            <a:r>
              <a:rPr lang="ru-RU" sz="1400" dirty="0" smtClean="0"/>
              <a:t>только на англ. языке</a:t>
            </a:r>
            <a:r>
              <a:rPr lang="en-US" sz="1400" dirty="0" smtClean="0"/>
              <a:t>): </a:t>
            </a:r>
            <a:r>
              <a:rPr lang="en-GB" sz="1400" dirty="0">
                <a:hlinkClick r:id="rId2"/>
              </a:rPr>
              <a:t>https://www.usaid.gov/SMGuide4CSO</a:t>
            </a:r>
            <a:endParaRPr lang="en-GB" sz="1400" dirty="0"/>
          </a:p>
          <a:p>
            <a:pPr marL="273050" indent="-273050" algn="r"/>
            <a:r>
              <a:rPr lang="ru-RU" sz="1400" dirty="0" smtClean="0"/>
              <a:t>Источник изображения</a:t>
            </a:r>
            <a:r>
              <a:rPr lang="en-US" sz="1400" dirty="0" smtClean="0"/>
              <a:t>: </a:t>
            </a:r>
            <a:r>
              <a:rPr lang="en-GB" sz="1400" dirty="0">
                <a:hlinkClick r:id="rId3"/>
              </a:rPr>
              <a:t>https://pixabay.com/</a:t>
            </a:r>
            <a:endParaRPr lang="en-GB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IrenWell\Documents\GDSI\EaP\Implementation\Other\IT course\Module 2\twitter-292988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4961" y="1910931"/>
            <a:ext cx="5785153" cy="3855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9478604" cy="5616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Шаблон стратегии по социальным сетям - </a:t>
            </a:r>
            <a:r>
              <a:rPr lang="en-US" sz="2800" dirty="0" smtClean="0"/>
              <a:t>SMGuide4CSO</a:t>
            </a:r>
            <a:endParaRPr lang="en-GB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89470" y="1868130"/>
            <a:ext cx="9507180" cy="4140783"/>
          </a:xfrm>
        </p:spPr>
        <p:txBody>
          <a:bodyPr numCol="1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5B12AA"/>
                </a:solidFill>
              </a:rPr>
              <a:t>ЦЕННОСТИ</a:t>
            </a:r>
            <a:r>
              <a:rPr lang="en-GB" sz="1500" b="1" dirty="0" smtClean="0"/>
              <a:t>: </a:t>
            </a:r>
            <a:r>
              <a:rPr lang="ru-RU" sz="1500" dirty="0" smtClean="0"/>
              <a:t>Как будут отображены ценности вашей организации в руководстве по социальным медиа</a:t>
            </a:r>
            <a:r>
              <a:rPr lang="en-GB" sz="1500" dirty="0" smtClean="0"/>
              <a:t>? </a:t>
            </a:r>
            <a:r>
              <a:rPr lang="ru-RU" sz="1500" dirty="0" smtClean="0"/>
              <a:t>Остаетесь ли вы беспристрастными относительно политических вопросов?</a:t>
            </a:r>
            <a:r>
              <a:rPr lang="en-GB" sz="1500" dirty="0" smtClean="0"/>
              <a:t> </a:t>
            </a:r>
            <a:r>
              <a:rPr lang="ru-RU" sz="1500" dirty="0" smtClean="0"/>
              <a:t>Нравится ли вам содействовать сотрудничеству</a:t>
            </a:r>
            <a:r>
              <a:rPr lang="en-GB" sz="1500" dirty="0" smtClean="0"/>
              <a:t>? </a:t>
            </a:r>
            <a:r>
              <a:rPr lang="ru-RU" sz="1500" dirty="0" smtClean="0"/>
              <a:t>Насколько скромными вы хотите быть</a:t>
            </a:r>
            <a:r>
              <a:rPr lang="en-GB" sz="1500" dirty="0" smtClean="0"/>
              <a:t>?..</a:t>
            </a: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5B12AA"/>
                </a:solidFill>
              </a:rPr>
              <a:t>РОЛИ</a:t>
            </a:r>
            <a:r>
              <a:rPr lang="en-GB" sz="1500" b="1" dirty="0" smtClean="0"/>
              <a:t>: </a:t>
            </a:r>
            <a:r>
              <a:rPr lang="ru-RU" sz="1500" dirty="0" smtClean="0"/>
              <a:t>Кто ответственный</a:t>
            </a:r>
            <a:r>
              <a:rPr lang="en-GB" sz="1500" dirty="0" smtClean="0"/>
              <a:t>? </a:t>
            </a:r>
            <a:r>
              <a:rPr lang="ru-RU" sz="1500" dirty="0" smtClean="0"/>
              <a:t>Кто определяет стратегию</a:t>
            </a:r>
            <a:r>
              <a:rPr lang="en-GB" sz="1500" dirty="0" smtClean="0"/>
              <a:t>? </a:t>
            </a:r>
            <a:r>
              <a:rPr lang="ru-RU" sz="1500" dirty="0" smtClean="0"/>
              <a:t>Кто управляет платформами – один человек или несколько</a:t>
            </a:r>
            <a:r>
              <a:rPr lang="en-GB" sz="1500" dirty="0" smtClean="0"/>
              <a:t>? </a:t>
            </a:r>
            <a:r>
              <a:rPr lang="ru-RU" sz="1500" dirty="0" smtClean="0"/>
              <a:t>Есть ли у вас поддерживающее лицо</a:t>
            </a:r>
            <a:r>
              <a:rPr lang="en-GB" sz="1500" dirty="0" smtClean="0"/>
              <a:t>?</a:t>
            </a: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b="1" dirty="0" err="1" smtClean="0">
                <a:solidFill>
                  <a:srgbClr val="5B12AA"/>
                </a:solidFill>
              </a:rPr>
              <a:t>КОНТЕНТ</a:t>
            </a:r>
            <a:r>
              <a:rPr lang="en-GB" sz="1500" b="1" dirty="0" smtClean="0"/>
              <a:t>: </a:t>
            </a:r>
            <a:r>
              <a:rPr lang="ru-RU" sz="1500" dirty="0" smtClean="0"/>
              <a:t>Что стоит и чего не стоит публиковать</a:t>
            </a:r>
            <a:r>
              <a:rPr lang="en-GB" sz="1500" dirty="0" smtClean="0"/>
              <a:t>? </a:t>
            </a:r>
            <a:r>
              <a:rPr lang="ru-RU" sz="1500" dirty="0" smtClean="0"/>
              <a:t>Какие типы постов требуют предварительного одобрения</a:t>
            </a:r>
            <a:r>
              <a:rPr lang="en-GB" sz="1500" dirty="0" smtClean="0"/>
              <a:t>?</a:t>
            </a: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5B12AA"/>
                </a:solidFill>
              </a:rPr>
              <a:t>ТОН</a:t>
            </a:r>
            <a:r>
              <a:rPr lang="en-GB" sz="1500" b="1" dirty="0" smtClean="0"/>
              <a:t>: </a:t>
            </a:r>
            <a:r>
              <a:rPr lang="ru-RU" sz="1500" dirty="0" smtClean="0"/>
              <a:t>какой тон голоса вы будете использовать</a:t>
            </a:r>
            <a:r>
              <a:rPr lang="en-GB" sz="1500" dirty="0" smtClean="0"/>
              <a:t>?</a:t>
            </a:r>
            <a:r>
              <a:rPr lang="ru-RU" sz="1500" dirty="0" smtClean="0"/>
              <a:t> Насколько формальными вы будете</a:t>
            </a:r>
            <a:r>
              <a:rPr lang="en-GB" sz="1500" dirty="0" smtClean="0"/>
              <a:t>?</a:t>
            </a: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5B12AA"/>
                </a:solidFill>
              </a:rPr>
              <a:t>МУЛЬТИМЕДИА</a:t>
            </a:r>
            <a:r>
              <a:rPr lang="en-GB" sz="1500" b="1" dirty="0" smtClean="0"/>
              <a:t>: </a:t>
            </a:r>
            <a:r>
              <a:rPr lang="ru-RU" sz="1500" dirty="0" smtClean="0"/>
              <a:t>Будете ли вы использовать только оригинальные медиа, произведенные вашей </a:t>
            </a:r>
            <a:r>
              <a:rPr lang="ru-RU" sz="1500" dirty="0" smtClean="0"/>
              <a:t>организацией</a:t>
            </a:r>
            <a:r>
              <a:rPr lang="en-GB" sz="1500" dirty="0" smtClean="0"/>
              <a:t>,</a:t>
            </a:r>
            <a:r>
              <a:rPr lang="ru-RU" sz="1500" dirty="0" smtClean="0"/>
              <a:t> или можно использовать медиа с Интернета</a:t>
            </a:r>
            <a:r>
              <a:rPr lang="en-GB" sz="1500" dirty="0" smtClean="0"/>
              <a:t>? </a:t>
            </a:r>
            <a:r>
              <a:rPr lang="ru-RU" sz="1500" dirty="0" smtClean="0"/>
              <a:t>Какие типы изображений/видео не стоит публиковать</a:t>
            </a:r>
            <a:r>
              <a:rPr lang="en-GB" sz="1500" dirty="0" smtClean="0"/>
              <a:t>?</a:t>
            </a: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5B12AA"/>
                </a:solidFill>
              </a:rPr>
              <a:t>РАЗНОГЛАСИЯ</a:t>
            </a:r>
            <a:r>
              <a:rPr lang="en-GB" sz="1500" b="1" dirty="0" smtClean="0"/>
              <a:t>: </a:t>
            </a:r>
            <a:r>
              <a:rPr lang="ru-RU" sz="1500" dirty="0" smtClean="0"/>
              <a:t>Как вы будете решать вопросы с негативными комментариями и </a:t>
            </a:r>
            <a:r>
              <a:rPr lang="ru-RU" sz="1500" dirty="0" err="1" smtClean="0"/>
              <a:t>троллингом</a:t>
            </a:r>
            <a:r>
              <a:rPr lang="en-GB" sz="1500" dirty="0" smtClean="0"/>
              <a:t>? </a:t>
            </a:r>
            <a:r>
              <a:rPr lang="ru-RU" sz="1500" dirty="0" smtClean="0"/>
              <a:t>Как стоит отвечать</a:t>
            </a:r>
            <a:r>
              <a:rPr lang="en-GB" sz="1500" dirty="0" smtClean="0"/>
              <a:t>?</a:t>
            </a:r>
            <a:endParaRPr lang="en-GB" sz="1500" dirty="0"/>
          </a:p>
          <a:p>
            <a:pPr marL="342900" indent="-342900">
              <a:buFont typeface="+mj-lt"/>
              <a:buAutoNum type="arabicPeriod"/>
            </a:pPr>
            <a:r>
              <a:rPr lang="ru-RU" sz="1500" b="1" dirty="0" smtClean="0">
                <a:solidFill>
                  <a:srgbClr val="5B12AA"/>
                </a:solidFill>
              </a:rPr>
              <a:t>КОНФИДЕНЦИАЛЬНОСТЬ</a:t>
            </a:r>
            <a:r>
              <a:rPr lang="en-GB" sz="1500" b="1" dirty="0" smtClean="0"/>
              <a:t>: </a:t>
            </a:r>
            <a:r>
              <a:rPr lang="ru-RU" sz="1500" dirty="0" smtClean="0"/>
              <a:t>Вы будете устанавливать правила относительно обозначения оригинальных источников</a:t>
            </a:r>
            <a:r>
              <a:rPr lang="en-GB" sz="1500" dirty="0" smtClean="0"/>
              <a:t>? </a:t>
            </a:r>
            <a:r>
              <a:rPr lang="ru-RU" sz="1500" dirty="0" smtClean="0"/>
              <a:t>Будут ли имена связаны с фотографиями и изображениями</a:t>
            </a:r>
            <a:r>
              <a:rPr lang="en-GB" sz="1500" dirty="0" smtClean="0"/>
              <a:t>? </a:t>
            </a:r>
            <a:r>
              <a:rPr lang="ru-RU" sz="1500" dirty="0" smtClean="0"/>
              <a:t>Если да, то будете ли вы использовать фамилию и имя человека или только имя</a:t>
            </a:r>
            <a:r>
              <a:rPr lang="en-GB" sz="1500" dirty="0" smtClean="0"/>
              <a:t>? </a:t>
            </a:r>
            <a:r>
              <a:rPr lang="ru-RU" sz="1500" dirty="0" smtClean="0"/>
              <a:t>Следует ли отмечать тегами людей на фото</a:t>
            </a:r>
            <a:r>
              <a:rPr lang="en-GB" sz="1500" dirty="0" smtClean="0"/>
              <a:t>? </a:t>
            </a:r>
            <a:r>
              <a:rPr lang="ru-RU" sz="1500" dirty="0" smtClean="0"/>
              <a:t>В каких случаях следует использовать фото или видео детей или некоторых людей</a:t>
            </a:r>
            <a:r>
              <a:rPr lang="en-GB" sz="1500" dirty="0" smtClean="0"/>
              <a:t>?</a:t>
            </a:r>
            <a:endParaRPr lang="en-GB" sz="15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4292600" y="1625600"/>
            <a:ext cx="3606800" cy="3606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89569" y="44538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365500" y="698500"/>
            <a:ext cx="5461000" cy="5461000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455640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033980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33980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94641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0" name="Овал 29"/>
          <p:cNvSpPr/>
          <p:nvPr/>
        </p:nvSpPr>
        <p:spPr>
          <a:xfrm>
            <a:off x="3416301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1" name="Овал 30"/>
          <p:cNvSpPr/>
          <p:nvPr/>
        </p:nvSpPr>
        <p:spPr>
          <a:xfrm>
            <a:off x="3416301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064024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467884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64024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31115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96775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31115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96" y="1101529"/>
            <a:ext cx="6039334" cy="345610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Часть </a:t>
            </a:r>
            <a:r>
              <a:rPr lang="en-US" dirty="0" smtClean="0"/>
              <a:t>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dirty="0"/>
              <a:t>Истории успеха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8"/>
          </p:nvPr>
        </p:nvSpPr>
        <p:spPr>
          <a:xfrm>
            <a:off x="8968774" y="2011333"/>
            <a:ext cx="2230168" cy="356666"/>
          </a:xfrm>
        </p:spPr>
        <p:txBody>
          <a:bodyPr/>
          <a:lstStyle/>
          <a:p>
            <a:r>
              <a:rPr lang="ru-RU" dirty="0"/>
              <a:t>От/про участников ваших программ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9"/>
          </p:nvPr>
        </p:nvSpPr>
        <p:spPr>
          <a:xfrm>
            <a:off x="9360759" y="2899159"/>
            <a:ext cx="2609816" cy="235934"/>
          </a:xfrm>
        </p:spPr>
        <p:txBody>
          <a:bodyPr/>
          <a:lstStyle/>
          <a:p>
            <a:r>
              <a:rPr lang="ru-RU" dirty="0" smtClean="0"/>
              <a:t>Оценивайте ваших сторонников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0"/>
          </p:nvPr>
        </p:nvSpPr>
        <p:spPr>
          <a:xfrm>
            <a:off x="9372634" y="3404051"/>
            <a:ext cx="2819366" cy="356666"/>
          </a:xfrm>
        </p:spPr>
        <p:txBody>
          <a:bodyPr/>
          <a:lstStyle/>
          <a:p>
            <a:r>
              <a:rPr lang="ru-RU" dirty="0" smtClean="0"/>
              <a:t>Говорите о том, какие замечательные ваши сторонники – доноры, волонтеры и партнеры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1"/>
          </p:nvPr>
        </p:nvSpPr>
        <p:spPr>
          <a:xfrm>
            <a:off x="8968773" y="4560679"/>
            <a:ext cx="3003093" cy="235934"/>
          </a:xfrm>
        </p:spPr>
        <p:txBody>
          <a:bodyPr/>
          <a:lstStyle/>
          <a:p>
            <a:r>
              <a:rPr lang="ru-RU" dirty="0"/>
              <a:t>Взгляд изнутри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22"/>
          </p:nvPr>
        </p:nvSpPr>
        <p:spPr>
          <a:xfrm>
            <a:off x="8968773" y="4851815"/>
            <a:ext cx="2853113" cy="356666"/>
          </a:xfrm>
        </p:spPr>
        <p:txBody>
          <a:bodyPr/>
          <a:lstStyle/>
          <a:p>
            <a:r>
              <a:rPr lang="ru-RU" dirty="0"/>
              <a:t>новости о ваших ключевых сотрудниках, волонтерах, клиентах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23"/>
          </p:nvPr>
        </p:nvSpPr>
        <p:spPr>
          <a:xfrm>
            <a:off x="685800" y="1720196"/>
            <a:ext cx="2580033" cy="250117"/>
          </a:xfrm>
        </p:spPr>
        <p:txBody>
          <a:bodyPr/>
          <a:lstStyle/>
          <a:p>
            <a:r>
              <a:rPr lang="ru-RU" dirty="0"/>
              <a:t>Новости организации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24"/>
          </p:nvPr>
        </p:nvSpPr>
        <p:spPr>
          <a:xfrm>
            <a:off x="642257" y="2011333"/>
            <a:ext cx="2623576" cy="356666"/>
          </a:xfrm>
        </p:spPr>
        <p:txBody>
          <a:bodyPr/>
          <a:lstStyle/>
          <a:p>
            <a:r>
              <a:rPr lang="ru-RU" dirty="0"/>
              <a:t>Стандартные новости: итоги работы, кому помогли, что провели, где приняли участие и прочее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25"/>
          </p:nvPr>
        </p:nvSpPr>
        <p:spPr>
          <a:xfrm>
            <a:off x="437903" y="2922910"/>
            <a:ext cx="2488593" cy="235934"/>
          </a:xfrm>
        </p:spPr>
        <p:txBody>
          <a:bodyPr/>
          <a:lstStyle/>
          <a:p>
            <a:r>
              <a:rPr lang="ru-RU" dirty="0" smtClean="0"/>
              <a:t>Обратная связь от участников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6"/>
          </p:nvPr>
        </p:nvSpPr>
        <p:spPr>
          <a:xfrm>
            <a:off x="133350" y="3404051"/>
            <a:ext cx="2698144" cy="356666"/>
          </a:xfrm>
        </p:spPr>
        <p:txBody>
          <a:bodyPr/>
          <a:lstStyle/>
          <a:p>
            <a:r>
              <a:rPr lang="ru-RU" dirty="0" smtClean="0"/>
              <a:t>Краткая, эмоциональная и личная обратная связь от реальных людей относительно вашей работы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7"/>
          </p:nvPr>
        </p:nvSpPr>
        <p:spPr>
          <a:xfrm>
            <a:off x="0" y="4560679"/>
            <a:ext cx="3265834" cy="235934"/>
          </a:xfrm>
        </p:spPr>
        <p:txBody>
          <a:bodyPr/>
          <a:lstStyle/>
          <a:p>
            <a:r>
              <a:rPr lang="ru-RU" dirty="0" smtClean="0"/>
              <a:t>Новости о </a:t>
            </a:r>
            <a:r>
              <a:rPr lang="en-GB" dirty="0" smtClean="0"/>
              <a:t>/</a:t>
            </a:r>
            <a:r>
              <a:rPr lang="ru-RU" dirty="0" smtClean="0"/>
              <a:t> от других организаций </a:t>
            </a:r>
            <a:r>
              <a:rPr lang="en-GB" dirty="0" smtClean="0"/>
              <a:t> 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28"/>
          </p:nvPr>
        </p:nvSpPr>
        <p:spPr>
          <a:xfrm>
            <a:off x="190500" y="4851815"/>
            <a:ext cx="3075333" cy="356666"/>
          </a:xfrm>
        </p:spPr>
        <p:txBody>
          <a:bodyPr/>
          <a:lstStyle/>
          <a:p>
            <a:r>
              <a:rPr lang="ru-RU" dirty="0" smtClean="0"/>
              <a:t>Делитесь возможностями и достижениями других организаций, работающих в той ж сфере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dirty="0"/>
              <a:t>01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dirty="0"/>
              <a:t>02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r>
              <a:rPr lang="en-US" dirty="0"/>
              <a:t>06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r>
              <a:rPr lang="en-US" dirty="0"/>
              <a:t>05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en-US" dirty="0"/>
              <a:t>04</a:t>
            </a:r>
            <a:endParaRPr lang="ru-RU" dirty="0"/>
          </a:p>
        </p:txBody>
      </p:sp>
      <p:sp>
        <p:nvSpPr>
          <p:cNvPr id="41" name="Заголовок 4"/>
          <p:cNvSpPr txBox="1">
            <a:spLocks/>
          </p:cNvSpPr>
          <p:nvPr/>
        </p:nvSpPr>
        <p:spPr>
          <a:xfrm>
            <a:off x="1789471" y="899099"/>
            <a:ext cx="8632724" cy="5616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Идеи для ваших постов в социальных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медиа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164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4292600" y="1625600"/>
            <a:ext cx="3606800" cy="3606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89569" y="44538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365500" y="698500"/>
            <a:ext cx="5461000" cy="5461000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455640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033980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33980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94641" y="305814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0" name="Овал 29"/>
          <p:cNvSpPr/>
          <p:nvPr/>
        </p:nvSpPr>
        <p:spPr>
          <a:xfrm>
            <a:off x="3416301" y="164399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1" name="Овал 30"/>
          <p:cNvSpPr/>
          <p:nvPr/>
        </p:nvSpPr>
        <p:spPr>
          <a:xfrm>
            <a:off x="3416301" y="447228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064024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467884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064024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31115" y="171410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96775" y="31068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31115" y="455458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96" y="1101529"/>
            <a:ext cx="6039334" cy="345610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Часть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dirty="0" smtClean="0"/>
              <a:t>Истории сообщества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8"/>
          </p:nvPr>
        </p:nvSpPr>
        <p:spPr>
          <a:xfrm>
            <a:off x="8968774" y="2011333"/>
            <a:ext cx="2230168" cy="356666"/>
          </a:xfrm>
        </p:spPr>
        <p:txBody>
          <a:bodyPr/>
          <a:lstStyle/>
          <a:p>
            <a:r>
              <a:rPr lang="ru-RU" dirty="0" smtClean="0"/>
              <a:t>Истории тех, кому вы оказываете услуги – хорошие и плохие истории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ru-RU" dirty="0"/>
              <a:t>Ответы на часто задаваемые вопросы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20"/>
          </p:nvPr>
        </p:nvSpPr>
        <p:spPr>
          <a:xfrm>
            <a:off x="9372634" y="3643537"/>
            <a:ext cx="2666966" cy="356666"/>
          </a:xfrm>
        </p:spPr>
        <p:txBody>
          <a:bodyPr/>
          <a:lstStyle/>
          <a:p>
            <a:r>
              <a:rPr lang="ru-RU" dirty="0"/>
              <a:t>Отслеживайте форумы, анализируйте конкурентов, формируйте свой вопрос-ответ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21"/>
          </p:nvPr>
        </p:nvSpPr>
        <p:spPr>
          <a:xfrm>
            <a:off x="8968773" y="4560679"/>
            <a:ext cx="3003093" cy="235934"/>
          </a:xfrm>
        </p:spPr>
        <p:txBody>
          <a:bodyPr/>
          <a:lstStyle/>
          <a:p>
            <a:r>
              <a:rPr lang="ru-RU" dirty="0" smtClean="0"/>
              <a:t>Вопросы к вашему сообществу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2"/>
          </p:nvPr>
        </p:nvSpPr>
        <p:spPr>
          <a:xfrm>
            <a:off x="8968773" y="4851815"/>
            <a:ext cx="2766027" cy="356666"/>
          </a:xfrm>
        </p:spPr>
        <p:txBody>
          <a:bodyPr/>
          <a:lstStyle/>
          <a:p>
            <a:r>
              <a:rPr lang="en-US" dirty="0"/>
              <a:t>… </a:t>
            </a:r>
            <a:r>
              <a:rPr lang="ru-RU" dirty="0" smtClean="0"/>
              <a:t> и просите ваших подписчиков предоставить обратную связь.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3"/>
          </p:nvPr>
        </p:nvSpPr>
        <p:spPr>
          <a:xfrm>
            <a:off x="685800" y="1720196"/>
            <a:ext cx="2580033" cy="250117"/>
          </a:xfrm>
        </p:spPr>
        <p:txBody>
          <a:bodyPr/>
          <a:lstStyle/>
          <a:p>
            <a:r>
              <a:rPr lang="ru-RU" dirty="0" smtClean="0"/>
              <a:t>Ссылки на ваш контент 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24"/>
          </p:nvPr>
        </p:nvSpPr>
        <p:spPr>
          <a:xfrm>
            <a:off x="428625" y="2011333"/>
            <a:ext cx="2837208" cy="356666"/>
          </a:xfrm>
        </p:spPr>
        <p:txBody>
          <a:bodyPr/>
          <a:lstStyle/>
          <a:p>
            <a:r>
              <a:rPr lang="ru-RU" dirty="0" smtClean="0"/>
              <a:t>Себя продвигать – это хорошо, но убедитесь, что вы предоставили ссылку на ценный контент на вашем </a:t>
            </a:r>
            <a:r>
              <a:rPr lang="ru-RU" dirty="0" err="1" smtClean="0"/>
              <a:t>веб-сайте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5"/>
          </p:nvPr>
        </p:nvSpPr>
        <p:spPr>
          <a:xfrm>
            <a:off x="589450" y="2851658"/>
            <a:ext cx="2230168" cy="235934"/>
          </a:xfrm>
        </p:spPr>
        <p:txBody>
          <a:bodyPr/>
          <a:lstStyle/>
          <a:p>
            <a:r>
              <a:rPr lang="ru-RU" dirty="0" smtClean="0"/>
              <a:t>Актуальные текущие события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6"/>
          </p:nvPr>
        </p:nvSpPr>
        <p:spPr>
          <a:xfrm>
            <a:off x="485775" y="3404051"/>
            <a:ext cx="2345718" cy="356666"/>
          </a:xfrm>
        </p:spPr>
        <p:txBody>
          <a:bodyPr/>
          <a:lstStyle/>
          <a:p>
            <a:r>
              <a:rPr lang="ru-RU" dirty="0" smtClean="0"/>
              <a:t>Новости, связанные с вашей миссией и вашими идеями, а </a:t>
            </a:r>
            <a:r>
              <a:rPr lang="ru-RU" dirty="0" smtClean="0"/>
              <a:t>также комментарии экспертов о текущих событиях 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7"/>
          </p:nvPr>
        </p:nvSpPr>
        <p:spPr>
          <a:xfrm>
            <a:off x="296334" y="4560679"/>
            <a:ext cx="2969500" cy="235934"/>
          </a:xfrm>
        </p:spPr>
        <p:txBody>
          <a:bodyPr/>
          <a:lstStyle/>
          <a:p>
            <a:r>
              <a:rPr lang="ru-RU" dirty="0"/>
              <a:t>Подборка полезных материалов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idx="28"/>
          </p:nvPr>
        </p:nvSpPr>
        <p:spPr>
          <a:xfrm>
            <a:off x="685800" y="5036872"/>
            <a:ext cx="2580033" cy="356666"/>
          </a:xfrm>
        </p:spPr>
        <p:txBody>
          <a:bodyPr/>
          <a:lstStyle/>
          <a:p>
            <a:r>
              <a:rPr lang="ru-RU" dirty="0"/>
              <a:t>Например, 10 русскоязычных ресурсов по работе с детьми с инвалидностью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dirty="0"/>
              <a:t>07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dirty="0"/>
              <a:t>08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r>
              <a:rPr lang="en-US" dirty="0"/>
              <a:t>03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r>
              <a:rPr lang="en-US" dirty="0"/>
              <a:t>06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r>
              <a:rPr lang="en-US" dirty="0"/>
              <a:t>05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en-US" dirty="0"/>
              <a:t>04</a:t>
            </a:r>
            <a:endParaRPr lang="ru-RU" dirty="0"/>
          </a:p>
        </p:txBody>
      </p:sp>
      <p:sp>
        <p:nvSpPr>
          <p:cNvPr id="41" name="Заголовок 4"/>
          <p:cNvSpPr txBox="1">
            <a:spLocks/>
          </p:cNvSpPr>
          <p:nvPr/>
        </p:nvSpPr>
        <p:spPr>
          <a:xfrm>
            <a:off x="1789471" y="899099"/>
            <a:ext cx="8632724" cy="56169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/>
              <a:t>Идеи для ваших постов в социальных медиа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2)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164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IrenWell\Documents\GDSI\EaP\Implementation\Other\IT course\Module 2\1_schedul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455" y="505838"/>
            <a:ext cx="9886545" cy="599276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761142" cy="5616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Инструменты </a:t>
            </a:r>
            <a:r>
              <a:rPr lang="en-US" sz="2800" dirty="0" smtClean="0"/>
              <a:t>SMM: </a:t>
            </a:r>
            <a:r>
              <a:rPr lang="en-US" sz="2800" dirty="0" err="1"/>
              <a:t>Hootsuite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2" y="1868131"/>
            <a:ext cx="4329226" cy="3890644"/>
          </a:xfrm>
        </p:spPr>
        <p:txBody>
          <a:bodyPr>
            <a:normAutofit fontScale="92500" lnSpcReduction="20000"/>
          </a:bodyPr>
          <a:lstStyle/>
          <a:p>
            <a:pPr marL="273050" indent="-273050"/>
            <a:r>
              <a:rPr lang="ru-RU" sz="1800" dirty="0" smtClean="0"/>
              <a:t>Бесплатный план включает</a:t>
            </a:r>
            <a:r>
              <a:rPr lang="en-US" sz="1800" dirty="0" smtClean="0"/>
              <a:t>: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До </a:t>
            </a:r>
            <a:r>
              <a:rPr lang="en-GB" sz="1800" b="1" dirty="0" smtClean="0"/>
              <a:t>3</a:t>
            </a:r>
            <a:r>
              <a:rPr lang="ru-RU" sz="1800" b="1" dirty="0" smtClean="0"/>
              <a:t> профилей в соц. </a:t>
            </a:r>
            <a:r>
              <a:rPr lang="ru-RU" sz="1800" b="1" dirty="0" smtClean="0"/>
              <a:t>се</a:t>
            </a:r>
            <a:r>
              <a:rPr lang="ru-RU" sz="1800" b="1" dirty="0" smtClean="0"/>
              <a:t>тях</a:t>
            </a:r>
            <a:r>
              <a:rPr lang="en-GB" sz="1800" dirty="0" smtClean="0"/>
              <a:t>: </a:t>
            </a:r>
            <a:r>
              <a:rPr lang="ru-RU" sz="1800" dirty="0" smtClean="0"/>
              <a:t>вы можете выбрать </a:t>
            </a:r>
            <a:r>
              <a:rPr lang="en-GB" sz="1800" dirty="0" smtClean="0"/>
              <a:t>Facebook</a:t>
            </a:r>
            <a:r>
              <a:rPr lang="en-GB" sz="1800" dirty="0"/>
              <a:t>, Instagram, Twitter, YouTube, </a:t>
            </a:r>
            <a:r>
              <a:rPr lang="en-GB" sz="1800" dirty="0" smtClean="0"/>
              <a:t>LinkedIn </a:t>
            </a:r>
            <a:r>
              <a:rPr lang="ru-RU" sz="1800" dirty="0" smtClean="0"/>
              <a:t>или </a:t>
            </a:r>
            <a:r>
              <a:rPr lang="en-GB" sz="1800" dirty="0" smtClean="0"/>
              <a:t>Pinterest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en-GB" sz="1800" b="1" dirty="0"/>
              <a:t>2 </a:t>
            </a:r>
            <a:r>
              <a:rPr lang="ru-RU" sz="1800" b="1" dirty="0" smtClean="0"/>
              <a:t>интеграции </a:t>
            </a:r>
            <a:r>
              <a:rPr lang="en-GB" sz="1800" b="1" dirty="0" err="1" smtClean="0"/>
              <a:t>RSS</a:t>
            </a:r>
            <a:r>
              <a:rPr lang="ru-RU" sz="1800" b="1" dirty="0" smtClean="0"/>
              <a:t>-каналов 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Позволяет </a:t>
            </a:r>
            <a:r>
              <a:rPr lang="ru-RU" sz="1800" b="1" dirty="0" smtClean="0"/>
              <a:t>планировать публикацию контента </a:t>
            </a:r>
            <a:r>
              <a:rPr lang="en-US" sz="1800" dirty="0" smtClean="0"/>
              <a:t>(</a:t>
            </a:r>
            <a:r>
              <a:rPr lang="ru-RU" sz="1800" dirty="0" smtClean="0"/>
              <a:t>до </a:t>
            </a:r>
            <a:r>
              <a:rPr lang="en-US" sz="1800" dirty="0" smtClean="0"/>
              <a:t>30</a:t>
            </a:r>
            <a:r>
              <a:rPr lang="ru-RU" sz="1800" dirty="0" smtClean="0"/>
              <a:t> постов</a:t>
            </a:r>
            <a:r>
              <a:rPr lang="en-US" sz="1800" dirty="0" smtClean="0"/>
              <a:t>)</a:t>
            </a:r>
            <a:endParaRPr lang="en-US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b="1" dirty="0" smtClean="0"/>
              <a:t>Планировщик </a:t>
            </a:r>
            <a:r>
              <a:rPr lang="en-US" sz="1800" dirty="0" smtClean="0"/>
              <a:t>(</a:t>
            </a:r>
            <a:r>
              <a:rPr lang="ru-RU" sz="1800" dirty="0" smtClean="0"/>
              <a:t>календарь</a:t>
            </a:r>
            <a:r>
              <a:rPr lang="en-US" sz="1800" dirty="0" smtClean="0"/>
              <a:t>)</a:t>
            </a:r>
            <a:endParaRPr lang="en-US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Основная </a:t>
            </a:r>
            <a:r>
              <a:rPr lang="ru-RU" sz="1800" b="1" dirty="0" smtClean="0"/>
              <a:t>аналитика </a:t>
            </a:r>
            <a:r>
              <a:rPr lang="ru-RU" sz="1800" dirty="0" smtClean="0"/>
              <a:t>для отслеживания подписчиков 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err="1" smtClean="0"/>
              <a:t>Онлайн</a:t>
            </a:r>
            <a:r>
              <a:rPr lang="ru-RU" sz="1800" dirty="0" smtClean="0"/>
              <a:t> </a:t>
            </a:r>
            <a:r>
              <a:rPr lang="ru-RU" sz="1800" dirty="0" smtClean="0"/>
              <a:t>центра помощи и хорошие учебные материалы </a:t>
            </a:r>
            <a:endParaRPr lang="en-US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en-GB" sz="1800" dirty="0"/>
              <a:t>150+ </a:t>
            </a:r>
            <a:r>
              <a:rPr lang="ru-RU" sz="1800" dirty="0" smtClean="0"/>
              <a:t>бесплатных и платных приложений </a:t>
            </a:r>
            <a:endParaRPr lang="en-GB" sz="1800" dirty="0"/>
          </a:p>
          <a:p>
            <a:pPr marL="174625" indent="-174625"/>
            <a:r>
              <a:rPr lang="en-GB" sz="1800" dirty="0">
                <a:hlinkClick r:id="rId3"/>
              </a:rPr>
              <a:t>https://hootsuite.com/</a:t>
            </a:r>
            <a:endParaRPr lang="en-GB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326" r="4252"/>
          <a:stretch>
            <a:fillRect/>
          </a:stretch>
        </p:blipFill>
        <p:spPr bwMode="auto">
          <a:xfrm>
            <a:off x="6028514" y="1488332"/>
            <a:ext cx="6007911" cy="36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761142" cy="561693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Инструменты </a:t>
            </a:r>
            <a:r>
              <a:rPr lang="en-US" sz="2800" dirty="0" smtClean="0"/>
              <a:t>SMM: </a:t>
            </a:r>
            <a:r>
              <a:rPr lang="en-GB" sz="2800" dirty="0"/>
              <a:t>Buffer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2" y="1868131"/>
            <a:ext cx="4125553" cy="3890644"/>
          </a:xfrm>
        </p:spPr>
        <p:txBody>
          <a:bodyPr>
            <a:normAutofit lnSpcReduction="10000"/>
          </a:bodyPr>
          <a:lstStyle/>
          <a:p>
            <a:pPr marL="273050" indent="-273050"/>
            <a:r>
              <a:rPr lang="ru-RU" sz="1800" dirty="0" smtClean="0"/>
              <a:t>Бесплатный план </a:t>
            </a:r>
            <a:r>
              <a:rPr lang="ru-RU" sz="1800" dirty="0" smtClean="0"/>
              <a:t>включает</a:t>
            </a:r>
            <a:r>
              <a:rPr lang="en-US" sz="1800" dirty="0" smtClean="0"/>
              <a:t>: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До </a:t>
            </a:r>
            <a:r>
              <a:rPr lang="en-GB" sz="1800" b="1" dirty="0" smtClean="0"/>
              <a:t>3</a:t>
            </a:r>
            <a:r>
              <a:rPr lang="ru-RU" sz="1800" b="1" dirty="0" smtClean="0"/>
              <a:t> профилей в соц. сетях</a:t>
            </a:r>
            <a:r>
              <a:rPr lang="en-GB" sz="1800" dirty="0" smtClean="0"/>
              <a:t>: </a:t>
            </a:r>
            <a:r>
              <a:rPr lang="ru-RU" sz="1800" dirty="0" smtClean="0"/>
              <a:t>вы можете выбрать </a:t>
            </a:r>
            <a:r>
              <a:rPr lang="en-GB" sz="1800" dirty="0" smtClean="0"/>
              <a:t>Facebook, Instagram, Twitter</a:t>
            </a:r>
            <a:r>
              <a:rPr lang="en-GB" sz="1800" dirty="0" smtClean="0"/>
              <a:t>, LinkedIn</a:t>
            </a:r>
            <a:r>
              <a:rPr lang="ru-RU" sz="1800" dirty="0" smtClean="0"/>
              <a:t> </a:t>
            </a:r>
            <a:endParaRPr lang="en-GB" sz="18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Позволяет </a:t>
            </a:r>
            <a:r>
              <a:rPr lang="ru-RU" sz="1800" b="1" dirty="0" smtClean="0"/>
              <a:t>планировать публикацию контента </a:t>
            </a:r>
            <a:r>
              <a:rPr lang="en-US" sz="1800" dirty="0" smtClean="0"/>
              <a:t>(</a:t>
            </a:r>
            <a:r>
              <a:rPr lang="ru-RU" sz="1800" dirty="0" smtClean="0"/>
              <a:t>до </a:t>
            </a:r>
            <a:r>
              <a:rPr lang="ru-RU" sz="1800" dirty="0" smtClean="0"/>
              <a:t>1</a:t>
            </a:r>
            <a:r>
              <a:rPr lang="en-US" sz="1800" dirty="0" smtClean="0"/>
              <a:t>0</a:t>
            </a:r>
            <a:r>
              <a:rPr lang="ru-RU" sz="1800" dirty="0" smtClean="0"/>
              <a:t> </a:t>
            </a:r>
            <a:r>
              <a:rPr lang="ru-RU" sz="1800" dirty="0" smtClean="0"/>
              <a:t>постов</a:t>
            </a:r>
            <a:r>
              <a:rPr lang="en-US" sz="1800" dirty="0" smtClean="0"/>
              <a:t>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Сокращение ссылок </a:t>
            </a:r>
            <a:endParaRPr lang="en-US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b="1" dirty="0" smtClean="0"/>
              <a:t>Планировщик </a:t>
            </a:r>
            <a:r>
              <a:rPr lang="en-US" sz="1800" dirty="0" smtClean="0"/>
              <a:t>(</a:t>
            </a:r>
            <a:r>
              <a:rPr lang="ru-RU" sz="1800" dirty="0" smtClean="0"/>
              <a:t>календарь</a:t>
            </a:r>
            <a:r>
              <a:rPr lang="en-US" sz="1800" dirty="0" smtClean="0"/>
              <a:t>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Используйте </a:t>
            </a:r>
            <a:r>
              <a:rPr lang="ru-RU" sz="1800" b="1" dirty="0" smtClean="0"/>
              <a:t>мобильные приложения </a:t>
            </a:r>
            <a:r>
              <a:rPr lang="en-US" sz="1800" dirty="0" smtClean="0"/>
              <a:t>(</a:t>
            </a:r>
            <a:r>
              <a:rPr lang="en-US" sz="1800" dirty="0" err="1"/>
              <a:t>iOS</a:t>
            </a:r>
            <a:r>
              <a:rPr lang="en-US" sz="1800" dirty="0"/>
              <a:t>/Android) </a:t>
            </a:r>
            <a:r>
              <a:rPr lang="ru-RU" sz="1800" dirty="0" smtClean="0"/>
              <a:t>и расширение браузера </a:t>
            </a:r>
            <a:endParaRPr lang="en-US" sz="1800" b="1" dirty="0">
              <a:solidFill>
                <a:srgbClr val="FF0000"/>
              </a:solidFill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GB" sz="1800" dirty="0"/>
              <a:t>60+ </a:t>
            </a:r>
            <a:r>
              <a:rPr lang="ru-RU" sz="1800" dirty="0" smtClean="0"/>
              <a:t>сторонних интеграций </a:t>
            </a:r>
            <a:endParaRPr lang="en-GB" sz="1800" dirty="0"/>
          </a:p>
          <a:p>
            <a:pPr marL="174625" indent="-174625"/>
            <a:r>
              <a:rPr lang="en-GB" sz="1800" dirty="0">
                <a:hlinkClick r:id="rId3"/>
              </a:rPr>
              <a:t>https://buffer.com/pricing</a:t>
            </a:r>
            <a:endParaRPr lang="en-GB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renWell\Documents\GDSI\EaP\Implementation\Other\IT course\Module 2\features-mentions-image-track@2x.a8d0c0fd.png"/>
          <p:cNvPicPr>
            <a:picLocks noChangeAspect="1" noChangeArrowheads="1"/>
          </p:cNvPicPr>
          <p:nvPr/>
        </p:nvPicPr>
        <p:blipFill>
          <a:blip r:embed="rId2" cstate="print"/>
          <a:srcRect l="2867" t="4225" r="2961" b="4421"/>
          <a:stretch>
            <a:fillRect/>
          </a:stretch>
        </p:blipFill>
        <p:spPr bwMode="auto">
          <a:xfrm>
            <a:off x="5705475" y="1543050"/>
            <a:ext cx="6362700" cy="39814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761142" cy="561693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Инструменты </a:t>
            </a:r>
            <a:r>
              <a:rPr lang="en-US" sz="2800" dirty="0" smtClean="0"/>
              <a:t>SMM: </a:t>
            </a:r>
            <a:r>
              <a:rPr lang="en-GB" sz="2800" dirty="0" err="1"/>
              <a:t>Crowdfire</a:t>
            </a:r>
            <a:endParaRPr lang="en-GB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3" y="1868131"/>
            <a:ext cx="3754078" cy="3890644"/>
          </a:xfrm>
        </p:spPr>
        <p:txBody>
          <a:bodyPr>
            <a:normAutofit fontScale="85000" lnSpcReduction="10000"/>
          </a:bodyPr>
          <a:lstStyle/>
          <a:p>
            <a:pPr marL="273050" indent="-273050"/>
            <a:r>
              <a:rPr lang="ru-RU" sz="1800" dirty="0" smtClean="0"/>
              <a:t>Бесплатный план </a:t>
            </a:r>
            <a:r>
              <a:rPr lang="ru-RU" sz="1800" dirty="0" smtClean="0"/>
              <a:t>включает</a:t>
            </a:r>
            <a:r>
              <a:rPr lang="en-US" sz="1800" dirty="0" smtClean="0"/>
              <a:t>: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en-GB" sz="1800" dirty="0"/>
              <a:t>1 </a:t>
            </a:r>
            <a:r>
              <a:rPr lang="ru-RU" sz="1800" dirty="0" err="1" smtClean="0"/>
              <a:t>аккунт</a:t>
            </a:r>
            <a:r>
              <a:rPr lang="ru-RU" sz="1800" dirty="0" smtClean="0"/>
              <a:t> на одну соц. </a:t>
            </a:r>
            <a:r>
              <a:rPr lang="ru-RU" sz="1800" dirty="0" smtClean="0"/>
              <a:t>с</a:t>
            </a:r>
            <a:r>
              <a:rPr lang="ru-RU" sz="1800" dirty="0" smtClean="0"/>
              <a:t>еть</a:t>
            </a:r>
            <a:r>
              <a:rPr lang="en-GB" sz="1800" dirty="0" smtClean="0"/>
              <a:t>: </a:t>
            </a:r>
            <a:r>
              <a:rPr lang="en-GB" sz="1800" dirty="0"/>
              <a:t>Facebook, Instagram, Twitter, LinkedIn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Позволяет </a:t>
            </a:r>
            <a:r>
              <a:rPr lang="ru-RU" sz="1800" b="1" dirty="0" smtClean="0"/>
              <a:t>планировать публикацию контента </a:t>
            </a:r>
            <a:r>
              <a:rPr lang="en-US" sz="1800" dirty="0" smtClean="0"/>
              <a:t>(</a:t>
            </a:r>
            <a:r>
              <a:rPr lang="ru-RU" sz="1800" dirty="0" smtClean="0"/>
              <a:t>до 1</a:t>
            </a:r>
            <a:r>
              <a:rPr lang="en-US" sz="1800" dirty="0" smtClean="0"/>
              <a:t>0</a:t>
            </a:r>
            <a:r>
              <a:rPr lang="ru-RU" sz="1800" dirty="0" smtClean="0"/>
              <a:t> </a:t>
            </a:r>
            <a:r>
              <a:rPr lang="ru-RU" sz="1800" dirty="0" smtClean="0"/>
              <a:t>запланированных постов на </a:t>
            </a:r>
            <a:r>
              <a:rPr lang="ru-RU" sz="1800" dirty="0" err="1" smtClean="0"/>
              <a:t>аккаунт</a:t>
            </a:r>
            <a:r>
              <a:rPr lang="ru-RU" sz="1800" dirty="0" smtClean="0"/>
              <a:t> в месяц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b="1" dirty="0" smtClean="0"/>
              <a:t>Расширение </a:t>
            </a:r>
            <a:r>
              <a:rPr lang="en-GB" sz="1800" b="1" dirty="0" smtClean="0"/>
              <a:t>Chrome </a:t>
            </a:r>
            <a:r>
              <a:rPr lang="ru-RU" sz="1800" dirty="0" smtClean="0"/>
              <a:t>для обмена статьями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b="1" dirty="0" smtClean="0"/>
              <a:t>Планировщик </a:t>
            </a:r>
            <a:r>
              <a:rPr lang="en-US" sz="1800" dirty="0" smtClean="0"/>
              <a:t>(</a:t>
            </a:r>
            <a:r>
              <a:rPr lang="ru-RU" sz="1800" dirty="0" smtClean="0"/>
              <a:t>календарь</a:t>
            </a:r>
            <a:r>
              <a:rPr lang="en-US" sz="1800" dirty="0" smtClean="0"/>
              <a:t>) </a:t>
            </a:r>
            <a:endParaRPr lang="ru-RU" sz="18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Публикуйте </a:t>
            </a:r>
            <a:r>
              <a:rPr lang="ru-RU" sz="1800" b="1" dirty="0" smtClean="0"/>
              <a:t>контент</a:t>
            </a:r>
            <a:r>
              <a:rPr lang="ru-RU" sz="1800" dirty="0" smtClean="0"/>
              <a:t> </a:t>
            </a:r>
            <a:r>
              <a:rPr lang="ru-RU" sz="1800" b="1" dirty="0" smtClean="0"/>
              <a:t>из ваших </a:t>
            </a:r>
            <a:r>
              <a:rPr lang="ru-RU" sz="1800" b="1" dirty="0" err="1" smtClean="0"/>
              <a:t>блогов</a:t>
            </a:r>
            <a:r>
              <a:rPr lang="ru-RU" sz="1800" b="1" dirty="0" smtClean="0"/>
              <a:t>, видео </a:t>
            </a:r>
            <a:r>
              <a:rPr lang="en-GB" sz="1800" dirty="0" err="1" smtClean="0"/>
              <a:t>Youtube</a:t>
            </a:r>
            <a:r>
              <a:rPr lang="en-GB" sz="1800" dirty="0" smtClean="0"/>
              <a:t> </a:t>
            </a:r>
            <a:r>
              <a:rPr lang="ru-RU" sz="1800" dirty="0" smtClean="0"/>
              <a:t>и магазинов </a:t>
            </a:r>
            <a:r>
              <a:rPr lang="en-GB" sz="1800" dirty="0" err="1" smtClean="0"/>
              <a:t>Shopify</a:t>
            </a:r>
            <a:r>
              <a:rPr lang="en-GB" sz="1800" dirty="0" smtClean="0"/>
              <a:t>/</a:t>
            </a:r>
            <a:r>
              <a:rPr lang="en-GB" sz="1800" dirty="0" err="1" smtClean="0"/>
              <a:t>Etsy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b="1" dirty="0" smtClean="0"/>
              <a:t>Рекомендации по </a:t>
            </a:r>
            <a:r>
              <a:rPr lang="ru-RU" sz="1800" b="1" dirty="0" err="1" smtClean="0"/>
              <a:t>хештегам</a:t>
            </a:r>
            <a:r>
              <a:rPr lang="ru-RU" sz="1800" b="1" dirty="0" smtClean="0"/>
              <a:t> </a:t>
            </a:r>
            <a:endParaRPr lang="en-US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Один день углубленной аналитики по соц. </a:t>
            </a:r>
            <a:r>
              <a:rPr lang="ru-RU" sz="1800" dirty="0" smtClean="0"/>
              <a:t>с</a:t>
            </a:r>
            <a:r>
              <a:rPr lang="ru-RU" sz="1800" dirty="0" smtClean="0"/>
              <a:t>етям </a:t>
            </a:r>
            <a:endParaRPr lang="en-GB" sz="1800" dirty="0"/>
          </a:p>
          <a:p>
            <a:r>
              <a:rPr lang="en-GB" sz="1800" dirty="0">
                <a:hlinkClick r:id="rId3"/>
              </a:rPr>
              <a:t>www.crowdfireapp.com/pricing-page</a:t>
            </a:r>
            <a:endParaRPr lang="en-GB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enWell\Documents\GDSI\EaP\Implementation\Other\IT course\Module 2\social-home-screen-bann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470" y="1783080"/>
            <a:ext cx="6369370" cy="36318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761142" cy="561693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Инструменты </a:t>
            </a:r>
            <a:r>
              <a:rPr lang="en-US" sz="2800" dirty="0" smtClean="0"/>
              <a:t>SMM: </a:t>
            </a:r>
            <a:r>
              <a:rPr lang="en-GB" sz="2800" dirty="0" err="1"/>
              <a:t>Zoho</a:t>
            </a:r>
            <a:r>
              <a:rPr lang="en-GB" sz="2800" dirty="0"/>
              <a:t> Social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3" y="1868131"/>
            <a:ext cx="3754078" cy="3890644"/>
          </a:xfrm>
        </p:spPr>
        <p:txBody>
          <a:bodyPr>
            <a:normAutofit fontScale="92500" lnSpcReduction="10000"/>
          </a:bodyPr>
          <a:lstStyle/>
          <a:p>
            <a:pPr marL="273050" indent="-273050"/>
            <a:r>
              <a:rPr lang="ru-RU" sz="1800" dirty="0" smtClean="0"/>
              <a:t>Бесплатный план </a:t>
            </a:r>
            <a:r>
              <a:rPr lang="ru-RU" sz="1800" dirty="0" smtClean="0"/>
              <a:t>включает</a:t>
            </a:r>
            <a:r>
              <a:rPr lang="en-US" sz="1800" dirty="0" smtClean="0"/>
              <a:t>: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en-GB" sz="1800" dirty="0"/>
              <a:t>1 </a:t>
            </a:r>
            <a:r>
              <a:rPr lang="ru-RU" sz="1800" dirty="0" err="1" smtClean="0"/>
              <a:t>аккаунт</a:t>
            </a:r>
            <a:r>
              <a:rPr lang="ru-RU" sz="1800" dirty="0" smtClean="0"/>
              <a:t> бренда на одну социальную сеть</a:t>
            </a:r>
            <a:r>
              <a:rPr lang="en-GB" sz="1800" dirty="0" smtClean="0"/>
              <a:t>: </a:t>
            </a:r>
            <a:r>
              <a:rPr lang="en-GB" sz="1800" dirty="0"/>
              <a:t>Facebook, Instagram, Twitter, LinkedIn, </a:t>
            </a:r>
            <a:r>
              <a:rPr lang="en-GB" dirty="0"/>
              <a:t>Google My Business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b="1" dirty="0" smtClean="0"/>
              <a:t>Расширение браузера </a:t>
            </a:r>
            <a:r>
              <a:rPr lang="ru-RU" sz="1800" dirty="0" smtClean="0"/>
              <a:t>для обмена статьями 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Сокра</a:t>
            </a:r>
            <a:r>
              <a:rPr lang="ru-RU" sz="1800" dirty="0" smtClean="0"/>
              <a:t>щение ссылок</a:t>
            </a:r>
            <a:endParaRPr lang="en-US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Базовая аналитика по соц. </a:t>
            </a:r>
            <a:r>
              <a:rPr lang="ru-RU" sz="1800" dirty="0" smtClean="0"/>
              <a:t>с</a:t>
            </a:r>
            <a:r>
              <a:rPr lang="ru-RU" sz="1800" dirty="0" smtClean="0"/>
              <a:t>етям </a:t>
            </a:r>
            <a:r>
              <a:rPr lang="en-US" sz="1800" dirty="0" smtClean="0"/>
              <a:t>(</a:t>
            </a:r>
            <a:r>
              <a:rPr lang="ru-RU" sz="1800" dirty="0" smtClean="0"/>
              <a:t>наиболее вовлеченная аудитория, недавно вовлеченная аудитория, подписчики </a:t>
            </a:r>
            <a:r>
              <a:rPr lang="en-US" sz="1800" dirty="0" smtClean="0"/>
              <a:t>twitter</a:t>
            </a:r>
            <a:r>
              <a:rPr lang="ru-RU" sz="1800" dirty="0" smtClean="0"/>
              <a:t>, информация по профилю</a:t>
            </a:r>
            <a:r>
              <a:rPr lang="en-US" sz="1800" dirty="0" smtClean="0"/>
              <a:t>)</a:t>
            </a:r>
            <a:endParaRPr lang="en-GB" sz="1800" dirty="0"/>
          </a:p>
          <a:p>
            <a:r>
              <a:rPr lang="en-GB" sz="1800" dirty="0">
                <a:hlinkClick r:id="rId3"/>
              </a:rPr>
              <a:t>https://www.zoho.eu/social/signup.html?plan=free</a:t>
            </a:r>
            <a:endParaRPr lang="en-GB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enWell\Documents\GDSI\EaP\Implementation\Other\IT course\Module 2\Manage-Multiple-Instagram-Accounts-using-SMhack-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3900" y="1828801"/>
            <a:ext cx="7534275" cy="350568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761142" cy="561693"/>
          </a:xfrm>
        </p:spPr>
        <p:txBody>
          <a:bodyPr>
            <a:normAutofit/>
          </a:bodyPr>
          <a:lstStyle/>
          <a:p>
            <a:pPr fontAlgn="base"/>
            <a:r>
              <a:rPr lang="ru-RU" sz="2800" dirty="0" smtClean="0"/>
              <a:t>Инструменты </a:t>
            </a:r>
            <a:r>
              <a:rPr lang="en-US" sz="2800" dirty="0" smtClean="0"/>
              <a:t>SMM: </a:t>
            </a:r>
            <a:r>
              <a:rPr lang="en-GB" sz="2800" dirty="0" err="1"/>
              <a:t>SMHack</a:t>
            </a:r>
            <a:endParaRPr lang="en-GB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3" y="1868131"/>
            <a:ext cx="2592027" cy="3890644"/>
          </a:xfrm>
        </p:spPr>
        <p:txBody>
          <a:bodyPr>
            <a:normAutofit fontScale="92500" lnSpcReduction="10000"/>
          </a:bodyPr>
          <a:lstStyle/>
          <a:p>
            <a:pPr marL="273050" indent="-273050"/>
            <a:r>
              <a:rPr lang="ru-RU" sz="1800" dirty="0" smtClean="0"/>
              <a:t>Бесплатный план </a:t>
            </a:r>
            <a:r>
              <a:rPr lang="ru-RU" sz="1800" dirty="0" smtClean="0"/>
              <a:t>включает</a:t>
            </a:r>
            <a:r>
              <a:rPr lang="en-US" sz="1800" dirty="0" smtClean="0"/>
              <a:t>:</a:t>
            </a:r>
            <a:endParaRPr lang="en-GB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До </a:t>
            </a:r>
            <a:r>
              <a:rPr lang="en-GB" sz="1800" b="1" dirty="0" smtClean="0"/>
              <a:t>3</a:t>
            </a:r>
            <a:r>
              <a:rPr lang="ru-RU" sz="1800" b="1" dirty="0" smtClean="0"/>
              <a:t> профилей в соц. сетях</a:t>
            </a:r>
            <a:r>
              <a:rPr lang="en-GB" sz="1800" dirty="0" smtClean="0"/>
              <a:t>: </a:t>
            </a:r>
            <a:r>
              <a:rPr lang="ru-RU" sz="1800" dirty="0" smtClean="0"/>
              <a:t>вы можете </a:t>
            </a:r>
            <a:r>
              <a:rPr lang="ru-RU" sz="1800" dirty="0" smtClean="0"/>
              <a:t>выбрать</a:t>
            </a:r>
            <a:r>
              <a:rPr lang="en-GB" sz="1800" dirty="0" smtClean="0"/>
              <a:t>: Facebook</a:t>
            </a:r>
            <a:r>
              <a:rPr lang="en-GB" sz="1800" dirty="0"/>
              <a:t>, Instagram, Twitter, LinkedIn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sz="1800" dirty="0" smtClean="0"/>
              <a:t>Позволяет </a:t>
            </a:r>
            <a:r>
              <a:rPr lang="ru-RU" sz="1800" b="1" dirty="0" smtClean="0"/>
              <a:t>планировать публикацию контента </a:t>
            </a:r>
            <a:endParaRPr lang="en-US" sz="1800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b="1" dirty="0" smtClean="0"/>
              <a:t>Неограниченное количество пользователей </a:t>
            </a:r>
            <a:endParaRPr lang="en-US" sz="1800" b="1" dirty="0"/>
          </a:p>
          <a:p>
            <a:pPr marL="174625" indent="-174625">
              <a:buFont typeface="Arial" pitchFamily="34" charset="0"/>
              <a:buChar char="•"/>
            </a:pPr>
            <a:r>
              <a:rPr lang="ru-RU" sz="1800" b="1" dirty="0" smtClean="0"/>
              <a:t>Планировщик </a:t>
            </a:r>
            <a:r>
              <a:rPr lang="en-US" sz="1800" dirty="0" smtClean="0"/>
              <a:t>(</a:t>
            </a:r>
            <a:r>
              <a:rPr lang="ru-RU" sz="1800" dirty="0" smtClean="0"/>
              <a:t>календарь</a:t>
            </a:r>
            <a:r>
              <a:rPr lang="en-US" sz="1800" dirty="0" smtClean="0"/>
              <a:t>) </a:t>
            </a:r>
            <a:endParaRPr lang="ru-RU" sz="1800" dirty="0" smtClean="0"/>
          </a:p>
          <a:p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://smhack.io/pricing</a:t>
            </a:r>
            <a:endParaRPr lang="en-GB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125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64892" y="1926176"/>
            <a:ext cx="4420829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Социальные сети и некоммерческие организации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как мы можем заставить их работать</a:t>
            </a:r>
            <a:r>
              <a:rPr lang="en-US" dirty="0" smtClean="0"/>
              <a:t>? </a:t>
            </a:r>
            <a:endParaRPr lang="en-GB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призыв к обсуждению и мозговому штурму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7462813" cy="5616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e-BY" dirty="0">
                <a:cs typeface="Segoe UI" pitchFamily="34" charset="0"/>
              </a:rPr>
              <a:t>Спасибо за внимание!</a:t>
            </a:r>
            <a:endParaRPr lang="en-US" dirty="0">
              <a:cs typeface="Segoe U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1868131"/>
            <a:ext cx="4033813" cy="3814914"/>
          </a:xfrm>
        </p:spPr>
        <p:txBody>
          <a:bodyPr/>
          <a:lstStyle/>
          <a:p>
            <a:pPr algn="l"/>
            <a:r>
              <a:rPr lang="ru-RU" b="1" dirty="0">
                <a:cs typeface="Segoe UI" pitchFamily="34" charset="0"/>
              </a:rPr>
              <a:t>Офис проекта</a:t>
            </a:r>
            <a:r>
              <a:rPr lang="en-US" b="1" dirty="0">
                <a:cs typeface="Segoe UI" pitchFamily="34" charset="0"/>
              </a:rPr>
              <a:t>:</a:t>
            </a:r>
          </a:p>
          <a:p>
            <a:pPr algn="l">
              <a:spcAft>
                <a:spcPts val="600"/>
              </a:spcAft>
              <a:defRPr/>
            </a:pPr>
            <a:r>
              <a:rPr lang="ru-RU" dirty="0">
                <a:cs typeface="Segoe UI" pitchFamily="34" charset="0"/>
              </a:rPr>
              <a:t>Пр-т Григоренко 23</a:t>
            </a:r>
            <a:r>
              <a:rPr lang="nn-NO" dirty="0">
                <a:cs typeface="Segoe UI" pitchFamily="34" charset="0"/>
              </a:rPr>
              <a:t>, </a:t>
            </a:r>
            <a:r>
              <a:rPr lang="ru-RU" dirty="0">
                <a:cs typeface="Segoe UI" pitchFamily="34" charset="0"/>
              </a:rPr>
              <a:t>офис </a:t>
            </a:r>
            <a:r>
              <a:rPr lang="nn-NO" dirty="0">
                <a:cs typeface="Segoe UI" pitchFamily="34" charset="0"/>
              </a:rPr>
              <a:t>2505</a:t>
            </a:r>
            <a:r>
              <a:rPr lang="en-US" dirty="0">
                <a:cs typeface="Segoe UI" pitchFamily="34" charset="0"/>
              </a:rPr>
              <a:t>,</a:t>
            </a:r>
            <a:br>
              <a:rPr lang="en-US" dirty="0">
                <a:cs typeface="Segoe UI" pitchFamily="34" charset="0"/>
              </a:rPr>
            </a:br>
            <a:r>
              <a:rPr lang="ru-RU" dirty="0">
                <a:cs typeface="Segoe UI" pitchFamily="34" charset="0"/>
              </a:rPr>
              <a:t>Киев 02068</a:t>
            </a:r>
            <a:r>
              <a:rPr lang="en-US" dirty="0">
                <a:cs typeface="Segoe UI" pitchFamily="34" charset="0"/>
              </a:rPr>
              <a:t>, </a:t>
            </a:r>
            <a:r>
              <a:rPr lang="ru-RU" dirty="0">
                <a:cs typeface="Segoe UI" pitchFamily="34" charset="0"/>
              </a:rPr>
              <a:t>Украина</a:t>
            </a:r>
            <a:endParaRPr lang="en-US" dirty="0"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+380</a:t>
            </a:r>
            <a:r>
              <a:rPr lang="ru-RU" dirty="0">
                <a:cs typeface="Segoe UI" pitchFamily="34" charset="0"/>
              </a:rPr>
              <a:t> </a:t>
            </a:r>
            <a:r>
              <a:rPr lang="en-US" dirty="0">
                <a:cs typeface="Segoe UI" pitchFamily="34" charset="0"/>
              </a:rPr>
              <a:t>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welcome@EaPCivilSociety.eu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www.EaPCivilSociety.eu</a:t>
            </a:r>
          </a:p>
          <a:p>
            <a:pPr algn="l"/>
            <a:r>
              <a:rPr lang="ru-RU" b="1" dirty="0" smtClean="0">
                <a:cs typeface="Segoe UI" pitchFamily="34" charset="0"/>
              </a:rPr>
              <a:t>Адрес </a:t>
            </a:r>
            <a:r>
              <a:rPr lang="ru-RU" b="1" dirty="0" err="1" smtClean="0">
                <a:cs typeface="Segoe UI" pitchFamily="34" charset="0"/>
              </a:rPr>
              <a:t>эл</a:t>
            </a:r>
            <a:r>
              <a:rPr lang="ru-RU" b="1" dirty="0" smtClean="0">
                <a:cs typeface="Segoe UI" pitchFamily="34" charset="0"/>
              </a:rPr>
              <a:t>. почты тренера</a:t>
            </a:r>
            <a:r>
              <a:rPr lang="en-US" b="1" dirty="0" smtClean="0">
                <a:cs typeface="Segoe UI" pitchFamily="34" charset="0"/>
              </a:rPr>
              <a:t>: </a:t>
            </a:r>
            <a:r>
              <a:rPr lang="en-US" dirty="0">
                <a:cs typeface="Segoe UI" pitchFamily="34" charset="0"/>
                <a:hlinkClick r:id="rId2"/>
              </a:rPr>
              <a:t>Iryna.Velska@EaPCivilSociety.eu</a:t>
            </a:r>
            <a:r>
              <a:rPr lang="en-US" dirty="0">
                <a:cs typeface="Segoe UI" pitchFamily="34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1868131"/>
            <a:ext cx="4033813" cy="381491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cs typeface="Segoe UI" pitchFamily="34" charset="0"/>
              </a:rPr>
              <a:t>Офис </a:t>
            </a:r>
            <a:r>
              <a:rPr lang="en-US" b="1" dirty="0">
                <a:cs typeface="Segoe UI" pitchFamily="34" charset="0"/>
              </a:rPr>
              <a:t>GDSI Limited:</a:t>
            </a:r>
            <a:endParaRPr lang="en-US" b="1" dirty="0">
              <a:latin typeface="+mn-lt"/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Block 15, Galway Technology Park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Parkmore, Galway, Ireland</a:t>
            </a:r>
          </a:p>
          <a:p>
            <a:pPr algn="l">
              <a:spcAft>
                <a:spcPts val="600"/>
              </a:spcAft>
              <a:defRPr/>
            </a:pPr>
            <a:r>
              <a:rPr lang="en-GB" dirty="0"/>
              <a:t>+353 91 761000 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consulting@gdsi.ie</a:t>
            </a:r>
          </a:p>
          <a:p>
            <a:pPr>
              <a:defRPr/>
            </a:pPr>
            <a:r>
              <a:rPr lang="en-US" dirty="0">
                <a:cs typeface="Segoe UI" pitchFamily="34" charset="0"/>
              </a:rPr>
              <a:t>www.gdsi.ie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03" y="3728071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33" y="2252974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71" y="3315166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92" y="2897499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7" y="3728071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47" y="2252974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85" y="3315166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06" y="2897499"/>
            <a:ext cx="265707" cy="23401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89470" y="5219367"/>
            <a:ext cx="8707079" cy="561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</a:rPr>
              <a:t>Не стесняйтесь задавать вопросы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  <a:sym typeface="Wingdings" pitchFamily="2" charset="2"/>
              </a:rPr>
              <a:t>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2EB2"/>
              </a:solidFill>
              <a:effectLst/>
              <a:uLnTx/>
              <a:uFillTx/>
              <a:latin typeface="+mn-lt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18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2" y="2181225"/>
            <a:ext cx="3115904" cy="3429000"/>
          </a:xfrm>
        </p:spPr>
        <p:txBody>
          <a:bodyPr numCol="1">
            <a:normAutofit fontScale="85000" lnSpcReduction="10000"/>
          </a:bodyPr>
          <a:lstStyle/>
          <a:p>
            <a:pPr marL="180975" indent="-180975" algn="l">
              <a:buFont typeface="Arial" pitchFamily="34" charset="0"/>
              <a:buChar char="•"/>
            </a:pPr>
            <a:r>
              <a:rPr lang="ru-RU" sz="1800" dirty="0" smtClean="0"/>
              <a:t>Активистская деятельность в сфере социальных и политических изменений</a:t>
            </a:r>
            <a:endParaRPr lang="en-US" sz="1800" dirty="0"/>
          </a:p>
          <a:p>
            <a:pPr marL="180975" indent="-180975" algn="l">
              <a:buFont typeface="Arial" pitchFamily="34" charset="0"/>
              <a:buChar char="•"/>
            </a:pPr>
            <a:r>
              <a:rPr lang="ru-RU" sz="1800" dirty="0" smtClean="0"/>
              <a:t>Повышение осведомленности и проведение кампаний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Образовательная деятельность для целевой аудитории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Предоставление услуг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Лоббирование 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Исследования </a:t>
            </a:r>
            <a:r>
              <a:rPr lang="en-US" sz="1800" dirty="0" smtClean="0"/>
              <a:t> 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800" dirty="0" smtClean="0"/>
              <a:t>Привлечение средств </a:t>
            </a:r>
            <a:endParaRPr lang="en-US" sz="1800" dirty="0"/>
          </a:p>
          <a:p>
            <a:pPr marL="180975" indent="-180975">
              <a:buFont typeface="Arial" pitchFamily="34" charset="0"/>
              <a:buChar char="•"/>
            </a:pPr>
            <a:r>
              <a:rPr lang="en-US" sz="1800" dirty="0"/>
              <a:t>…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147429"/>
            <a:ext cx="8632724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каких целей мы </a:t>
            </a:r>
            <a:r>
              <a:rPr lang="en-US" dirty="0" smtClean="0"/>
              <a:t>(</a:t>
            </a:r>
            <a:r>
              <a:rPr lang="ru-RU" dirty="0" smtClean="0"/>
              <a:t>некоммерческие организации) используем социальные сети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098" name="Picture 2" descr="C:\Users\IrenWell\Documents\GDSI\EaP\Implementation\Other\IT course\Module 2\human-2944065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047" y="2203451"/>
            <a:ext cx="6371577" cy="334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712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2181225"/>
            <a:ext cx="3544529" cy="3733800"/>
          </a:xfrm>
        </p:spPr>
        <p:txBody>
          <a:bodyPr numCol="1">
            <a:normAutofit fontScale="92500" lnSpcReduction="10000"/>
          </a:bodyPr>
          <a:lstStyle/>
          <a:p>
            <a:r>
              <a:rPr lang="ru-RU" sz="1800" dirty="0"/>
              <a:t>В бизнесе цель маркетинга в социальных сетях</a:t>
            </a:r>
            <a:r>
              <a:rPr lang="en-US" sz="1800" dirty="0"/>
              <a:t> </a:t>
            </a:r>
            <a:r>
              <a:rPr lang="ru-RU" sz="1800" dirty="0"/>
              <a:t>(</a:t>
            </a:r>
            <a:r>
              <a:rPr lang="da-DK" sz="1800" dirty="0"/>
              <a:t>англ. Social Media Marketing, </a:t>
            </a:r>
            <a:r>
              <a:rPr lang="da-DK" sz="1800" b="1" dirty="0"/>
              <a:t>SMM</a:t>
            </a:r>
            <a:r>
              <a:rPr lang="en-US" sz="1800" dirty="0"/>
              <a:t>)</a:t>
            </a:r>
            <a:r>
              <a:rPr lang="ru-RU" sz="1800" dirty="0"/>
              <a:t> – увеличение </a:t>
            </a:r>
            <a:r>
              <a:rPr lang="ru-RU" sz="1800" b="1" dirty="0"/>
              <a:t>продаж</a:t>
            </a:r>
            <a:r>
              <a:rPr lang="ru-RU" sz="1800" dirty="0"/>
              <a:t> </a:t>
            </a:r>
            <a:r>
              <a:rPr lang="en-US" sz="1800" dirty="0"/>
              <a:t> </a:t>
            </a:r>
            <a:r>
              <a:rPr lang="ru-RU" sz="1800" b="1" dirty="0"/>
              <a:t>продукта</a:t>
            </a:r>
            <a:r>
              <a:rPr lang="en-US" sz="1800" b="1" dirty="0"/>
              <a:t> / </a:t>
            </a:r>
            <a:r>
              <a:rPr lang="ru-RU" sz="1800" b="1" dirty="0"/>
              <a:t>услуги</a:t>
            </a:r>
            <a:r>
              <a:rPr lang="en-US" sz="1800" dirty="0"/>
              <a:t>, </a:t>
            </a:r>
            <a:r>
              <a:rPr lang="ru-RU" sz="1800" dirty="0"/>
              <a:t>либо за счет прямых рекламных </a:t>
            </a:r>
            <a:r>
              <a:rPr lang="ru-RU" sz="1800" dirty="0" smtClean="0"/>
              <a:t>кампаний</a:t>
            </a:r>
            <a:r>
              <a:rPr lang="ru-RU" sz="1800" dirty="0"/>
              <a:t>, или через имидж бренда</a:t>
            </a:r>
            <a:r>
              <a:rPr lang="en-US" sz="1800" dirty="0"/>
              <a:t>.</a:t>
            </a:r>
          </a:p>
          <a:p>
            <a:r>
              <a:rPr lang="ru-RU" sz="1800" dirty="0"/>
              <a:t>В некоммерческом секторе на первом месте — человеческий фактор, связующее звено между организацией и «клиентом».</a:t>
            </a:r>
            <a:endParaRPr lang="en-US" sz="1800" dirty="0"/>
          </a:p>
          <a:p>
            <a:r>
              <a:rPr lang="ru-RU" sz="1800" b="1" dirty="0" smtClean="0"/>
              <a:t>Вопрос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ru-RU" sz="1800" i="1" dirty="0" smtClean="0"/>
              <a:t>Какой основной критерий оценки успешности стратегии или деятельности в сфере </a:t>
            </a:r>
            <a:r>
              <a:rPr lang="en-US" sz="1800" i="1" dirty="0" smtClean="0"/>
              <a:t>SMM</a:t>
            </a:r>
            <a:r>
              <a:rPr lang="ru-RU" sz="1800" i="1" dirty="0" smtClean="0"/>
              <a:t> некоммерческой организации</a:t>
            </a:r>
            <a:r>
              <a:rPr lang="en-US" sz="1800" i="1" dirty="0" smtClean="0"/>
              <a:t>?</a:t>
            </a:r>
            <a:endParaRPr lang="en-US" sz="18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IrenWell\Documents\GDSI\EaP\Implementation\Other\IT course\Module 2\Digital-Marketing-Funnel-Channels-and-To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5925" y="1571625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</a:t>
            </a:r>
            <a:r>
              <a:rPr lang="en-US" dirty="0"/>
              <a:t>SMM?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123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608" y="1061704"/>
            <a:ext cx="7430729" cy="561693"/>
          </a:xfrm>
        </p:spPr>
        <p:txBody>
          <a:bodyPr>
            <a:normAutofit fontScale="90000"/>
          </a:bodyPr>
          <a:lstStyle/>
          <a:p>
            <a:r>
              <a:rPr lang="en-US" dirty="0"/>
              <a:t>SMM </a:t>
            </a:r>
            <a:r>
              <a:rPr lang="ru-RU" dirty="0" smtClean="0"/>
              <a:t>для некоммерческих организаций</a:t>
            </a:r>
            <a:r>
              <a:rPr lang="en-US" dirty="0" smtClean="0"/>
              <a:t>:</a:t>
            </a:r>
            <a:r>
              <a:rPr lang="ru-RU" dirty="0" smtClean="0"/>
              <a:t> цели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хема 10"/>
          <p:cNvGraphicFramePr/>
          <p:nvPr/>
        </p:nvGraphicFramePr>
        <p:xfrm>
          <a:off x="1860551" y="2038350"/>
          <a:ext cx="6816724" cy="349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48996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69" y="1924050"/>
            <a:ext cx="8869005" cy="4124325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1500" dirty="0"/>
              <a:t>… </a:t>
            </a:r>
            <a:r>
              <a:rPr lang="ru-RU" sz="1500" dirty="0" smtClean="0"/>
              <a:t>который описывает его лучше всего </a:t>
            </a:r>
            <a:r>
              <a:rPr lang="en-US" sz="1500" dirty="0" smtClean="0">
                <a:sym typeface="Wingdings" pitchFamily="2" charset="2"/>
              </a:rPr>
              <a:t></a:t>
            </a:r>
            <a:endParaRPr lang="en-US" sz="1500" dirty="0">
              <a:sym typeface="Wingdings" pitchFamily="2" charset="2"/>
            </a:endParaRPr>
          </a:p>
          <a:p>
            <a:r>
              <a:rPr lang="ru-RU" sz="1500" b="1" dirty="0" smtClean="0"/>
              <a:t>Охват </a:t>
            </a:r>
            <a:r>
              <a:rPr lang="ru-RU" sz="1500" dirty="0" smtClean="0"/>
              <a:t>– это</a:t>
            </a:r>
            <a:r>
              <a:rPr lang="ru-RU" sz="1500" b="1" dirty="0" smtClean="0"/>
              <a:t> </a:t>
            </a:r>
            <a:r>
              <a:rPr lang="ru-RU" sz="1500" dirty="0" smtClean="0"/>
              <a:t>количество людей, на которых может ориентироваться бренд в публикации своих рекламных сообщений.</a:t>
            </a:r>
            <a:r>
              <a:rPr lang="en-GB" sz="1500" dirty="0" smtClean="0"/>
              <a:t> </a:t>
            </a:r>
            <a:r>
              <a:rPr lang="ru-RU" sz="1500" b="1" dirty="0" smtClean="0"/>
              <a:t>Органический охват </a:t>
            </a:r>
            <a:r>
              <a:rPr lang="ru-RU" sz="1500" dirty="0" smtClean="0"/>
              <a:t>– это уникальное количество людей (не одни и те же пользователи), которые видели конкретный неоплаченный пост «естественным» образом</a:t>
            </a:r>
            <a:r>
              <a:rPr lang="en-GB" sz="1500" dirty="0" smtClean="0"/>
              <a:t>.</a:t>
            </a:r>
            <a:endParaRPr lang="en-GB" sz="1500" dirty="0"/>
          </a:p>
          <a:p>
            <a:r>
              <a:rPr lang="ru-RU" sz="1500" b="1" dirty="0" smtClean="0"/>
              <a:t>Лидогенерация </a:t>
            </a:r>
            <a:r>
              <a:rPr lang="ru-RU" sz="1500" dirty="0" smtClean="0"/>
              <a:t>– инициирование и развитие интереса и запросов потребителей в отношении вашей продукции или услуг</a:t>
            </a:r>
            <a:r>
              <a:rPr lang="en-GB" sz="1500" dirty="0" smtClean="0"/>
              <a:t>.</a:t>
            </a:r>
          </a:p>
          <a:p>
            <a:r>
              <a:rPr lang="en-GB" sz="1500" b="1" dirty="0" smtClean="0"/>
              <a:t>ROI</a:t>
            </a:r>
            <a:r>
              <a:rPr lang="ru-RU" sz="1500" b="1" dirty="0" smtClean="0"/>
              <a:t> в социальных сетях </a:t>
            </a:r>
            <a:r>
              <a:rPr lang="en-GB" sz="1500" dirty="0" smtClean="0"/>
              <a:t>(</a:t>
            </a:r>
            <a:r>
              <a:rPr lang="ru-RU" sz="1500" dirty="0" smtClean="0"/>
              <a:t>окупаемость</a:t>
            </a:r>
            <a:r>
              <a:rPr lang="en-GB" sz="1500" dirty="0" smtClean="0"/>
              <a:t>) </a:t>
            </a:r>
            <a:r>
              <a:rPr lang="ru-RU" sz="1500" dirty="0" smtClean="0"/>
              <a:t>– подсчет того, сколько вы инвестировали в социальные сети и какой доход они генерируют в результате таких инвестиций</a:t>
            </a:r>
            <a:r>
              <a:rPr lang="en-GB" sz="1500" dirty="0" smtClean="0"/>
              <a:t>.</a:t>
            </a:r>
          </a:p>
          <a:p>
            <a:r>
              <a:rPr lang="ru-RU" sz="1500" b="1" dirty="0" smtClean="0"/>
              <a:t>Оригинальный контент - </a:t>
            </a:r>
            <a:r>
              <a:rPr lang="en-GB" sz="1500" dirty="0" smtClean="0"/>
              <a:t> </a:t>
            </a:r>
            <a:r>
              <a:rPr lang="ru-RU" sz="1500" dirty="0" smtClean="0"/>
              <a:t>самостоятельно подготовленный контент на основании исследований и идей</a:t>
            </a:r>
            <a:r>
              <a:rPr lang="en-GB" sz="1500" dirty="0" smtClean="0"/>
              <a:t>.</a:t>
            </a:r>
            <a:r>
              <a:rPr lang="en-GB" sz="1500" dirty="0"/>
              <a:t> </a:t>
            </a:r>
          </a:p>
          <a:p>
            <a:r>
              <a:rPr lang="ru-RU" sz="1500" b="1" dirty="0" smtClean="0"/>
              <a:t>Инфлюенсер </a:t>
            </a:r>
            <a:r>
              <a:rPr lang="ru-RU" sz="1500" dirty="0" smtClean="0"/>
              <a:t>– человек, который может влиять на решения других пользователей в отношении определенной темы благодаря своему авторитету и доверию к нему в социальных сетях</a:t>
            </a:r>
            <a:r>
              <a:rPr lang="en-GB" sz="1500" dirty="0" smtClean="0"/>
              <a:t>.</a:t>
            </a:r>
            <a:endParaRPr lang="en-US" sz="1500" dirty="0"/>
          </a:p>
          <a:p>
            <a:r>
              <a:rPr lang="ru-RU" sz="1500" b="1" dirty="0" smtClean="0"/>
              <a:t>Скорость реакции – </a:t>
            </a:r>
            <a:r>
              <a:rPr lang="ru-RU" sz="1500" dirty="0" smtClean="0"/>
              <a:t>время, через которое компания или физическое лицо реагирует на вопрос или запрос своего клиента</a:t>
            </a:r>
            <a:r>
              <a:rPr lang="en-GB" sz="1500" dirty="0" smtClean="0"/>
              <a:t>.</a:t>
            </a:r>
            <a:endParaRPr lang="en-GB" sz="1500" dirty="0"/>
          </a:p>
          <a:p>
            <a:r>
              <a:rPr lang="ru-RU" sz="1500" b="1" dirty="0" smtClean="0"/>
              <a:t>Взаимодействие в социальных сетях </a:t>
            </a:r>
            <a:r>
              <a:rPr lang="ru-RU" sz="1500" dirty="0" smtClean="0"/>
              <a:t>– взаимодействие пользователя с брендом через лайки, комментарии, деление его статьями, ссылками на веб-сайт, изображениями и пр. </a:t>
            </a:r>
            <a:endParaRPr lang="en-GB" sz="1500" dirty="0"/>
          </a:p>
          <a:p>
            <a:r>
              <a:rPr lang="ru-RU" sz="1500" b="1" dirty="0" smtClean="0"/>
              <a:t>Заработанные коммуникационные каналы </a:t>
            </a:r>
            <a:r>
              <a:rPr lang="en-US" sz="1500" dirty="0" smtClean="0"/>
              <a:t>(</a:t>
            </a:r>
            <a:r>
              <a:rPr lang="ru-RU" sz="1500" dirty="0" smtClean="0"/>
              <a:t>также пользовательский контент </a:t>
            </a:r>
            <a:r>
              <a:rPr lang="en-US" sz="1500" dirty="0" smtClean="0"/>
              <a:t>– </a:t>
            </a:r>
            <a:r>
              <a:rPr lang="en-US" sz="1500" dirty="0"/>
              <a:t>UGC) </a:t>
            </a:r>
            <a:r>
              <a:rPr lang="ru-RU" sz="1500" dirty="0" smtClean="0"/>
              <a:t>– медийная деятельность, связанная с компанией или брендом, которая генерируется не непосредственно компанией или её представителями, а клиентами или журналистами</a:t>
            </a:r>
            <a:r>
              <a:rPr lang="en-GB" sz="1500" dirty="0" smtClean="0"/>
              <a:t>.</a:t>
            </a:r>
            <a:endParaRPr lang="en-US" sz="15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Глоссарий </a:t>
            </a:r>
            <a:r>
              <a:rPr lang="en-US" dirty="0" smtClean="0"/>
              <a:t>SMM…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123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11900" y="3561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9033" y="1093753"/>
            <a:ext cx="430866" cy="326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1" y="4188947"/>
            <a:ext cx="430866" cy="326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792304" cy="561693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мы измеряем успех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4420829" cy="4370745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Несмотря на то, что неплохо иметь «лайки» и «шеры»</a:t>
            </a:r>
            <a:r>
              <a:rPr lang="en-GB" sz="1800" dirty="0" smtClean="0"/>
              <a:t>,</a:t>
            </a:r>
            <a:r>
              <a:rPr lang="ru-RU" sz="1800" dirty="0" smtClean="0"/>
              <a:t> это не более чем статистические данные о популярности веб-ресурса, если они не приводят к эффективному вовлечению</a:t>
            </a:r>
            <a:r>
              <a:rPr lang="en-GB" sz="1800" dirty="0" smtClean="0"/>
              <a:t>.</a:t>
            </a:r>
            <a:endParaRPr lang="ru-RU" sz="1800" dirty="0"/>
          </a:p>
          <a:p>
            <a:r>
              <a:rPr lang="ru-RU" sz="1800" dirty="0" smtClean="0"/>
              <a:t>Выберите свои </a:t>
            </a:r>
            <a:r>
              <a:rPr lang="ru-RU" sz="1800" b="1" dirty="0" smtClean="0"/>
              <a:t>метрики в сфере социальных сетей</a:t>
            </a:r>
            <a:r>
              <a:rPr lang="en-US" sz="1800" dirty="0" smtClean="0"/>
              <a:t>:</a:t>
            </a:r>
            <a:endParaRPr lang="en-US" sz="1800" dirty="0"/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/>
              <a:t>Охват</a:t>
            </a:r>
            <a:r>
              <a:rPr lang="en-US" sz="1800" dirty="0" smtClean="0"/>
              <a:t>: </a:t>
            </a:r>
            <a:r>
              <a:rPr lang="ru-RU" sz="1800" dirty="0" smtClean="0"/>
              <a:t>количество уникальных пользователей, которые увидели ваш пост</a:t>
            </a:r>
            <a:r>
              <a:rPr lang="en-GB" sz="1800" dirty="0" smtClean="0"/>
              <a:t>.</a:t>
            </a:r>
            <a:endParaRPr lang="en-US" sz="1800" dirty="0"/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/>
              <a:t>Клики</a:t>
            </a:r>
            <a:r>
              <a:rPr lang="en-US" sz="1800" dirty="0" smtClean="0"/>
              <a:t>: </a:t>
            </a:r>
            <a:r>
              <a:rPr lang="ru-RU" sz="1800" dirty="0" smtClean="0"/>
              <a:t>количество кликов, связанных с вашим контентом, названием организации или логотипом</a:t>
            </a:r>
            <a:r>
              <a:rPr lang="en-GB" sz="1800" dirty="0" smtClean="0"/>
              <a:t>.</a:t>
            </a:r>
            <a:endParaRPr lang="en-GB" sz="1800" dirty="0"/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/>
              <a:t>Вовлечённость</a:t>
            </a:r>
            <a:r>
              <a:rPr lang="en-GB" sz="1800" dirty="0" smtClean="0"/>
              <a:t>:</a:t>
            </a:r>
            <a:r>
              <a:rPr lang="en-GB" sz="1800" dirty="0"/>
              <a:t> </a:t>
            </a:r>
            <a:r>
              <a:rPr lang="ru-RU" sz="1800" dirty="0" smtClean="0"/>
              <a:t>общее количество взаимодействий в социальных сетях</a:t>
            </a:r>
            <a:r>
              <a:rPr lang="en-GB" sz="1800" dirty="0" smtClean="0"/>
              <a:t>.</a:t>
            </a:r>
            <a:endParaRPr lang="en-GB" sz="1800" dirty="0"/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/>
              <a:t>Эффективность хештегов</a:t>
            </a:r>
            <a:r>
              <a:rPr lang="en-US" sz="1800" dirty="0" smtClean="0"/>
              <a:t>.</a:t>
            </a:r>
            <a:endParaRPr lang="en-US" sz="1800" dirty="0"/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/>
              <a:t>Органические и оплаченные лайки</a:t>
            </a:r>
            <a:r>
              <a:rPr lang="en-US" sz="1800" dirty="0" smtClean="0"/>
              <a:t>.</a:t>
            </a:r>
            <a:endParaRPr lang="en-US" sz="1800" dirty="0"/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/>
              <a:t>Настроения</a:t>
            </a:r>
            <a:r>
              <a:rPr lang="en-GB" sz="1800" dirty="0" smtClean="0"/>
              <a:t>: </a:t>
            </a:r>
            <a:r>
              <a:rPr lang="ru-RU" sz="1800" dirty="0" smtClean="0"/>
              <a:t>анализ того, как пользователи реагировали на ваш контент, бренд или хештег</a:t>
            </a:r>
            <a:r>
              <a:rPr lang="en-GB" sz="1800" dirty="0" smtClean="0"/>
              <a:t>.</a:t>
            </a:r>
            <a:endParaRPr lang="en-GB" sz="1800" dirty="0"/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ru-RU" sz="1800" dirty="0" smtClean="0"/>
              <a:t>Добровольные пожертвования</a:t>
            </a:r>
            <a:r>
              <a:rPr lang="en-US" sz="1800" dirty="0" smtClean="0"/>
              <a:t>:</a:t>
            </a:r>
            <a:r>
              <a:rPr lang="ru-RU" sz="1800" dirty="0" smtClean="0"/>
              <a:t> это может быть ваша конечная цель </a:t>
            </a:r>
            <a:r>
              <a:rPr lang="en-US" sz="1800" i="1" dirty="0" smtClean="0"/>
              <a:t>(</a:t>
            </a:r>
            <a:r>
              <a:rPr lang="ru-RU" sz="1800" i="1" dirty="0" smtClean="0"/>
              <a:t>конечно, если у вас активирована опция онлайн-сбора пожертвований</a:t>
            </a:r>
            <a:r>
              <a:rPr lang="en-US" sz="1800" i="1" dirty="0" smtClean="0"/>
              <a:t>)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5"/>
          </p:nvPr>
        </p:nvSpPr>
        <p:spPr>
          <a:xfrm>
            <a:off x="7531255" y="1020413"/>
            <a:ext cx="3276899" cy="3694092"/>
          </a:xfrm>
        </p:spPr>
        <p:txBody>
          <a:bodyPr/>
          <a:lstStyle/>
          <a:p>
            <a:r>
              <a:rPr lang="ru-RU" sz="2800" dirty="0" smtClean="0"/>
              <a:t>Лучшее, чего мы можем достичь – это превратить наших подписчиков в нашу группу поддержки и наших сторонников.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Взаимодействие через социальные сети для гражданского общества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dirty="0" smtClean="0"/>
              <a:t> Я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8513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3274</Words>
  <Application>Microsoft Office PowerPoint</Application>
  <PresentationFormat>Произвольный</PresentationFormat>
  <Paragraphs>392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Взаимодействие через социальные сети для гражданского общества  </vt:lpstr>
      <vt:lpstr>Мы все хотим, чтобы наши страницы в социальных сетях выглядели таким образом…</vt:lpstr>
      <vt:lpstr>… но чаще всего они больше напоминают это </vt:lpstr>
      <vt:lpstr>Социальные сети и некоммерческие организации: как мы можем заставить их работать? </vt:lpstr>
      <vt:lpstr>Для каких целей мы (некоммерческие организации) используем социальные сети?</vt:lpstr>
      <vt:lpstr>Что такое SMM?</vt:lpstr>
      <vt:lpstr>SMM для некоммерческих организаций: цели </vt:lpstr>
      <vt:lpstr>Глоссарий SMM…</vt:lpstr>
      <vt:lpstr>Как мы измеряем успех?</vt:lpstr>
      <vt:lpstr>Социальные сети: общие принципы </vt:lpstr>
      <vt:lpstr>Микс всего </vt:lpstr>
      <vt:lpstr>Наша общая проблема – это наш контент </vt:lpstr>
      <vt:lpstr>Некоторые интересные  данные…</vt:lpstr>
      <vt:lpstr>Основные социальные сети: по порядку </vt:lpstr>
      <vt:lpstr>Представьте  разнообразие </vt:lpstr>
      <vt:lpstr>Facebook</vt:lpstr>
      <vt:lpstr>Facebook: наилучшее время для публикации постов (общая публика)</vt:lpstr>
      <vt:lpstr>Facebook: наилучшее время для публикации постов для некоммерческих организаций</vt:lpstr>
      <vt:lpstr>Twitter</vt:lpstr>
      <vt:lpstr>Twitter: наилучшее время для публикации постов (общая публика)</vt:lpstr>
      <vt:lpstr>Twitter: наилучшее время для публикации постов для некоммерческих организаций </vt:lpstr>
      <vt:lpstr>Instagram</vt:lpstr>
      <vt:lpstr>Instagram: наилучшее время для публикации постов (общая публика)</vt:lpstr>
      <vt:lpstr>Instagram: наилучшее время для публикации постов для некоммерческих организаций </vt:lpstr>
      <vt:lpstr>LinkedIn</vt:lpstr>
      <vt:lpstr>LinkenIn: наилучшее время для публикации постов (общая публика)</vt:lpstr>
      <vt:lpstr>YouTube</vt:lpstr>
      <vt:lpstr>YouTube для некоммерческих организаций: используйте возможности Google  </vt:lpstr>
      <vt:lpstr>[Надеемся] полезные советы и рекомендации </vt:lpstr>
      <vt:lpstr>Некоторые полезные рекомендации от SMGuide4CSO</vt:lpstr>
      <vt:lpstr>Разработайте стратегию по социальным сетям </vt:lpstr>
      <vt:lpstr>Шаблон стратегии по социальным сетям - SMGuide4CSO</vt:lpstr>
      <vt:lpstr>Слайд 33</vt:lpstr>
      <vt:lpstr>Слайд 34</vt:lpstr>
      <vt:lpstr>Инструменты SMM: Hootsuite</vt:lpstr>
      <vt:lpstr>Инструменты SMM: Buffer</vt:lpstr>
      <vt:lpstr>Инструменты SMM: Crowdfire</vt:lpstr>
      <vt:lpstr>Инструменты SMM: Zoho Social</vt:lpstr>
      <vt:lpstr>Инструменты SMM: SMHack</vt:lpstr>
      <vt:lpstr>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Polivka</dc:creator>
  <cp:lastModifiedBy>Лена</cp:lastModifiedBy>
  <cp:revision>273</cp:revision>
  <dcterms:created xsi:type="dcterms:W3CDTF">2019-02-18T10:33:07Z</dcterms:created>
  <dcterms:modified xsi:type="dcterms:W3CDTF">2019-04-19T05:46:59Z</dcterms:modified>
</cp:coreProperties>
</file>