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56" r:id="rId2"/>
    <p:sldId id="273" r:id="rId3"/>
    <p:sldId id="265" r:id="rId4"/>
    <p:sldId id="267" r:id="rId5"/>
    <p:sldId id="261" r:id="rId6"/>
    <p:sldId id="260" r:id="rId7"/>
    <p:sldId id="259" r:id="rId8"/>
    <p:sldId id="268" r:id="rId9"/>
    <p:sldId id="270" r:id="rId10"/>
    <p:sldId id="271" r:id="rId11"/>
    <p:sldId id="272" r:id="rId12"/>
    <p:sldId id="257" r:id="rId13"/>
    <p:sldId id="274" r:id="rId14"/>
    <p:sldId id="275" r:id="rId15"/>
    <p:sldId id="276" r:id="rId16"/>
    <p:sldId id="277" r:id="rId17"/>
    <p:sldId id="278" r:id="rId18"/>
    <p:sldId id="279" r:id="rId19"/>
    <p:sldId id="280" r:id="rId20"/>
    <p:sldId id="281" r:id="rId21"/>
    <p:sldId id="282" r:id="rId22"/>
    <p:sldId id="283" r:id="rId23"/>
    <p:sldId id="284" r:id="rId24"/>
    <p:sldId id="258"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62" r:id="rId39"/>
    <p:sldId id="298" r:id="rId40"/>
    <p:sldId id="299" r:id="rId41"/>
    <p:sldId id="300" r:id="rId42"/>
    <p:sldId id="263" r:id="rId43"/>
    <p:sldId id="301" r:id="rId44"/>
    <p:sldId id="302" r:id="rId45"/>
    <p:sldId id="303" r:id="rId46"/>
    <p:sldId id="266"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2EB2"/>
    <a:srgbClr val="A24AB1"/>
    <a:srgbClr val="F4AF3D"/>
    <a:srgbClr val="F3AE49"/>
    <a:srgbClr val="5B12A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00" autoAdjust="0"/>
    <p:restoredTop sz="94690" autoAdjust="0"/>
  </p:normalViewPr>
  <p:slideViewPr>
    <p:cSldViewPr snapToGrid="0">
      <p:cViewPr>
        <p:scale>
          <a:sx n="66" d="100"/>
          <a:sy n="66" d="100"/>
        </p:scale>
        <p:origin x="-840" y="-37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2766"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view3D>
      <c:rAngAx val="1"/>
    </c:view3D>
    <c:plotArea>
      <c:layout/>
      <c:bar3DChart>
        <c:barDir val="col"/>
        <c:grouping val="clustered"/>
        <c:ser>
          <c:idx val="0"/>
          <c:order val="0"/>
          <c:tx>
            <c:strRef>
              <c:f>Лист1!$B$1</c:f>
              <c:strCache>
                <c:ptCount val="1"/>
                <c:pt idx="0">
                  <c:v>Company 1</c:v>
                </c:pt>
              </c:strCache>
            </c:strRef>
          </c:tx>
          <c:cat>
            <c:numRef>
              <c:f>Лист1!$A$2:$A$5</c:f>
              <c:numCache>
                <c:formatCode>General</c:formatCode>
                <c:ptCount val="4"/>
                <c:pt idx="0">
                  <c:v>2015</c:v>
                </c:pt>
                <c:pt idx="1">
                  <c:v>2016</c:v>
                </c:pt>
                <c:pt idx="2">
                  <c:v>2017</c:v>
                </c:pt>
                <c:pt idx="3">
                  <c:v>2018</c:v>
                </c:pt>
              </c:numCache>
            </c:numRef>
          </c:cat>
          <c:val>
            <c:numRef>
              <c:f>Лист1!$B$2:$B$5</c:f>
              <c:numCache>
                <c:formatCode>General</c:formatCode>
                <c:ptCount val="4"/>
                <c:pt idx="0">
                  <c:v>4300</c:v>
                </c:pt>
                <c:pt idx="1">
                  <c:v>2500</c:v>
                </c:pt>
                <c:pt idx="2">
                  <c:v>3500</c:v>
                </c:pt>
                <c:pt idx="3">
                  <c:v>4500</c:v>
                </c:pt>
              </c:numCache>
            </c:numRef>
          </c:val>
        </c:ser>
        <c:ser>
          <c:idx val="1"/>
          <c:order val="1"/>
          <c:tx>
            <c:strRef>
              <c:f>Лист1!$C$1</c:f>
              <c:strCache>
                <c:ptCount val="1"/>
                <c:pt idx="0">
                  <c:v>Company 2</c:v>
                </c:pt>
              </c:strCache>
            </c:strRef>
          </c:tx>
          <c:cat>
            <c:numRef>
              <c:f>Лист1!$A$2:$A$5</c:f>
              <c:numCache>
                <c:formatCode>General</c:formatCode>
                <c:ptCount val="4"/>
                <c:pt idx="0">
                  <c:v>2015</c:v>
                </c:pt>
                <c:pt idx="1">
                  <c:v>2016</c:v>
                </c:pt>
                <c:pt idx="2">
                  <c:v>2017</c:v>
                </c:pt>
                <c:pt idx="3">
                  <c:v>2018</c:v>
                </c:pt>
              </c:numCache>
            </c:numRef>
          </c:cat>
          <c:val>
            <c:numRef>
              <c:f>Лист1!$C$2:$C$5</c:f>
              <c:numCache>
                <c:formatCode>General</c:formatCode>
                <c:ptCount val="4"/>
                <c:pt idx="0">
                  <c:v>2400</c:v>
                </c:pt>
                <c:pt idx="1">
                  <c:v>4400</c:v>
                </c:pt>
                <c:pt idx="2">
                  <c:v>1800</c:v>
                </c:pt>
                <c:pt idx="3">
                  <c:v>2800</c:v>
                </c:pt>
              </c:numCache>
            </c:numRef>
          </c:val>
        </c:ser>
        <c:ser>
          <c:idx val="2"/>
          <c:order val="2"/>
          <c:tx>
            <c:strRef>
              <c:f>Лист1!$D$1</c:f>
              <c:strCache>
                <c:ptCount val="1"/>
                <c:pt idx="0">
                  <c:v>Company 3</c:v>
                </c:pt>
              </c:strCache>
            </c:strRef>
          </c:tx>
          <c:cat>
            <c:numRef>
              <c:f>Лист1!$A$2:$A$5</c:f>
              <c:numCache>
                <c:formatCode>General</c:formatCode>
                <c:ptCount val="4"/>
                <c:pt idx="0">
                  <c:v>2015</c:v>
                </c:pt>
                <c:pt idx="1">
                  <c:v>2016</c:v>
                </c:pt>
                <c:pt idx="2">
                  <c:v>2017</c:v>
                </c:pt>
                <c:pt idx="3">
                  <c:v>2018</c:v>
                </c:pt>
              </c:numCache>
            </c:numRef>
          </c:cat>
          <c:val>
            <c:numRef>
              <c:f>Лист1!$D$2:$D$5</c:f>
              <c:numCache>
                <c:formatCode>General</c:formatCode>
                <c:ptCount val="4"/>
                <c:pt idx="0">
                  <c:v>2000</c:v>
                </c:pt>
                <c:pt idx="1">
                  <c:v>2000</c:v>
                </c:pt>
                <c:pt idx="2">
                  <c:v>3000</c:v>
                </c:pt>
                <c:pt idx="3">
                  <c:v>4900</c:v>
                </c:pt>
              </c:numCache>
            </c:numRef>
          </c:val>
        </c:ser>
        <c:dLbls>
          <c:showVal val="1"/>
        </c:dLbls>
        <c:shape val="box"/>
        <c:axId val="232761984"/>
        <c:axId val="234393984"/>
        <c:axId val="0"/>
      </c:bar3DChart>
      <c:catAx>
        <c:axId val="232761984"/>
        <c:scaling>
          <c:orientation val="minMax"/>
        </c:scaling>
        <c:axPos val="b"/>
        <c:majorGridlines/>
        <c:numFmt formatCode="General" sourceLinked="1"/>
        <c:tickLblPos val="nextTo"/>
        <c:crossAx val="234393984"/>
        <c:crosses val="autoZero"/>
        <c:auto val="1"/>
        <c:lblAlgn val="ctr"/>
        <c:lblOffset val="100"/>
      </c:catAx>
      <c:valAx>
        <c:axId val="234393984"/>
        <c:scaling>
          <c:orientation val="minMax"/>
        </c:scaling>
        <c:axPos val="l"/>
        <c:majorGridlines/>
        <c:numFmt formatCode="General" sourceLinked="1"/>
        <c:tickLblPos val="nextTo"/>
        <c:crossAx val="232761984"/>
        <c:crosses val="autoZero"/>
        <c:crossBetween val="between"/>
      </c:valAx>
      <c:dTable>
        <c:showHorzBorder val="1"/>
        <c:showVertBorder val="1"/>
        <c:showOutline val="1"/>
        <c:showKeys val="1"/>
      </c:dTable>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GB"/>
  <c:chart>
    <c:autoTitleDeleted val="1"/>
    <c:plotArea>
      <c:layout/>
      <c:barChart>
        <c:barDir val="col"/>
        <c:grouping val="clustered"/>
        <c:ser>
          <c:idx val="0"/>
          <c:order val="0"/>
          <c:tx>
            <c:strRef>
              <c:f>Лист1!$B$1</c:f>
              <c:strCache>
                <c:ptCount val="1"/>
                <c:pt idx="0">
                  <c:v>Company 1</c:v>
                </c:pt>
              </c:strCache>
            </c:strRef>
          </c:tx>
          <c:dPt>
            <c:idx val="0"/>
            <c:spPr>
              <a:solidFill>
                <a:schemeClr val="accent1">
                  <a:lumMod val="40000"/>
                  <a:lumOff val="60000"/>
                </a:schemeClr>
              </a:solidFill>
            </c:spPr>
          </c:dPt>
          <c:dPt>
            <c:idx val="1"/>
            <c:spPr>
              <a:solidFill>
                <a:schemeClr val="accent1">
                  <a:lumMod val="40000"/>
                  <a:lumOff val="60000"/>
                </a:schemeClr>
              </a:solidFill>
            </c:spPr>
          </c:dPt>
          <c:dPt>
            <c:idx val="2"/>
            <c:spPr>
              <a:solidFill>
                <a:schemeClr val="accent1">
                  <a:lumMod val="40000"/>
                  <a:lumOff val="60000"/>
                </a:schemeClr>
              </a:solidFill>
            </c:spPr>
          </c:dPt>
          <c:dPt>
            <c:idx val="3"/>
            <c:spPr>
              <a:solidFill>
                <a:schemeClr val="accent5"/>
              </a:solidFill>
            </c:spPr>
          </c:dPt>
          <c:dLbls>
            <c:delete val="1"/>
          </c:dLbls>
          <c:cat>
            <c:numRef>
              <c:f>Лист1!$A$2:$A$5</c:f>
              <c:numCache>
                <c:formatCode>General</c:formatCode>
                <c:ptCount val="4"/>
                <c:pt idx="0">
                  <c:v>2015</c:v>
                </c:pt>
                <c:pt idx="1">
                  <c:v>2016</c:v>
                </c:pt>
                <c:pt idx="2">
                  <c:v>2017</c:v>
                </c:pt>
                <c:pt idx="3">
                  <c:v>2018</c:v>
                </c:pt>
              </c:numCache>
            </c:numRef>
          </c:cat>
          <c:val>
            <c:numRef>
              <c:f>Лист1!$B$2:$B$5</c:f>
              <c:numCache>
                <c:formatCode>General</c:formatCode>
                <c:ptCount val="4"/>
                <c:pt idx="0">
                  <c:v>4300</c:v>
                </c:pt>
                <c:pt idx="1">
                  <c:v>2500</c:v>
                </c:pt>
                <c:pt idx="2">
                  <c:v>3500</c:v>
                </c:pt>
                <c:pt idx="3">
                  <c:v>4500</c:v>
                </c:pt>
              </c:numCache>
            </c:numRef>
          </c:val>
        </c:ser>
        <c:ser>
          <c:idx val="1"/>
          <c:order val="1"/>
          <c:tx>
            <c:strRef>
              <c:f>Лист1!$C$1</c:f>
              <c:strCache>
                <c:ptCount val="1"/>
                <c:pt idx="0">
                  <c:v>Company 2</c:v>
                </c:pt>
              </c:strCache>
            </c:strRef>
          </c:tx>
          <c:dPt>
            <c:idx val="0"/>
            <c:spPr>
              <a:solidFill>
                <a:schemeClr val="accent2">
                  <a:lumMod val="60000"/>
                  <a:lumOff val="40000"/>
                </a:schemeClr>
              </a:solidFill>
            </c:spPr>
          </c:dPt>
          <c:dPt>
            <c:idx val="1"/>
            <c:spPr>
              <a:solidFill>
                <a:schemeClr val="accent2"/>
              </a:solidFill>
            </c:spPr>
          </c:dPt>
          <c:dPt>
            <c:idx val="2"/>
            <c:spPr>
              <a:solidFill>
                <a:schemeClr val="accent2">
                  <a:lumMod val="60000"/>
                  <a:lumOff val="40000"/>
                </a:schemeClr>
              </a:solidFill>
            </c:spPr>
          </c:dPt>
          <c:dPt>
            <c:idx val="3"/>
            <c:spPr>
              <a:solidFill>
                <a:schemeClr val="accent2">
                  <a:lumMod val="60000"/>
                  <a:lumOff val="40000"/>
                </a:schemeClr>
              </a:solidFill>
            </c:spPr>
          </c:dPt>
          <c:dLbls>
            <c:delete val="1"/>
          </c:dLbls>
          <c:cat>
            <c:numRef>
              <c:f>Лист1!$A$2:$A$5</c:f>
              <c:numCache>
                <c:formatCode>General</c:formatCode>
                <c:ptCount val="4"/>
                <c:pt idx="0">
                  <c:v>2015</c:v>
                </c:pt>
                <c:pt idx="1">
                  <c:v>2016</c:v>
                </c:pt>
                <c:pt idx="2">
                  <c:v>2017</c:v>
                </c:pt>
                <c:pt idx="3">
                  <c:v>2018</c:v>
                </c:pt>
              </c:numCache>
            </c:numRef>
          </c:cat>
          <c:val>
            <c:numRef>
              <c:f>Лист1!$C$2:$C$5</c:f>
              <c:numCache>
                <c:formatCode>General</c:formatCode>
                <c:ptCount val="4"/>
                <c:pt idx="0">
                  <c:v>2400</c:v>
                </c:pt>
                <c:pt idx="1">
                  <c:v>4400</c:v>
                </c:pt>
                <c:pt idx="2">
                  <c:v>1800</c:v>
                </c:pt>
                <c:pt idx="3">
                  <c:v>2800</c:v>
                </c:pt>
              </c:numCache>
            </c:numRef>
          </c:val>
        </c:ser>
        <c:ser>
          <c:idx val="2"/>
          <c:order val="2"/>
          <c:tx>
            <c:strRef>
              <c:f>Лист1!$D$1</c:f>
              <c:strCache>
                <c:ptCount val="1"/>
                <c:pt idx="0">
                  <c:v>Company 3</c:v>
                </c:pt>
              </c:strCache>
            </c:strRef>
          </c:tx>
          <c:spPr>
            <a:solidFill>
              <a:schemeClr val="accent6">
                <a:lumMod val="40000"/>
                <a:lumOff val="60000"/>
              </a:schemeClr>
            </a:solidFill>
          </c:spPr>
          <c:dPt>
            <c:idx val="0"/>
            <c:spPr>
              <a:solidFill>
                <a:schemeClr val="accent6">
                  <a:lumMod val="40000"/>
                  <a:lumOff val="60000"/>
                </a:schemeClr>
              </a:solidFill>
            </c:spPr>
          </c:dPt>
          <c:dPt>
            <c:idx val="1"/>
            <c:spPr>
              <a:solidFill>
                <a:schemeClr val="accent6">
                  <a:lumMod val="40000"/>
                  <a:lumOff val="60000"/>
                </a:schemeClr>
              </a:solidFill>
            </c:spPr>
          </c:dPt>
          <c:dPt>
            <c:idx val="2"/>
            <c:spPr>
              <a:solidFill>
                <a:schemeClr val="accent6">
                  <a:lumMod val="40000"/>
                  <a:lumOff val="60000"/>
                </a:schemeClr>
              </a:solidFill>
            </c:spPr>
          </c:dPt>
          <c:dPt>
            <c:idx val="3"/>
            <c:spPr>
              <a:solidFill>
                <a:schemeClr val="accent6"/>
              </a:solidFill>
            </c:spPr>
          </c:dPt>
          <c:dLbls>
            <c:delete val="1"/>
          </c:dLbls>
          <c:cat>
            <c:numRef>
              <c:f>Лист1!$A$2:$A$5</c:f>
              <c:numCache>
                <c:formatCode>General</c:formatCode>
                <c:ptCount val="4"/>
                <c:pt idx="0">
                  <c:v>2015</c:v>
                </c:pt>
                <c:pt idx="1">
                  <c:v>2016</c:v>
                </c:pt>
                <c:pt idx="2">
                  <c:v>2017</c:v>
                </c:pt>
                <c:pt idx="3">
                  <c:v>2018</c:v>
                </c:pt>
              </c:numCache>
            </c:numRef>
          </c:cat>
          <c:val>
            <c:numRef>
              <c:f>Лист1!$D$2:$D$5</c:f>
              <c:numCache>
                <c:formatCode>General</c:formatCode>
                <c:ptCount val="4"/>
                <c:pt idx="0">
                  <c:v>2000</c:v>
                </c:pt>
                <c:pt idx="1">
                  <c:v>2000</c:v>
                </c:pt>
                <c:pt idx="2">
                  <c:v>3000</c:v>
                </c:pt>
                <c:pt idx="3">
                  <c:v>4900</c:v>
                </c:pt>
              </c:numCache>
            </c:numRef>
          </c:val>
        </c:ser>
        <c:dLbls>
          <c:showVal val="1"/>
        </c:dLbls>
        <c:gapWidth val="75"/>
        <c:axId val="234408576"/>
        <c:axId val="244791552"/>
      </c:barChart>
      <c:catAx>
        <c:axId val="234408576"/>
        <c:scaling>
          <c:orientation val="minMax"/>
        </c:scaling>
        <c:axPos val="b"/>
        <c:numFmt formatCode="General" sourceLinked="1"/>
        <c:majorTickMark val="none"/>
        <c:tickLblPos val="nextTo"/>
        <c:txPr>
          <a:bodyPr/>
          <a:lstStyle/>
          <a:p>
            <a:pPr>
              <a:defRPr sz="1200"/>
            </a:pPr>
            <a:endParaRPr lang="en-US"/>
          </a:p>
        </c:txPr>
        <c:crossAx val="244791552"/>
        <c:crosses val="autoZero"/>
        <c:auto val="1"/>
        <c:lblAlgn val="ctr"/>
        <c:lblOffset val="100"/>
      </c:catAx>
      <c:valAx>
        <c:axId val="244791552"/>
        <c:scaling>
          <c:orientation val="minMax"/>
          <c:max val="5000"/>
        </c:scaling>
        <c:axPos val="l"/>
        <c:numFmt formatCode="General" sourceLinked="1"/>
        <c:majorTickMark val="cross"/>
        <c:tickLblPos val="nextTo"/>
        <c:txPr>
          <a:bodyPr/>
          <a:lstStyle/>
          <a:p>
            <a:pPr>
              <a:defRPr sz="1200"/>
            </a:pPr>
            <a:endParaRPr lang="en-US"/>
          </a:p>
        </c:txPr>
        <c:crossAx val="234408576"/>
        <c:crosses val="autoZero"/>
        <c:crossBetween val="between"/>
        <c:majorUnit val="1000"/>
      </c:valAx>
    </c:plotArea>
    <c:legend>
      <c:legendPos val="b"/>
      <c:layout/>
      <c:txPr>
        <a:bodyPr/>
        <a:lstStyle/>
        <a:p>
          <a:pPr>
            <a:defRPr sz="1400"/>
          </a:pPr>
          <a:endParaRPr lang="en-US"/>
        </a:p>
      </c:txPr>
    </c:legend>
    <c:plotVisOnly val="1"/>
  </c:chart>
  <c:txPr>
    <a:bodyPr/>
    <a:lstStyle/>
    <a:p>
      <a:pPr>
        <a:defRPr sz="2200"/>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DD0F9-4C3E-4E07-9DDE-0880CEC04FCF}" type="doc">
      <dgm:prSet loTypeId="urn:microsoft.com/office/officeart/2005/8/layout/equation1" loCatId="relationship" qsTypeId="urn:microsoft.com/office/officeart/2005/8/quickstyle/simple1" qsCatId="simple" csTypeId="urn:microsoft.com/office/officeart/2005/8/colors/colorful1" csCatId="colorful" phldr="1"/>
      <dgm:spPr/>
    </dgm:pt>
    <dgm:pt modelId="{4879DDB0-4ADC-426E-83D1-DC6AAC591C3A}">
      <dgm:prSet phldrT="[Текст]" custT="1"/>
      <dgm:spPr/>
      <dgm:t>
        <a:bodyPr lIns="0" tIns="0" rIns="0" bIns="0"/>
        <a:lstStyle/>
        <a:p>
          <a:r>
            <a:rPr lang="en-US" sz="2000" b="1" dirty="0" err="1" smtClean="0"/>
            <a:t>Infor</a:t>
          </a:r>
          <a:r>
            <a:rPr lang="en-US" sz="2000" b="1" dirty="0" smtClean="0"/>
            <a:t>-</a:t>
          </a:r>
          <a:br>
            <a:rPr lang="en-US" sz="2000" b="1" dirty="0" smtClean="0"/>
          </a:br>
          <a:r>
            <a:rPr lang="en-US" sz="2000" b="1" dirty="0" err="1" smtClean="0"/>
            <a:t>mation</a:t>
          </a:r>
          <a:endParaRPr lang="en-GB" sz="2000" b="1" dirty="0"/>
        </a:p>
      </dgm:t>
    </dgm:pt>
    <dgm:pt modelId="{8068C175-B6DE-408D-94AF-A8273B955426}" type="parTrans" cxnId="{44797B44-D232-48F4-8CAA-C3A68B897DB0}">
      <dgm:prSet/>
      <dgm:spPr/>
      <dgm:t>
        <a:bodyPr/>
        <a:lstStyle/>
        <a:p>
          <a:endParaRPr lang="en-GB"/>
        </a:p>
      </dgm:t>
    </dgm:pt>
    <dgm:pt modelId="{B78FB7FE-1D82-41DA-B7CE-72822B4012E9}" type="sibTrans" cxnId="{44797B44-D232-48F4-8CAA-C3A68B897DB0}">
      <dgm:prSet/>
      <dgm:spPr/>
      <dgm:t>
        <a:bodyPr/>
        <a:lstStyle/>
        <a:p>
          <a:endParaRPr lang="en-GB"/>
        </a:p>
      </dgm:t>
    </dgm:pt>
    <dgm:pt modelId="{FD53E36D-CDBA-40E0-AE4F-B5A777E90A49}">
      <dgm:prSet phldrT="[Текст]" custT="1"/>
      <dgm:spPr/>
      <dgm:t>
        <a:bodyPr lIns="0" tIns="0" rIns="0" bIns="0"/>
        <a:lstStyle/>
        <a:p>
          <a:r>
            <a:rPr lang="en-US" sz="2000" b="1" dirty="0" smtClean="0"/>
            <a:t>Graphic</a:t>
          </a:r>
          <a:endParaRPr lang="en-GB" sz="2000" b="1" dirty="0"/>
        </a:p>
      </dgm:t>
    </dgm:pt>
    <dgm:pt modelId="{8B1767FF-23BC-4D56-8B84-B59A7C9D97C1}" type="parTrans" cxnId="{C661F180-3BE2-4390-9321-1DCD593B21C3}">
      <dgm:prSet/>
      <dgm:spPr/>
      <dgm:t>
        <a:bodyPr/>
        <a:lstStyle/>
        <a:p>
          <a:endParaRPr lang="en-GB"/>
        </a:p>
      </dgm:t>
    </dgm:pt>
    <dgm:pt modelId="{31C2EEB3-BBAB-4E58-882B-3D562502F699}" type="sibTrans" cxnId="{C661F180-3BE2-4390-9321-1DCD593B21C3}">
      <dgm:prSet/>
      <dgm:spPr/>
      <dgm:t>
        <a:bodyPr/>
        <a:lstStyle/>
        <a:p>
          <a:endParaRPr lang="en-GB"/>
        </a:p>
      </dgm:t>
    </dgm:pt>
    <dgm:pt modelId="{9C8CF809-629D-44CE-81BA-F2DB3C65CCF2}">
      <dgm:prSet phldrT="[Текст]" custT="1"/>
      <dgm:spPr/>
      <dgm:t>
        <a:bodyPr lIns="0" tIns="0" rIns="0" bIns="0"/>
        <a:lstStyle/>
        <a:p>
          <a:r>
            <a:rPr lang="en-GB" sz="2000" b="1" i="0" dirty="0" smtClean="0"/>
            <a:t>Info-</a:t>
          </a:r>
          <a:br>
            <a:rPr lang="en-GB" sz="2000" b="1" i="0" dirty="0" smtClean="0"/>
          </a:br>
          <a:r>
            <a:rPr lang="en-GB" sz="2000" b="1" i="0" dirty="0" smtClean="0"/>
            <a:t>graphic</a:t>
          </a:r>
          <a:endParaRPr lang="en-GB" sz="2000" b="1" dirty="0"/>
        </a:p>
      </dgm:t>
    </dgm:pt>
    <dgm:pt modelId="{854D7C10-C152-4A29-A606-6F1FA4B1308B}" type="parTrans" cxnId="{38195F45-4673-4BA8-8A2B-E19766313153}">
      <dgm:prSet/>
      <dgm:spPr/>
      <dgm:t>
        <a:bodyPr/>
        <a:lstStyle/>
        <a:p>
          <a:endParaRPr lang="en-GB"/>
        </a:p>
      </dgm:t>
    </dgm:pt>
    <dgm:pt modelId="{BA452E06-FBB0-4D7E-BED2-F03981B39E1E}" type="sibTrans" cxnId="{38195F45-4673-4BA8-8A2B-E19766313153}">
      <dgm:prSet/>
      <dgm:spPr/>
      <dgm:t>
        <a:bodyPr/>
        <a:lstStyle/>
        <a:p>
          <a:endParaRPr lang="en-GB"/>
        </a:p>
      </dgm:t>
    </dgm:pt>
    <dgm:pt modelId="{D3410922-549D-4E34-BF8A-29C9023B7355}" type="pres">
      <dgm:prSet presAssocID="{56CDD0F9-4C3E-4E07-9DDE-0880CEC04FCF}" presName="linearFlow" presStyleCnt="0">
        <dgm:presLayoutVars>
          <dgm:dir/>
          <dgm:resizeHandles val="exact"/>
        </dgm:presLayoutVars>
      </dgm:prSet>
      <dgm:spPr/>
    </dgm:pt>
    <dgm:pt modelId="{E64B1D2A-CDE6-4091-93CB-1A28D5B80928}" type="pres">
      <dgm:prSet presAssocID="{4879DDB0-4ADC-426E-83D1-DC6AAC591C3A}" presName="node" presStyleLbl="node1" presStyleIdx="0" presStyleCnt="3">
        <dgm:presLayoutVars>
          <dgm:bulletEnabled val="1"/>
        </dgm:presLayoutVars>
      </dgm:prSet>
      <dgm:spPr/>
      <dgm:t>
        <a:bodyPr/>
        <a:lstStyle/>
        <a:p>
          <a:endParaRPr lang="en-GB"/>
        </a:p>
      </dgm:t>
    </dgm:pt>
    <dgm:pt modelId="{54C9021F-15CA-4A2C-B922-650B6A2087D6}" type="pres">
      <dgm:prSet presAssocID="{B78FB7FE-1D82-41DA-B7CE-72822B4012E9}" presName="spacerL" presStyleCnt="0"/>
      <dgm:spPr/>
    </dgm:pt>
    <dgm:pt modelId="{78EE4579-3CAF-4ACA-B772-BA4C75EFBE2F}" type="pres">
      <dgm:prSet presAssocID="{B78FB7FE-1D82-41DA-B7CE-72822B4012E9}" presName="sibTrans" presStyleLbl="sibTrans2D1" presStyleIdx="0" presStyleCnt="2"/>
      <dgm:spPr/>
    </dgm:pt>
    <dgm:pt modelId="{BC49F65D-9F37-4F88-A223-0720530F4FCF}" type="pres">
      <dgm:prSet presAssocID="{B78FB7FE-1D82-41DA-B7CE-72822B4012E9}" presName="spacerR" presStyleCnt="0"/>
      <dgm:spPr/>
    </dgm:pt>
    <dgm:pt modelId="{F9149BBD-721A-44FD-A847-0F754D53FCC8}" type="pres">
      <dgm:prSet presAssocID="{FD53E36D-CDBA-40E0-AE4F-B5A777E90A49}" presName="node" presStyleLbl="node1" presStyleIdx="1" presStyleCnt="3">
        <dgm:presLayoutVars>
          <dgm:bulletEnabled val="1"/>
        </dgm:presLayoutVars>
      </dgm:prSet>
      <dgm:spPr/>
      <dgm:t>
        <a:bodyPr/>
        <a:lstStyle/>
        <a:p>
          <a:endParaRPr lang="en-GB"/>
        </a:p>
      </dgm:t>
    </dgm:pt>
    <dgm:pt modelId="{B39ED6D7-3FA3-4C1A-8BE1-FB21D2B71610}" type="pres">
      <dgm:prSet presAssocID="{31C2EEB3-BBAB-4E58-882B-3D562502F699}" presName="spacerL" presStyleCnt="0"/>
      <dgm:spPr/>
    </dgm:pt>
    <dgm:pt modelId="{F741AE1F-D61E-4A7A-AF0F-CAF583CC53E3}" type="pres">
      <dgm:prSet presAssocID="{31C2EEB3-BBAB-4E58-882B-3D562502F699}" presName="sibTrans" presStyleLbl="sibTrans2D1" presStyleIdx="1" presStyleCnt="2"/>
      <dgm:spPr/>
    </dgm:pt>
    <dgm:pt modelId="{A5F4474F-44FA-4E34-8440-5475C5C5860E}" type="pres">
      <dgm:prSet presAssocID="{31C2EEB3-BBAB-4E58-882B-3D562502F699}" presName="spacerR" presStyleCnt="0"/>
      <dgm:spPr/>
    </dgm:pt>
    <dgm:pt modelId="{8A7AD447-E0FB-47B2-BDE5-6CA51DFA83F0}" type="pres">
      <dgm:prSet presAssocID="{9C8CF809-629D-44CE-81BA-F2DB3C65CCF2}" presName="node" presStyleLbl="node1" presStyleIdx="2" presStyleCnt="3">
        <dgm:presLayoutVars>
          <dgm:bulletEnabled val="1"/>
        </dgm:presLayoutVars>
      </dgm:prSet>
      <dgm:spPr/>
      <dgm:t>
        <a:bodyPr/>
        <a:lstStyle/>
        <a:p>
          <a:endParaRPr lang="en-GB"/>
        </a:p>
      </dgm:t>
    </dgm:pt>
  </dgm:ptLst>
  <dgm:cxnLst>
    <dgm:cxn modelId="{0369E95F-3B8B-4265-886E-90B15ED5499A}" type="presOf" srcId="{31C2EEB3-BBAB-4E58-882B-3D562502F699}" destId="{F741AE1F-D61E-4A7A-AF0F-CAF583CC53E3}" srcOrd="0" destOrd="0" presId="urn:microsoft.com/office/officeart/2005/8/layout/equation1"/>
    <dgm:cxn modelId="{44797B44-D232-48F4-8CAA-C3A68B897DB0}" srcId="{56CDD0F9-4C3E-4E07-9DDE-0880CEC04FCF}" destId="{4879DDB0-4ADC-426E-83D1-DC6AAC591C3A}" srcOrd="0" destOrd="0" parTransId="{8068C175-B6DE-408D-94AF-A8273B955426}" sibTransId="{B78FB7FE-1D82-41DA-B7CE-72822B4012E9}"/>
    <dgm:cxn modelId="{C661F180-3BE2-4390-9321-1DCD593B21C3}" srcId="{56CDD0F9-4C3E-4E07-9DDE-0880CEC04FCF}" destId="{FD53E36D-CDBA-40E0-AE4F-B5A777E90A49}" srcOrd="1" destOrd="0" parTransId="{8B1767FF-23BC-4D56-8B84-B59A7C9D97C1}" sibTransId="{31C2EEB3-BBAB-4E58-882B-3D562502F699}"/>
    <dgm:cxn modelId="{FB3060AC-4C4F-41A5-93BA-0BA898590493}" type="presOf" srcId="{B78FB7FE-1D82-41DA-B7CE-72822B4012E9}" destId="{78EE4579-3CAF-4ACA-B772-BA4C75EFBE2F}" srcOrd="0" destOrd="0" presId="urn:microsoft.com/office/officeart/2005/8/layout/equation1"/>
    <dgm:cxn modelId="{6330FC5B-537B-4F40-9878-DBE2A77B304D}" type="presOf" srcId="{FD53E36D-CDBA-40E0-AE4F-B5A777E90A49}" destId="{F9149BBD-721A-44FD-A847-0F754D53FCC8}" srcOrd="0" destOrd="0" presId="urn:microsoft.com/office/officeart/2005/8/layout/equation1"/>
    <dgm:cxn modelId="{A3EEB893-9091-4C17-A9B4-E5EA07AF004F}" type="presOf" srcId="{4879DDB0-4ADC-426E-83D1-DC6AAC591C3A}" destId="{E64B1D2A-CDE6-4091-93CB-1A28D5B80928}" srcOrd="0" destOrd="0" presId="urn:microsoft.com/office/officeart/2005/8/layout/equation1"/>
    <dgm:cxn modelId="{E6BD5D57-C832-4579-844B-EE1CBA699922}" type="presOf" srcId="{9C8CF809-629D-44CE-81BA-F2DB3C65CCF2}" destId="{8A7AD447-E0FB-47B2-BDE5-6CA51DFA83F0}" srcOrd="0" destOrd="0" presId="urn:microsoft.com/office/officeart/2005/8/layout/equation1"/>
    <dgm:cxn modelId="{38195F45-4673-4BA8-8A2B-E19766313153}" srcId="{56CDD0F9-4C3E-4E07-9DDE-0880CEC04FCF}" destId="{9C8CF809-629D-44CE-81BA-F2DB3C65CCF2}" srcOrd="2" destOrd="0" parTransId="{854D7C10-C152-4A29-A606-6F1FA4B1308B}" sibTransId="{BA452E06-FBB0-4D7E-BED2-F03981B39E1E}"/>
    <dgm:cxn modelId="{8B55FBF7-5984-45A7-9DE8-EBF152A82D0C}" type="presOf" srcId="{56CDD0F9-4C3E-4E07-9DDE-0880CEC04FCF}" destId="{D3410922-549D-4E34-BF8A-29C9023B7355}" srcOrd="0" destOrd="0" presId="urn:microsoft.com/office/officeart/2005/8/layout/equation1"/>
    <dgm:cxn modelId="{176C2661-4E94-440B-AD3B-1FA5603AAAA7}" type="presParOf" srcId="{D3410922-549D-4E34-BF8A-29C9023B7355}" destId="{E64B1D2A-CDE6-4091-93CB-1A28D5B80928}" srcOrd="0" destOrd="0" presId="urn:microsoft.com/office/officeart/2005/8/layout/equation1"/>
    <dgm:cxn modelId="{C65D59A5-D36C-4236-ACB1-99B4A985C511}" type="presParOf" srcId="{D3410922-549D-4E34-BF8A-29C9023B7355}" destId="{54C9021F-15CA-4A2C-B922-650B6A2087D6}" srcOrd="1" destOrd="0" presId="urn:microsoft.com/office/officeart/2005/8/layout/equation1"/>
    <dgm:cxn modelId="{6DABA4A0-F53C-4239-A2A3-5D241525EBCF}" type="presParOf" srcId="{D3410922-549D-4E34-BF8A-29C9023B7355}" destId="{78EE4579-3CAF-4ACA-B772-BA4C75EFBE2F}" srcOrd="2" destOrd="0" presId="urn:microsoft.com/office/officeart/2005/8/layout/equation1"/>
    <dgm:cxn modelId="{4DC98704-5177-410D-B5E5-CF33E649A2EB}" type="presParOf" srcId="{D3410922-549D-4E34-BF8A-29C9023B7355}" destId="{BC49F65D-9F37-4F88-A223-0720530F4FCF}" srcOrd="3" destOrd="0" presId="urn:microsoft.com/office/officeart/2005/8/layout/equation1"/>
    <dgm:cxn modelId="{D739B4A4-B2FE-4292-9FC5-247BE42F0215}" type="presParOf" srcId="{D3410922-549D-4E34-BF8A-29C9023B7355}" destId="{F9149BBD-721A-44FD-A847-0F754D53FCC8}" srcOrd="4" destOrd="0" presId="urn:microsoft.com/office/officeart/2005/8/layout/equation1"/>
    <dgm:cxn modelId="{802A9E43-A9D5-4F47-BB70-9A3108FBDF00}" type="presParOf" srcId="{D3410922-549D-4E34-BF8A-29C9023B7355}" destId="{B39ED6D7-3FA3-4C1A-8BE1-FB21D2B71610}" srcOrd="5" destOrd="0" presId="urn:microsoft.com/office/officeart/2005/8/layout/equation1"/>
    <dgm:cxn modelId="{E1706767-95DE-44B1-AE14-83D962A67D0D}" type="presParOf" srcId="{D3410922-549D-4E34-BF8A-29C9023B7355}" destId="{F741AE1F-D61E-4A7A-AF0F-CAF583CC53E3}" srcOrd="6" destOrd="0" presId="urn:microsoft.com/office/officeart/2005/8/layout/equation1"/>
    <dgm:cxn modelId="{9F583277-C6CD-4935-B91C-0745B84C0B3A}" type="presParOf" srcId="{D3410922-549D-4E34-BF8A-29C9023B7355}" destId="{A5F4474F-44FA-4E34-8440-5475C5C5860E}" srcOrd="7" destOrd="0" presId="urn:microsoft.com/office/officeart/2005/8/layout/equation1"/>
    <dgm:cxn modelId="{9BD1E092-40A5-47EA-B5FF-8D67675041E3}" type="presParOf" srcId="{D3410922-549D-4E34-BF8A-29C9023B7355}" destId="{8A7AD447-E0FB-47B2-BDE5-6CA51DFA83F0}" srcOrd="8" destOrd="0" presId="urn:microsoft.com/office/officeart/2005/8/layout/equati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4B1D2A-CDE6-4091-93CB-1A28D5B80928}">
      <dsp:nvSpPr>
        <dsp:cNvPr id="0" name=""/>
        <dsp:cNvSpPr/>
      </dsp:nvSpPr>
      <dsp:spPr>
        <a:xfrm>
          <a:off x="951" y="191283"/>
          <a:ext cx="1261407" cy="12614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err="1" smtClean="0"/>
            <a:t>Infor</a:t>
          </a:r>
          <a:r>
            <a:rPr lang="en-US" sz="2000" b="1" kern="1200" dirty="0" smtClean="0"/>
            <a:t>-</a:t>
          </a:r>
          <a:br>
            <a:rPr lang="en-US" sz="2000" b="1" kern="1200" dirty="0" smtClean="0"/>
          </a:br>
          <a:r>
            <a:rPr lang="en-US" sz="2000" b="1" kern="1200" dirty="0" err="1" smtClean="0"/>
            <a:t>mation</a:t>
          </a:r>
          <a:endParaRPr lang="en-GB" sz="2000" b="1" kern="1200" dirty="0"/>
        </a:p>
      </dsp:txBody>
      <dsp:txXfrm>
        <a:off x="951" y="191283"/>
        <a:ext cx="1261407" cy="1261407"/>
      </dsp:txXfrm>
    </dsp:sp>
    <dsp:sp modelId="{78EE4579-3CAF-4ACA-B772-BA4C75EFBE2F}">
      <dsp:nvSpPr>
        <dsp:cNvPr id="0" name=""/>
        <dsp:cNvSpPr/>
      </dsp:nvSpPr>
      <dsp:spPr>
        <a:xfrm>
          <a:off x="1364785" y="456179"/>
          <a:ext cx="731616" cy="731616"/>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1364785" y="456179"/>
        <a:ext cx="731616" cy="731616"/>
      </dsp:txXfrm>
    </dsp:sp>
    <dsp:sp modelId="{F9149BBD-721A-44FD-A847-0F754D53FCC8}">
      <dsp:nvSpPr>
        <dsp:cNvPr id="0" name=""/>
        <dsp:cNvSpPr/>
      </dsp:nvSpPr>
      <dsp:spPr>
        <a:xfrm>
          <a:off x="2198828" y="191283"/>
          <a:ext cx="1261407" cy="126140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b="1" kern="1200" dirty="0" smtClean="0"/>
            <a:t>Graphic</a:t>
          </a:r>
          <a:endParaRPr lang="en-GB" sz="2000" b="1" kern="1200" dirty="0"/>
        </a:p>
      </dsp:txBody>
      <dsp:txXfrm>
        <a:off x="2198828" y="191283"/>
        <a:ext cx="1261407" cy="1261407"/>
      </dsp:txXfrm>
    </dsp:sp>
    <dsp:sp modelId="{F741AE1F-D61E-4A7A-AF0F-CAF583CC53E3}">
      <dsp:nvSpPr>
        <dsp:cNvPr id="0" name=""/>
        <dsp:cNvSpPr/>
      </dsp:nvSpPr>
      <dsp:spPr>
        <a:xfrm>
          <a:off x="3562662" y="456179"/>
          <a:ext cx="731616" cy="731616"/>
        </a:xfrm>
        <a:prstGeom prst="mathEqual">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GB" sz="3000" kern="1200"/>
        </a:p>
      </dsp:txBody>
      <dsp:txXfrm>
        <a:off x="3562662" y="456179"/>
        <a:ext cx="731616" cy="731616"/>
      </dsp:txXfrm>
    </dsp:sp>
    <dsp:sp modelId="{8A7AD447-E0FB-47B2-BDE5-6CA51DFA83F0}">
      <dsp:nvSpPr>
        <dsp:cNvPr id="0" name=""/>
        <dsp:cNvSpPr/>
      </dsp:nvSpPr>
      <dsp:spPr>
        <a:xfrm>
          <a:off x="4396705" y="191283"/>
          <a:ext cx="1261407" cy="126140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GB" sz="2000" b="1" i="0" kern="1200" dirty="0" smtClean="0"/>
            <a:t>Info-</a:t>
          </a:r>
          <a:br>
            <a:rPr lang="en-GB" sz="2000" b="1" i="0" kern="1200" dirty="0" smtClean="0"/>
          </a:br>
          <a:r>
            <a:rPr lang="en-GB" sz="2000" b="1" i="0" kern="1200" dirty="0" smtClean="0"/>
            <a:t>graphic</a:t>
          </a:r>
          <a:endParaRPr lang="en-GB" sz="2000" b="1" kern="1200" dirty="0"/>
        </a:p>
      </dsp:txBody>
      <dsp:txXfrm>
        <a:off x="4396705" y="191283"/>
        <a:ext cx="1261407" cy="1261407"/>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0.37001</cdr:x>
      <cdr:y>0.03789</cdr:y>
    </cdr:from>
    <cdr:to>
      <cdr:x>0.45598</cdr:x>
      <cdr:y>0.13441</cdr:y>
    </cdr:to>
    <cdr:sp macro="" textlink="">
      <cdr:nvSpPr>
        <cdr:cNvPr id="3" name="Прямоугольник 2"/>
        <cdr:cNvSpPr/>
      </cdr:nvSpPr>
      <cdr:spPr>
        <a:xfrm xmlns:a="http://schemas.openxmlformats.org/drawingml/2006/main">
          <a:off x="2856411" y="148645"/>
          <a:ext cx="663677" cy="37862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ru-RU"/>
          </a:defPPr>
          <a:lvl1pPr algn="l" rtl="0" eaLnBrk="0" fontAlgn="base" hangingPunct="0">
            <a:spcBef>
              <a:spcPct val="0"/>
            </a:spcBef>
            <a:spcAft>
              <a:spcPct val="0"/>
            </a:spcAft>
            <a:defRPr kern="1200">
              <a:solidFill>
                <a:sysClr val="windowText" lastClr="000000"/>
              </a:solidFill>
              <a:latin typeface="Calibri" pitchFamily="34" charset="0"/>
              <a:cs typeface="Arial" charset="0"/>
            </a:defRPr>
          </a:lvl1pPr>
          <a:lvl2pPr marL="457200" algn="l" rtl="0" eaLnBrk="0" fontAlgn="base" hangingPunct="0">
            <a:spcBef>
              <a:spcPct val="0"/>
            </a:spcBef>
            <a:spcAft>
              <a:spcPct val="0"/>
            </a:spcAft>
            <a:defRPr kern="1200">
              <a:solidFill>
                <a:sysClr val="windowText" lastClr="000000"/>
              </a:solidFill>
              <a:latin typeface="Calibri" pitchFamily="34" charset="0"/>
              <a:cs typeface="Arial" charset="0"/>
            </a:defRPr>
          </a:lvl2pPr>
          <a:lvl3pPr marL="914400" algn="l" rtl="0" eaLnBrk="0" fontAlgn="base" hangingPunct="0">
            <a:spcBef>
              <a:spcPct val="0"/>
            </a:spcBef>
            <a:spcAft>
              <a:spcPct val="0"/>
            </a:spcAft>
            <a:defRPr kern="1200">
              <a:solidFill>
                <a:sysClr val="windowText" lastClr="000000"/>
              </a:solidFill>
              <a:latin typeface="Calibri" pitchFamily="34" charset="0"/>
              <a:cs typeface="Arial" charset="0"/>
            </a:defRPr>
          </a:lvl3pPr>
          <a:lvl4pPr marL="1371600" algn="l" rtl="0" eaLnBrk="0" fontAlgn="base" hangingPunct="0">
            <a:spcBef>
              <a:spcPct val="0"/>
            </a:spcBef>
            <a:spcAft>
              <a:spcPct val="0"/>
            </a:spcAft>
            <a:defRPr kern="1200">
              <a:solidFill>
                <a:sysClr val="windowText" lastClr="000000"/>
              </a:solidFill>
              <a:latin typeface="Calibri" pitchFamily="34" charset="0"/>
              <a:cs typeface="Arial" charset="0"/>
            </a:defRPr>
          </a:lvl4pPr>
          <a:lvl5pPr marL="1828800" algn="l" rtl="0" eaLnBrk="0" fontAlgn="base" hangingPunct="0">
            <a:spcBef>
              <a:spcPct val="0"/>
            </a:spcBef>
            <a:spcAft>
              <a:spcPct val="0"/>
            </a:spcAft>
            <a:defRPr kern="1200">
              <a:solidFill>
                <a:sysClr val="windowText" lastClr="000000"/>
              </a:solidFill>
              <a:latin typeface="Calibri" pitchFamily="34" charset="0"/>
              <a:cs typeface="Arial" charset="0"/>
            </a:defRPr>
          </a:lvl5pPr>
          <a:lvl6pPr marL="2286000" algn="l" defTabSz="914400" rtl="0" eaLnBrk="1" latinLnBrk="0" hangingPunct="1">
            <a:defRPr kern="1200">
              <a:solidFill>
                <a:sysClr val="windowText" lastClr="000000"/>
              </a:solidFill>
              <a:latin typeface="Calibri" pitchFamily="34" charset="0"/>
              <a:cs typeface="Arial" charset="0"/>
            </a:defRPr>
          </a:lvl6pPr>
          <a:lvl7pPr marL="2743200" algn="l" defTabSz="914400" rtl="0" eaLnBrk="1" latinLnBrk="0" hangingPunct="1">
            <a:defRPr kern="1200">
              <a:solidFill>
                <a:sysClr val="windowText" lastClr="000000"/>
              </a:solidFill>
              <a:latin typeface="Calibri" pitchFamily="34" charset="0"/>
              <a:cs typeface="Arial" charset="0"/>
            </a:defRPr>
          </a:lvl7pPr>
          <a:lvl8pPr marL="3200400" algn="l" defTabSz="914400" rtl="0" eaLnBrk="1" latinLnBrk="0" hangingPunct="1">
            <a:defRPr kern="1200">
              <a:solidFill>
                <a:sysClr val="windowText" lastClr="000000"/>
              </a:solidFill>
              <a:latin typeface="Calibri" pitchFamily="34" charset="0"/>
              <a:cs typeface="Arial" charset="0"/>
            </a:defRPr>
          </a:lvl8pPr>
          <a:lvl9pPr marL="3657600" algn="l" defTabSz="914400" rtl="0" eaLnBrk="1" latinLnBrk="0" hangingPunct="1">
            <a:defRPr kern="1200">
              <a:solidFill>
                <a:sysClr val="windowText" lastClr="000000"/>
              </a:solidFill>
              <a:latin typeface="Calibri" pitchFamily="34" charset="0"/>
              <a:cs typeface="Arial" charset="0"/>
            </a:defRPr>
          </a:lvl9pPr>
        </a:lstStyle>
        <a:p xmlns:a="http://schemas.openxmlformats.org/drawingml/2006/main">
          <a:pPr algn="ctr">
            <a:defRPr sz="1800" b="0" i="0" u="none" strike="noStrike" kern="1200" baseline="0">
              <a:solidFill>
                <a:prstClr val="black"/>
              </a:solidFill>
              <a:latin typeface="Calibri"/>
            </a:defRPr>
          </a:pPr>
          <a:r>
            <a:rPr lang="en-US" sz="2200" b="1" dirty="0" smtClean="0">
              <a:solidFill>
                <a:prstClr val="black"/>
              </a:solidFill>
            </a:rPr>
            <a:t>4400</a:t>
          </a:r>
          <a:endParaRPr lang="en-US" sz="2200" b="1" dirty="0">
            <a:solidFill>
              <a:prstClr val="black"/>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DF7865-597B-4ACA-9675-B24BAFA62430}" type="datetimeFigureOut">
              <a:rPr lang="ru-RU" smtClean="0"/>
              <a:pPr/>
              <a:t>12.04.2019</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62B265-2C5D-4182-9740-B597B9B3BDC8}" type="slidenum">
              <a:rPr lang="ru-RU" smtClean="0"/>
              <a:pPr/>
              <a:t>‹#›</a:t>
            </a:fld>
            <a:endParaRPr lang="ru-RU"/>
          </a:p>
        </p:txBody>
      </p:sp>
    </p:spTree>
    <p:extLst>
      <p:ext uri="{BB962C8B-B14F-4D97-AF65-F5344CB8AC3E}">
        <p14:creationId xmlns="" xmlns:p14="http://schemas.microsoft.com/office/powerpoint/2010/main" val="3977416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8302-E9E1-48F6-B9F4-403598733512}" type="datetimeFigureOut">
              <a:rPr lang="ru-RU" smtClean="0"/>
              <a:pPr/>
              <a:t>12.04.2019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8D3FB3-0356-4A43-BA38-68B506D187A1}" type="slidenum">
              <a:rPr lang="ru-RU" smtClean="0"/>
              <a:pPr/>
              <a:t>‹#›</a:t>
            </a:fld>
            <a:endParaRPr lang="ru-RU"/>
          </a:p>
        </p:txBody>
      </p:sp>
    </p:spTree>
    <p:extLst>
      <p:ext uri="{BB962C8B-B14F-4D97-AF65-F5344CB8AC3E}">
        <p14:creationId xmlns="" xmlns:p14="http://schemas.microsoft.com/office/powerpoint/2010/main" val="383241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7252" y="2167859"/>
            <a:ext cx="9920748" cy="1371600"/>
          </a:xfrm>
        </p:spPr>
        <p:txBody>
          <a:bodyPr anchor="t">
            <a:normAutofit/>
          </a:bodyPr>
          <a:lstStyle>
            <a:lvl1pPr algn="l">
              <a:defRPr sz="6300" b="1">
                <a:latin typeface="+mn-lt"/>
              </a:defRPr>
            </a:lvl1pPr>
          </a:lstStyle>
          <a:p>
            <a:r>
              <a:rPr lang="ru-RU" dirty="0"/>
              <a:t>Образец заголовка</a:t>
            </a:r>
          </a:p>
        </p:txBody>
      </p:sp>
      <p:sp>
        <p:nvSpPr>
          <p:cNvPr id="3" name="Подзаголовок 2"/>
          <p:cNvSpPr>
            <a:spLocks noGrp="1"/>
          </p:cNvSpPr>
          <p:nvPr>
            <p:ph type="subTitle" idx="1"/>
          </p:nvPr>
        </p:nvSpPr>
        <p:spPr>
          <a:xfrm>
            <a:off x="747252" y="3952568"/>
            <a:ext cx="9920748" cy="906503"/>
          </a:xfrm>
        </p:spPr>
        <p:txBody>
          <a:bodyPr>
            <a:normAutofit/>
          </a:bodyPr>
          <a:lstStyle>
            <a:lvl1pPr marL="0" indent="0" algn="l">
              <a:buNone/>
              <a:defRPr sz="20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0" name="Рисунок 9"/>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3125" y="6249627"/>
            <a:ext cx="1435611" cy="224028"/>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2521458" y="6219908"/>
            <a:ext cx="653797" cy="283465"/>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69947" y="381902"/>
            <a:ext cx="1664211" cy="466345"/>
          </a:xfrm>
          <a:prstGeom prst="rect">
            <a:avLst/>
          </a:prstGeom>
        </p:spPr>
      </p:pic>
      <p:sp>
        <p:nvSpPr>
          <p:cNvPr id="35" name="Текст 33"/>
          <p:cNvSpPr>
            <a:spLocks noGrp="1"/>
          </p:cNvSpPr>
          <p:nvPr>
            <p:ph type="body" sz="quarter" idx="10" hasCustomPrompt="1"/>
          </p:nvPr>
        </p:nvSpPr>
        <p:spPr>
          <a:xfrm>
            <a:off x="6995160" y="405124"/>
            <a:ext cx="4460804" cy="401898"/>
          </a:xfrm>
        </p:spPr>
        <p:txBody>
          <a:bodyPr anchor="ctr">
            <a:normAutofit/>
          </a:bodyPr>
          <a:lstStyle>
            <a:lvl1pPr marL="0" indent="0" algn="r">
              <a:buNone/>
              <a:defRPr sz="1200" baseline="0">
                <a:solidFill>
                  <a:schemeClr val="bg1"/>
                </a:solidFill>
              </a:defRPr>
            </a:lvl1pPr>
          </a:lstStyle>
          <a:p>
            <a:pPr lvl="0"/>
            <a:r>
              <a:rPr lang="en-US" dirty="0"/>
              <a:t>The Project is funded by</a:t>
            </a:r>
            <a:r>
              <a:rPr lang="ru-RU" dirty="0"/>
              <a:t> </a:t>
            </a:r>
            <a:r>
              <a:rPr lang="en-US" dirty="0"/>
              <a:t>the European Union</a:t>
            </a:r>
            <a:br>
              <a:rPr lang="en-US" dirty="0"/>
            </a:br>
            <a:r>
              <a:rPr lang="en-US" dirty="0"/>
              <a:t>and implemented by the consortium led by GDSI Limited</a:t>
            </a:r>
            <a:endParaRPr lang="ru-RU" dirty="0"/>
          </a:p>
        </p:txBody>
      </p:sp>
      <p:sp>
        <p:nvSpPr>
          <p:cNvPr id="38" name="Текст 33"/>
          <p:cNvSpPr>
            <a:spLocks noGrp="1"/>
          </p:cNvSpPr>
          <p:nvPr>
            <p:ph type="body" sz="quarter" idx="11" hasCustomPrompt="1"/>
          </p:nvPr>
        </p:nvSpPr>
        <p:spPr>
          <a:xfrm>
            <a:off x="6995160" y="6100928"/>
            <a:ext cx="4460804" cy="237960"/>
          </a:xfrm>
        </p:spPr>
        <p:txBody>
          <a:bodyPr anchor="ctr">
            <a:normAutofit/>
          </a:bodyPr>
          <a:lstStyle>
            <a:lvl1pPr marL="0" indent="0" algn="r">
              <a:buNone/>
              <a:defRPr sz="1600" b="1">
                <a:solidFill>
                  <a:schemeClr val="bg1"/>
                </a:solidFill>
              </a:defRPr>
            </a:lvl1pPr>
          </a:lstStyle>
          <a:p>
            <a:pPr lvl="0"/>
            <a:r>
              <a:rPr lang="en-US" dirty="0"/>
              <a:t>Date</a:t>
            </a:r>
            <a:endParaRPr lang="ru-RU" dirty="0"/>
          </a:p>
        </p:txBody>
      </p:sp>
      <p:sp>
        <p:nvSpPr>
          <p:cNvPr id="39" name="Текст 33"/>
          <p:cNvSpPr>
            <a:spLocks noGrp="1"/>
          </p:cNvSpPr>
          <p:nvPr>
            <p:ph type="body" sz="quarter" idx="12" hasCustomPrompt="1"/>
          </p:nvPr>
        </p:nvSpPr>
        <p:spPr>
          <a:xfrm>
            <a:off x="6995160" y="6316801"/>
            <a:ext cx="4460804" cy="236550"/>
          </a:xfrm>
        </p:spPr>
        <p:txBody>
          <a:bodyPr anchor="ctr">
            <a:normAutofit/>
          </a:bodyPr>
          <a:lstStyle>
            <a:lvl1pPr marL="0" indent="0" algn="r">
              <a:buNone/>
              <a:defRPr sz="1200">
                <a:solidFill>
                  <a:schemeClr val="bg1"/>
                </a:solidFill>
              </a:defRPr>
            </a:lvl1pPr>
          </a:lstStyle>
          <a:p>
            <a:pPr lvl="0"/>
            <a:r>
              <a:rPr lang="en-US" dirty="0"/>
              <a:t>City, Country</a:t>
            </a:r>
            <a:endParaRPr lang="ru-RU" dirty="0"/>
          </a:p>
        </p:txBody>
      </p:sp>
    </p:spTree>
    <p:extLst>
      <p:ext uri="{BB962C8B-B14F-4D97-AF65-F5344CB8AC3E}">
        <p14:creationId xmlns="" xmlns:p14="http://schemas.microsoft.com/office/powerpoint/2010/main" val="3095683308"/>
      </p:ext>
    </p:extLst>
  </p:cSld>
  <p:clrMapOvr>
    <a:masterClrMapping/>
  </p:clrMapOvr>
  <p:extLst mod="1">
    <p:ext uri="{DCECCB84-F9BA-43D5-87BE-67443E8EF086}">
      <p15:sldGuideLst xmlns="" xmlns:p15="http://schemas.microsoft.com/office/powerpoint/2012/main">
        <p15:guide id="1" pos="461" userDrawn="1">
          <p15:clr>
            <a:srgbClr val="FBAE40"/>
          </p15:clr>
        </p15:guide>
        <p15:guide id="2" pos="72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Пусто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27" name="Рисунок 26"/>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28" name="Рисунок 27"/>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31"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32"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
        <p:nvSpPr>
          <p:cNvPr id="34" name="Текст 2"/>
          <p:cNvSpPr>
            <a:spLocks noGrp="1"/>
          </p:cNvSpPr>
          <p:nvPr>
            <p:ph type="body" idx="16" hasCustomPrompt="1"/>
          </p:nvPr>
        </p:nvSpPr>
        <p:spPr>
          <a:xfrm>
            <a:off x="1774825" y="2845968"/>
            <a:ext cx="2230168" cy="235934"/>
          </a:xfrm>
        </p:spPr>
        <p:txBody>
          <a:bodyPr numCol="1" spcCol="360000">
            <a:noAutofit/>
          </a:bodyPr>
          <a:lstStyle>
            <a:lvl1pPr marL="0" indent="0" algn="ct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ru-RU" dirty="0"/>
              <a:t>1</a:t>
            </a:r>
            <a:endParaRPr lang="en-US" dirty="0"/>
          </a:p>
        </p:txBody>
      </p:sp>
      <p:sp>
        <p:nvSpPr>
          <p:cNvPr id="35" name="Текст 2"/>
          <p:cNvSpPr>
            <a:spLocks noGrp="1"/>
          </p:cNvSpPr>
          <p:nvPr>
            <p:ph type="body" idx="18" hasCustomPrompt="1"/>
          </p:nvPr>
        </p:nvSpPr>
        <p:spPr>
          <a:xfrm>
            <a:off x="1774825" y="3060904"/>
            <a:ext cx="2230168" cy="356666"/>
          </a:xfrm>
        </p:spPr>
        <p:txBody>
          <a:bodyPr numCol="1" spcCol="360000">
            <a:noAutofit/>
          </a:bodyPr>
          <a:lstStyle>
            <a:lvl1pPr marL="0" indent="0" algn="ct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61" name="Текст 2"/>
          <p:cNvSpPr>
            <a:spLocks noGrp="1"/>
          </p:cNvSpPr>
          <p:nvPr>
            <p:ph type="body" idx="34" hasCustomPrompt="1"/>
          </p:nvPr>
        </p:nvSpPr>
        <p:spPr>
          <a:xfrm>
            <a:off x="2519050" y="2035830"/>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1</a:t>
            </a:r>
            <a:endParaRPr lang="en-US" dirty="0"/>
          </a:p>
        </p:txBody>
      </p:sp>
      <p:sp>
        <p:nvSpPr>
          <p:cNvPr id="63" name="Текст 2"/>
          <p:cNvSpPr>
            <a:spLocks noGrp="1"/>
          </p:cNvSpPr>
          <p:nvPr>
            <p:ph type="body" idx="35" hasCustomPrompt="1"/>
          </p:nvPr>
        </p:nvSpPr>
        <p:spPr>
          <a:xfrm>
            <a:off x="4980915" y="2845968"/>
            <a:ext cx="2230168" cy="235934"/>
          </a:xfrm>
        </p:spPr>
        <p:txBody>
          <a:bodyPr numCol="1" spcCol="360000">
            <a:noAutofit/>
          </a:bodyPr>
          <a:lstStyle>
            <a:lvl1pPr marL="0" indent="0" algn="ct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ru-RU" dirty="0"/>
              <a:t>2</a:t>
            </a:r>
            <a:endParaRPr lang="en-US" dirty="0"/>
          </a:p>
        </p:txBody>
      </p:sp>
      <p:sp>
        <p:nvSpPr>
          <p:cNvPr id="64" name="Текст 2"/>
          <p:cNvSpPr>
            <a:spLocks noGrp="1"/>
          </p:cNvSpPr>
          <p:nvPr>
            <p:ph type="body" idx="36" hasCustomPrompt="1"/>
          </p:nvPr>
        </p:nvSpPr>
        <p:spPr>
          <a:xfrm>
            <a:off x="4980915" y="3060904"/>
            <a:ext cx="2230168" cy="356666"/>
          </a:xfrm>
        </p:spPr>
        <p:txBody>
          <a:bodyPr numCol="1" spcCol="360000">
            <a:noAutofit/>
          </a:bodyPr>
          <a:lstStyle>
            <a:lvl1pPr marL="0" indent="0" algn="ct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66" name="Текст 2"/>
          <p:cNvSpPr>
            <a:spLocks noGrp="1"/>
          </p:cNvSpPr>
          <p:nvPr>
            <p:ph type="body" idx="37" hasCustomPrompt="1"/>
          </p:nvPr>
        </p:nvSpPr>
        <p:spPr>
          <a:xfrm>
            <a:off x="5725140" y="2035830"/>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2</a:t>
            </a:r>
            <a:endParaRPr lang="en-US" dirty="0"/>
          </a:p>
        </p:txBody>
      </p:sp>
      <p:sp>
        <p:nvSpPr>
          <p:cNvPr id="68" name="Текст 2"/>
          <p:cNvSpPr>
            <a:spLocks noGrp="1"/>
          </p:cNvSpPr>
          <p:nvPr>
            <p:ph type="body" idx="38" hasCustomPrompt="1"/>
          </p:nvPr>
        </p:nvSpPr>
        <p:spPr>
          <a:xfrm>
            <a:off x="8189566" y="2845968"/>
            <a:ext cx="2230168" cy="235934"/>
          </a:xfrm>
        </p:spPr>
        <p:txBody>
          <a:bodyPr numCol="1" spcCol="360000">
            <a:noAutofit/>
          </a:bodyPr>
          <a:lstStyle>
            <a:lvl1pPr marL="0" indent="0" algn="ct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ru-RU" dirty="0"/>
              <a:t>3</a:t>
            </a:r>
            <a:endParaRPr lang="en-US" dirty="0"/>
          </a:p>
        </p:txBody>
      </p:sp>
      <p:sp>
        <p:nvSpPr>
          <p:cNvPr id="69" name="Текст 2"/>
          <p:cNvSpPr>
            <a:spLocks noGrp="1"/>
          </p:cNvSpPr>
          <p:nvPr>
            <p:ph type="body" idx="39" hasCustomPrompt="1"/>
          </p:nvPr>
        </p:nvSpPr>
        <p:spPr>
          <a:xfrm>
            <a:off x="8189566" y="3060904"/>
            <a:ext cx="2230168" cy="356666"/>
          </a:xfrm>
        </p:spPr>
        <p:txBody>
          <a:bodyPr numCol="1" spcCol="360000">
            <a:noAutofit/>
          </a:bodyPr>
          <a:lstStyle>
            <a:lvl1pPr marL="0" indent="0" algn="ct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71" name="Текст 2"/>
          <p:cNvSpPr>
            <a:spLocks noGrp="1"/>
          </p:cNvSpPr>
          <p:nvPr>
            <p:ph type="body" idx="40" hasCustomPrompt="1"/>
          </p:nvPr>
        </p:nvSpPr>
        <p:spPr>
          <a:xfrm>
            <a:off x="8933791" y="2035830"/>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3</a:t>
            </a:r>
            <a:endParaRPr lang="en-US" dirty="0"/>
          </a:p>
        </p:txBody>
      </p:sp>
      <p:sp>
        <p:nvSpPr>
          <p:cNvPr id="73" name="Текст 2"/>
          <p:cNvSpPr>
            <a:spLocks noGrp="1"/>
          </p:cNvSpPr>
          <p:nvPr>
            <p:ph type="body" idx="41" hasCustomPrompt="1"/>
          </p:nvPr>
        </p:nvSpPr>
        <p:spPr>
          <a:xfrm>
            <a:off x="1774825" y="4786994"/>
            <a:ext cx="2230168" cy="235934"/>
          </a:xfrm>
        </p:spPr>
        <p:txBody>
          <a:bodyPr numCol="1" spcCol="360000">
            <a:noAutofit/>
          </a:bodyPr>
          <a:lstStyle>
            <a:lvl1pPr marL="0" indent="0" algn="ct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04</a:t>
            </a:r>
          </a:p>
        </p:txBody>
      </p:sp>
      <p:sp>
        <p:nvSpPr>
          <p:cNvPr id="74" name="Текст 2"/>
          <p:cNvSpPr>
            <a:spLocks noGrp="1"/>
          </p:cNvSpPr>
          <p:nvPr>
            <p:ph type="body" idx="42" hasCustomPrompt="1"/>
          </p:nvPr>
        </p:nvSpPr>
        <p:spPr>
          <a:xfrm>
            <a:off x="1774825" y="5001930"/>
            <a:ext cx="2230168" cy="356666"/>
          </a:xfrm>
        </p:spPr>
        <p:txBody>
          <a:bodyPr numCol="1" spcCol="360000">
            <a:noAutofit/>
          </a:bodyPr>
          <a:lstStyle>
            <a:lvl1pPr marL="0" indent="0" algn="ct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76" name="Текст 2"/>
          <p:cNvSpPr>
            <a:spLocks noGrp="1"/>
          </p:cNvSpPr>
          <p:nvPr>
            <p:ph type="body" idx="43" hasCustomPrompt="1"/>
          </p:nvPr>
        </p:nvSpPr>
        <p:spPr>
          <a:xfrm>
            <a:off x="2519050" y="3976856"/>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4</a:t>
            </a:r>
            <a:endParaRPr lang="en-US" dirty="0"/>
          </a:p>
        </p:txBody>
      </p:sp>
      <p:sp>
        <p:nvSpPr>
          <p:cNvPr id="78" name="Текст 2"/>
          <p:cNvSpPr>
            <a:spLocks noGrp="1"/>
          </p:cNvSpPr>
          <p:nvPr>
            <p:ph type="body" idx="44" hasCustomPrompt="1"/>
          </p:nvPr>
        </p:nvSpPr>
        <p:spPr>
          <a:xfrm>
            <a:off x="4980915" y="4786994"/>
            <a:ext cx="2230168" cy="235934"/>
          </a:xfrm>
        </p:spPr>
        <p:txBody>
          <a:bodyPr numCol="1" spcCol="360000">
            <a:noAutofit/>
          </a:bodyPr>
          <a:lstStyle>
            <a:lvl1pPr marL="0" indent="0" algn="ct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ru-RU" dirty="0"/>
              <a:t>5</a:t>
            </a:r>
            <a:endParaRPr lang="en-US" dirty="0"/>
          </a:p>
        </p:txBody>
      </p:sp>
      <p:sp>
        <p:nvSpPr>
          <p:cNvPr id="79" name="Текст 2"/>
          <p:cNvSpPr>
            <a:spLocks noGrp="1"/>
          </p:cNvSpPr>
          <p:nvPr>
            <p:ph type="body" idx="45" hasCustomPrompt="1"/>
          </p:nvPr>
        </p:nvSpPr>
        <p:spPr>
          <a:xfrm>
            <a:off x="4980915" y="5001930"/>
            <a:ext cx="2230168" cy="356666"/>
          </a:xfrm>
        </p:spPr>
        <p:txBody>
          <a:bodyPr numCol="1" spcCol="360000">
            <a:noAutofit/>
          </a:bodyPr>
          <a:lstStyle>
            <a:lvl1pPr marL="0" indent="0" algn="ct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81" name="Текст 2"/>
          <p:cNvSpPr>
            <a:spLocks noGrp="1"/>
          </p:cNvSpPr>
          <p:nvPr>
            <p:ph type="body" idx="46" hasCustomPrompt="1"/>
          </p:nvPr>
        </p:nvSpPr>
        <p:spPr>
          <a:xfrm>
            <a:off x="5725140" y="3976856"/>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5</a:t>
            </a:r>
            <a:endParaRPr lang="en-US" dirty="0"/>
          </a:p>
        </p:txBody>
      </p:sp>
      <p:sp>
        <p:nvSpPr>
          <p:cNvPr id="83" name="Текст 2"/>
          <p:cNvSpPr>
            <a:spLocks noGrp="1"/>
          </p:cNvSpPr>
          <p:nvPr>
            <p:ph type="body" idx="47" hasCustomPrompt="1"/>
          </p:nvPr>
        </p:nvSpPr>
        <p:spPr>
          <a:xfrm>
            <a:off x="8189566" y="4786994"/>
            <a:ext cx="2230168" cy="235934"/>
          </a:xfrm>
        </p:spPr>
        <p:txBody>
          <a:bodyPr numCol="1" spcCol="360000">
            <a:noAutofit/>
          </a:bodyPr>
          <a:lstStyle>
            <a:lvl1pPr marL="0" indent="0" algn="ct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ru-RU" dirty="0"/>
              <a:t>6</a:t>
            </a:r>
            <a:endParaRPr lang="en-US" dirty="0"/>
          </a:p>
        </p:txBody>
      </p:sp>
      <p:sp>
        <p:nvSpPr>
          <p:cNvPr id="84" name="Текст 2"/>
          <p:cNvSpPr>
            <a:spLocks noGrp="1"/>
          </p:cNvSpPr>
          <p:nvPr>
            <p:ph type="body" idx="48" hasCustomPrompt="1"/>
          </p:nvPr>
        </p:nvSpPr>
        <p:spPr>
          <a:xfrm>
            <a:off x="8189566" y="5001930"/>
            <a:ext cx="2230168" cy="356666"/>
          </a:xfrm>
        </p:spPr>
        <p:txBody>
          <a:bodyPr numCol="1" spcCol="360000">
            <a:noAutofit/>
          </a:bodyPr>
          <a:lstStyle>
            <a:lvl1pPr marL="0" indent="0" algn="ct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86" name="Текст 2"/>
          <p:cNvSpPr>
            <a:spLocks noGrp="1"/>
          </p:cNvSpPr>
          <p:nvPr>
            <p:ph type="body" idx="49" hasCustomPrompt="1"/>
          </p:nvPr>
        </p:nvSpPr>
        <p:spPr>
          <a:xfrm>
            <a:off x="8933791" y="3976856"/>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6</a:t>
            </a:r>
            <a:endParaRPr lang="en-US" dirty="0"/>
          </a:p>
        </p:txBody>
      </p:sp>
      <p:sp>
        <p:nvSpPr>
          <p:cNvPr id="87" name="Заголовок 1"/>
          <p:cNvSpPr>
            <a:spLocks noGrp="1"/>
          </p:cNvSpPr>
          <p:nvPr>
            <p:ph type="title"/>
          </p:nvPr>
        </p:nvSpPr>
        <p:spPr>
          <a:xfrm>
            <a:off x="1789471" y="1247442"/>
            <a:ext cx="4420829" cy="561693"/>
          </a:xfrm>
        </p:spPr>
        <p:txBody>
          <a:bodyPr anchor="t">
            <a:normAutofit/>
          </a:bodyPr>
          <a:lstStyle>
            <a:lvl1pPr>
              <a:defRPr sz="3600" b="1">
                <a:latin typeface="+mn-lt"/>
              </a:defRPr>
            </a:lvl1pPr>
          </a:lstStyle>
          <a:p>
            <a:r>
              <a:rPr lang="ru-RU" dirty="0"/>
              <a:t>Образец заголовка</a:t>
            </a:r>
          </a:p>
        </p:txBody>
      </p:sp>
    </p:spTree>
    <p:extLst>
      <p:ext uri="{BB962C8B-B14F-4D97-AF65-F5344CB8AC3E}">
        <p14:creationId xmlns="" xmlns:p14="http://schemas.microsoft.com/office/powerpoint/2010/main" val="368179910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6562" userDrawn="1">
          <p15:clr>
            <a:srgbClr val="FBAE40"/>
          </p15:clr>
        </p15:guide>
        <p15:guide id="0" pos="1118" userDrawn="1">
          <p15:clr>
            <a:srgbClr val="FBAE40"/>
          </p15:clr>
        </p15:guide>
        <p15:guide id="3"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0" name="Рисунок 9"/>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11" name="Заголовок 1"/>
          <p:cNvSpPr>
            <a:spLocks noGrp="1"/>
          </p:cNvSpPr>
          <p:nvPr>
            <p:ph type="title"/>
          </p:nvPr>
        </p:nvSpPr>
        <p:spPr>
          <a:xfrm>
            <a:off x="1789471" y="1247442"/>
            <a:ext cx="4420829" cy="561693"/>
          </a:xfrm>
        </p:spPr>
        <p:txBody>
          <a:bodyPr anchor="t">
            <a:normAutofit/>
          </a:bodyPr>
          <a:lstStyle>
            <a:lvl1pPr>
              <a:defRPr sz="3600" b="1">
                <a:latin typeface="+mn-lt"/>
              </a:defRPr>
            </a:lvl1pPr>
          </a:lstStyle>
          <a:p>
            <a:r>
              <a:rPr lang="ru-RU" dirty="0"/>
              <a:t>Образец заголовка</a:t>
            </a:r>
          </a:p>
        </p:txBody>
      </p:sp>
      <p:sp>
        <p:nvSpPr>
          <p:cNvPr id="12" name="Текст 2"/>
          <p:cNvSpPr>
            <a:spLocks noGrp="1"/>
          </p:cNvSpPr>
          <p:nvPr>
            <p:ph type="body" idx="1"/>
          </p:nvPr>
        </p:nvSpPr>
        <p:spPr>
          <a:xfrm>
            <a:off x="1789471" y="1868131"/>
            <a:ext cx="4420829" cy="3814914"/>
          </a:xfrm>
        </p:spPr>
        <p:txBody>
          <a:bodyPr numCol="1" spcCol="360000">
            <a:normAutofit/>
          </a:bodyPr>
          <a:lstStyle>
            <a:lvl1pPr marL="0" indent="0" algn="just">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sp>
        <p:nvSpPr>
          <p:cNvPr id="14"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Tree>
    <p:extLst>
      <p:ext uri="{BB962C8B-B14F-4D97-AF65-F5344CB8AC3E}">
        <p14:creationId xmlns="" xmlns:p14="http://schemas.microsoft.com/office/powerpoint/2010/main" val="3103877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366F550F-051F-46A9-83EC-7F615E1AC42F}" type="datetimeFigureOut">
              <a:rPr lang="ru-RU" smtClean="0"/>
              <a:pPr/>
              <a:t>12.04.2019</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220FD5F7-8ADA-473C-AA1E-FA86D3429A34}" type="slidenum">
              <a:rPr lang="ru-RU" smtClean="0"/>
              <a:pPr/>
              <a:t>‹#›</a:t>
            </a:fld>
            <a:endParaRPr lang="ru-RU"/>
          </a:p>
        </p:txBody>
      </p:sp>
    </p:spTree>
    <p:extLst>
      <p:ext uri="{BB962C8B-B14F-4D97-AF65-F5344CB8AC3E}">
        <p14:creationId xmlns="" xmlns:p14="http://schemas.microsoft.com/office/powerpoint/2010/main" val="387662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471" y="1247442"/>
            <a:ext cx="8632724" cy="561693"/>
          </a:xfrm>
        </p:spPr>
        <p:txBody>
          <a:bodyPr anchor="t">
            <a:normAutofit/>
          </a:bodyPr>
          <a:lstStyle>
            <a:lvl1pPr>
              <a:defRPr sz="3600" b="1">
                <a:latin typeface="+mn-lt"/>
              </a:defRPr>
            </a:lvl1pPr>
          </a:lstStyle>
          <a:p>
            <a:r>
              <a:rPr lang="ru-RU" dirty="0"/>
              <a:t>Образец заголовка</a:t>
            </a:r>
          </a:p>
        </p:txBody>
      </p:sp>
      <p:sp>
        <p:nvSpPr>
          <p:cNvPr id="3" name="Текст 2"/>
          <p:cNvSpPr>
            <a:spLocks noGrp="1"/>
          </p:cNvSpPr>
          <p:nvPr>
            <p:ph type="body" idx="1"/>
          </p:nvPr>
        </p:nvSpPr>
        <p:spPr>
          <a:xfrm>
            <a:off x="1789471" y="1868131"/>
            <a:ext cx="8632724" cy="3814914"/>
          </a:xfrm>
        </p:spPr>
        <p:txBody>
          <a:bodyPr numCol="2" spcCol="360000">
            <a:normAutofit/>
          </a:bodyPr>
          <a:lstStyle>
            <a:lvl1pPr marL="0" indent="0" algn="just">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pic>
        <p:nvPicPr>
          <p:cNvPr id="11" name="Рисунок 10"/>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18"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19"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Tree>
    <p:extLst>
      <p:ext uri="{BB962C8B-B14F-4D97-AF65-F5344CB8AC3E}">
        <p14:creationId xmlns="" xmlns:p14="http://schemas.microsoft.com/office/powerpoint/2010/main" val="277335801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1789471" y="1247442"/>
            <a:ext cx="4420829" cy="561693"/>
          </a:xfrm>
        </p:spPr>
        <p:txBody>
          <a:bodyPr anchor="t">
            <a:normAutofit/>
          </a:bodyPr>
          <a:lstStyle>
            <a:lvl1pPr>
              <a:defRPr sz="3600" b="1">
                <a:latin typeface="+mn-lt"/>
              </a:defRPr>
            </a:lvl1pPr>
          </a:lstStyle>
          <a:p>
            <a:r>
              <a:rPr lang="ru-RU" dirty="0"/>
              <a:t>Образец заголовка</a:t>
            </a:r>
          </a:p>
        </p:txBody>
      </p:sp>
      <p:sp>
        <p:nvSpPr>
          <p:cNvPr id="8" name="Текст 2"/>
          <p:cNvSpPr>
            <a:spLocks noGrp="1"/>
          </p:cNvSpPr>
          <p:nvPr>
            <p:ph type="body" idx="1"/>
          </p:nvPr>
        </p:nvSpPr>
        <p:spPr>
          <a:xfrm>
            <a:off x="1789471" y="1868131"/>
            <a:ext cx="4420829" cy="3814914"/>
          </a:xfrm>
        </p:spPr>
        <p:txBody>
          <a:bodyPr numCol="1" spcCol="360000">
            <a:normAutofit/>
          </a:bodyPr>
          <a:lstStyle>
            <a:lvl1pPr marL="0" indent="0" algn="just">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pic>
        <p:nvPicPr>
          <p:cNvPr id="13" name="Рисунок 12"/>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5" name="Рисунок 14"/>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27"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28"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
        <p:nvSpPr>
          <p:cNvPr id="43" name="Рисунок 42"/>
          <p:cNvSpPr>
            <a:spLocks noGrp="1"/>
          </p:cNvSpPr>
          <p:nvPr>
            <p:ph type="pic" sz="quarter" idx="16"/>
          </p:nvPr>
        </p:nvSpPr>
        <p:spPr>
          <a:xfrm>
            <a:off x="6604000" y="849789"/>
            <a:ext cx="4833257" cy="4833256"/>
          </a:xfrm>
          <a:prstGeom prst="ellipse">
            <a:avLst/>
          </a:prstGeom>
          <a:solidFill>
            <a:srgbClr val="00B050"/>
          </a:solidFill>
        </p:spPr>
        <p:txBody>
          <a:bodyPr/>
          <a:lstStyle/>
          <a:p>
            <a:endParaRPr lang="ru-RU"/>
          </a:p>
        </p:txBody>
      </p:sp>
    </p:spTree>
    <p:extLst>
      <p:ext uri="{BB962C8B-B14F-4D97-AF65-F5344CB8AC3E}">
        <p14:creationId xmlns="" xmlns:p14="http://schemas.microsoft.com/office/powerpoint/2010/main" val="501577058"/>
      </p:ext>
    </p:extLst>
  </p:cSld>
  <p:clrMapOvr>
    <a:masterClrMapping/>
  </p:clrMapOvr>
  <p:extLst mod="1">
    <p:ext uri="{DCECCB84-F9BA-43D5-87BE-67443E8EF086}">
      <p15:sldGuideLst xmlns="" xmlns:p15="http://schemas.microsoft.com/office/powerpoint/2012/main">
        <p15:guide id="1" pos="111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9" name="Рисунок 8"/>
          <p:cNvSpPr>
            <a:spLocks noGrp="1"/>
          </p:cNvSpPr>
          <p:nvPr>
            <p:ph type="pic" sz="quarter" idx="16"/>
          </p:nvPr>
        </p:nvSpPr>
        <p:spPr>
          <a:xfrm>
            <a:off x="6834188" y="1247776"/>
            <a:ext cx="5357812" cy="4435270"/>
          </a:xfrm>
          <a:solidFill>
            <a:srgbClr val="00B050"/>
          </a:solidFill>
        </p:spPr>
        <p:txBody>
          <a:bodyPr/>
          <a:lstStyle/>
          <a:p>
            <a:endParaRPr lang="ru-RU"/>
          </a:p>
        </p:txBody>
      </p:sp>
      <p:sp>
        <p:nvSpPr>
          <p:cNvPr id="7" name="Заголовок 1"/>
          <p:cNvSpPr>
            <a:spLocks noGrp="1"/>
          </p:cNvSpPr>
          <p:nvPr>
            <p:ph type="title"/>
          </p:nvPr>
        </p:nvSpPr>
        <p:spPr>
          <a:xfrm>
            <a:off x="1789471" y="1247442"/>
            <a:ext cx="4420829" cy="561693"/>
          </a:xfrm>
        </p:spPr>
        <p:txBody>
          <a:bodyPr anchor="t">
            <a:normAutofit/>
          </a:bodyPr>
          <a:lstStyle>
            <a:lvl1pPr>
              <a:defRPr sz="3600" b="1">
                <a:latin typeface="+mn-lt"/>
              </a:defRPr>
            </a:lvl1pPr>
          </a:lstStyle>
          <a:p>
            <a:r>
              <a:rPr lang="ru-RU" dirty="0"/>
              <a:t>Образец заголовка</a:t>
            </a:r>
          </a:p>
        </p:txBody>
      </p:sp>
      <p:sp>
        <p:nvSpPr>
          <p:cNvPr id="8" name="Текст 2"/>
          <p:cNvSpPr>
            <a:spLocks noGrp="1"/>
          </p:cNvSpPr>
          <p:nvPr>
            <p:ph type="body" idx="1"/>
          </p:nvPr>
        </p:nvSpPr>
        <p:spPr>
          <a:xfrm>
            <a:off x="1789471" y="1868131"/>
            <a:ext cx="4420829" cy="3814914"/>
          </a:xfrm>
        </p:spPr>
        <p:txBody>
          <a:bodyPr numCol="1" spcCol="360000">
            <a:normAutofit/>
          </a:bodyPr>
          <a:lstStyle>
            <a:lvl1pPr marL="0" indent="0" algn="just">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pic>
        <p:nvPicPr>
          <p:cNvPr id="13" name="Рисунок 12"/>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5" name="Рисунок 14"/>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23" name="Текст 2"/>
          <p:cNvSpPr>
            <a:spLocks noGrp="1"/>
          </p:cNvSpPr>
          <p:nvPr>
            <p:ph type="body" idx="15" hasCustomPrompt="1"/>
          </p:nvPr>
        </p:nvSpPr>
        <p:spPr>
          <a:xfrm>
            <a:off x="7990020" y="3260451"/>
            <a:ext cx="3046148" cy="394200"/>
          </a:xfrm>
        </p:spPr>
        <p:txBody>
          <a:bodyPr numCol="1" spcCol="360000">
            <a:normAutofit/>
          </a:bodyPr>
          <a:lstStyle>
            <a:lvl1pPr marL="0" indent="0" algn="ctr">
              <a:buNone/>
              <a:defRPr sz="1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IMAGE</a:t>
            </a:r>
            <a:endParaRPr lang="ru-RU" dirty="0"/>
          </a:p>
        </p:txBody>
      </p:sp>
      <p:sp>
        <p:nvSpPr>
          <p:cNvPr id="27"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28"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Tree>
    <p:extLst>
      <p:ext uri="{BB962C8B-B14F-4D97-AF65-F5344CB8AC3E}">
        <p14:creationId xmlns="" xmlns:p14="http://schemas.microsoft.com/office/powerpoint/2010/main" val="3533977396"/>
      </p:ext>
    </p:extLst>
  </p:cSld>
  <p:clrMapOvr>
    <a:masterClrMapping/>
  </p:clrMapOvr>
  <p:extLst mod="1">
    <p:ext uri="{DCECCB84-F9BA-43D5-87BE-67443E8EF086}">
      <p15:sldGuideLst xmlns="" xmlns:p15="http://schemas.microsoft.com/office/powerpoint/2012/main">
        <p15:guide id="1" pos="111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1789471" y="1247442"/>
            <a:ext cx="4420829" cy="561693"/>
          </a:xfrm>
        </p:spPr>
        <p:txBody>
          <a:bodyPr anchor="t">
            <a:normAutofit/>
          </a:bodyPr>
          <a:lstStyle>
            <a:lvl1pPr>
              <a:defRPr sz="3600" b="1">
                <a:latin typeface="+mn-lt"/>
              </a:defRPr>
            </a:lvl1pPr>
          </a:lstStyle>
          <a:p>
            <a:r>
              <a:rPr lang="ru-RU" dirty="0"/>
              <a:t>Образец заголовка</a:t>
            </a:r>
          </a:p>
        </p:txBody>
      </p:sp>
      <p:sp>
        <p:nvSpPr>
          <p:cNvPr id="8" name="Текст 2"/>
          <p:cNvSpPr>
            <a:spLocks noGrp="1"/>
          </p:cNvSpPr>
          <p:nvPr>
            <p:ph type="body" idx="1"/>
          </p:nvPr>
        </p:nvSpPr>
        <p:spPr>
          <a:xfrm>
            <a:off x="1789471" y="1868131"/>
            <a:ext cx="4420829" cy="3814914"/>
          </a:xfrm>
        </p:spPr>
        <p:txBody>
          <a:bodyPr numCol="1" spcCol="360000">
            <a:normAutofit/>
          </a:bodyPr>
          <a:lstStyle>
            <a:lvl1pPr marL="0" indent="0" algn="just">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pic>
        <p:nvPicPr>
          <p:cNvPr id="13" name="Рисунок 12"/>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5" name="Рисунок 14"/>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23" name="Текст 2"/>
          <p:cNvSpPr>
            <a:spLocks noGrp="1"/>
          </p:cNvSpPr>
          <p:nvPr>
            <p:ph type="body" idx="15" hasCustomPrompt="1"/>
          </p:nvPr>
        </p:nvSpPr>
        <p:spPr>
          <a:xfrm>
            <a:off x="7400626" y="1495425"/>
            <a:ext cx="3046148" cy="2944978"/>
          </a:xfrm>
        </p:spPr>
        <p:txBody>
          <a:bodyPr numCol="1" spcCol="360000" anchor="ctr">
            <a:noAutofit/>
          </a:bodyPr>
          <a:lstStyle>
            <a:lvl1pPr marL="0" indent="0" algn="l">
              <a:buNone/>
              <a:defRPr sz="3200" b="1" i="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Quote</a:t>
            </a:r>
            <a:endParaRPr lang="ru-RU" dirty="0"/>
          </a:p>
        </p:txBody>
      </p:sp>
      <p:sp>
        <p:nvSpPr>
          <p:cNvPr id="27"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28"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
        <p:nvSpPr>
          <p:cNvPr id="21" name="Текст 2"/>
          <p:cNvSpPr>
            <a:spLocks noGrp="1"/>
          </p:cNvSpPr>
          <p:nvPr>
            <p:ph type="body" idx="16" hasCustomPrompt="1"/>
          </p:nvPr>
        </p:nvSpPr>
        <p:spPr>
          <a:xfrm>
            <a:off x="7400626" y="4554703"/>
            <a:ext cx="3046148" cy="360197"/>
          </a:xfrm>
        </p:spPr>
        <p:txBody>
          <a:bodyPr numCol="1" spcCol="360000">
            <a:noAutofit/>
          </a:bodyPr>
          <a:lstStyle>
            <a:lvl1pPr marL="0" indent="0" algn="l">
              <a:buNone/>
              <a:defRPr sz="1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Author</a:t>
            </a:r>
            <a:endParaRPr lang="ru-RU" dirty="0"/>
          </a:p>
        </p:txBody>
      </p:sp>
    </p:spTree>
    <p:extLst>
      <p:ext uri="{BB962C8B-B14F-4D97-AF65-F5344CB8AC3E}">
        <p14:creationId xmlns="" xmlns:p14="http://schemas.microsoft.com/office/powerpoint/2010/main" val="317079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1789471" y="1247442"/>
            <a:ext cx="3421159" cy="1076658"/>
          </a:xfrm>
        </p:spPr>
        <p:txBody>
          <a:bodyPr anchor="t">
            <a:normAutofit/>
          </a:bodyPr>
          <a:lstStyle>
            <a:lvl1pPr>
              <a:defRPr sz="3600" b="1">
                <a:latin typeface="+mn-lt"/>
              </a:defRPr>
            </a:lvl1pPr>
          </a:lstStyle>
          <a:p>
            <a:r>
              <a:rPr lang="ru-RU" dirty="0"/>
              <a:t>Образец</a:t>
            </a:r>
            <a:br>
              <a:rPr lang="ru-RU" dirty="0"/>
            </a:br>
            <a:r>
              <a:rPr lang="ru-RU" dirty="0"/>
              <a:t>заголовка</a:t>
            </a:r>
          </a:p>
        </p:txBody>
      </p:sp>
      <p:sp>
        <p:nvSpPr>
          <p:cNvPr id="8" name="Текст 2"/>
          <p:cNvSpPr>
            <a:spLocks noGrp="1"/>
          </p:cNvSpPr>
          <p:nvPr>
            <p:ph type="body" idx="1"/>
          </p:nvPr>
        </p:nvSpPr>
        <p:spPr>
          <a:xfrm>
            <a:off x="1789472" y="2324099"/>
            <a:ext cx="3421158" cy="3358945"/>
          </a:xfrm>
        </p:spPr>
        <p:txBody>
          <a:bodyPr numCol="1" spcCol="360000">
            <a:normAutofit/>
          </a:bodyPr>
          <a:lstStyle>
            <a:lvl1pPr marL="0" indent="0" algn="just">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pic>
        <p:nvPicPr>
          <p:cNvPr id="13" name="Рисунок 12"/>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5" name="Рисунок 14"/>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27"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28"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
        <p:nvSpPr>
          <p:cNvPr id="18" name="Овал 17"/>
          <p:cNvSpPr/>
          <p:nvPr userDrawn="1"/>
        </p:nvSpPr>
        <p:spPr>
          <a:xfrm>
            <a:off x="6066974" y="-2990118"/>
            <a:ext cx="12838236" cy="12838236"/>
          </a:xfrm>
          <a:prstGeom prst="ellipse">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Текст 2"/>
          <p:cNvSpPr>
            <a:spLocks noGrp="1"/>
          </p:cNvSpPr>
          <p:nvPr>
            <p:ph type="body" idx="16" hasCustomPrompt="1"/>
          </p:nvPr>
        </p:nvSpPr>
        <p:spPr>
          <a:xfrm>
            <a:off x="6909733" y="1326689"/>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kk-KZ" dirty="0"/>
              <a:t>1</a:t>
            </a:r>
            <a:endParaRPr lang="en-US" dirty="0"/>
          </a:p>
        </p:txBody>
      </p:sp>
      <p:sp>
        <p:nvSpPr>
          <p:cNvPr id="25" name="Текст 2"/>
          <p:cNvSpPr>
            <a:spLocks noGrp="1"/>
          </p:cNvSpPr>
          <p:nvPr>
            <p:ph type="body" idx="18" hasCustomPrompt="1"/>
          </p:nvPr>
        </p:nvSpPr>
        <p:spPr>
          <a:xfrm>
            <a:off x="6909733" y="1541625"/>
            <a:ext cx="3507442"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 and typesetting industry. Lorem Ipsum has.</a:t>
            </a:r>
            <a:endParaRPr lang="ru-RU" dirty="0"/>
          </a:p>
        </p:txBody>
      </p:sp>
      <p:sp>
        <p:nvSpPr>
          <p:cNvPr id="29" name="Текст 2"/>
          <p:cNvSpPr>
            <a:spLocks noGrp="1"/>
          </p:cNvSpPr>
          <p:nvPr>
            <p:ph type="body" idx="34" hasCustomPrompt="1"/>
          </p:nvPr>
        </p:nvSpPr>
        <p:spPr>
          <a:xfrm>
            <a:off x="5974938" y="1247444"/>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1</a:t>
            </a:r>
            <a:endParaRPr lang="en-US" dirty="0"/>
          </a:p>
        </p:txBody>
      </p:sp>
      <p:sp>
        <p:nvSpPr>
          <p:cNvPr id="82" name="Текст 2"/>
          <p:cNvSpPr>
            <a:spLocks noGrp="1"/>
          </p:cNvSpPr>
          <p:nvPr>
            <p:ph type="body" idx="35" hasCustomPrompt="1"/>
          </p:nvPr>
        </p:nvSpPr>
        <p:spPr>
          <a:xfrm>
            <a:off x="6693423" y="2262967"/>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kk-KZ" dirty="0"/>
              <a:t>2</a:t>
            </a:r>
            <a:endParaRPr lang="en-US" dirty="0"/>
          </a:p>
        </p:txBody>
      </p:sp>
      <p:sp>
        <p:nvSpPr>
          <p:cNvPr id="83" name="Текст 2"/>
          <p:cNvSpPr>
            <a:spLocks noGrp="1"/>
          </p:cNvSpPr>
          <p:nvPr>
            <p:ph type="body" idx="36" hasCustomPrompt="1"/>
          </p:nvPr>
        </p:nvSpPr>
        <p:spPr>
          <a:xfrm>
            <a:off x="6693422" y="2477903"/>
            <a:ext cx="3723753"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 and typesetting industry. Lorem Ipsum has.</a:t>
            </a:r>
            <a:endParaRPr lang="ru-RU" dirty="0"/>
          </a:p>
        </p:txBody>
      </p:sp>
      <p:sp>
        <p:nvSpPr>
          <p:cNvPr id="85" name="Текст 2"/>
          <p:cNvSpPr>
            <a:spLocks noGrp="1"/>
          </p:cNvSpPr>
          <p:nvPr>
            <p:ph type="body" idx="37" hasCustomPrompt="1"/>
          </p:nvPr>
        </p:nvSpPr>
        <p:spPr>
          <a:xfrm>
            <a:off x="5758628" y="2183722"/>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2</a:t>
            </a:r>
            <a:endParaRPr lang="en-US" dirty="0"/>
          </a:p>
        </p:txBody>
      </p:sp>
      <p:sp>
        <p:nvSpPr>
          <p:cNvPr id="87" name="Текст 2"/>
          <p:cNvSpPr>
            <a:spLocks noGrp="1"/>
          </p:cNvSpPr>
          <p:nvPr>
            <p:ph type="body" idx="38" hasCustomPrompt="1"/>
          </p:nvPr>
        </p:nvSpPr>
        <p:spPr>
          <a:xfrm>
            <a:off x="6624594" y="3193855"/>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a:t>
            </a:r>
            <a:r>
              <a:rPr lang="kk-KZ" dirty="0"/>
              <a:t>03</a:t>
            </a:r>
            <a:endParaRPr lang="en-US" dirty="0"/>
          </a:p>
        </p:txBody>
      </p:sp>
      <p:sp>
        <p:nvSpPr>
          <p:cNvPr id="88" name="Текст 2"/>
          <p:cNvSpPr>
            <a:spLocks noGrp="1"/>
          </p:cNvSpPr>
          <p:nvPr>
            <p:ph type="body" idx="39" hasCustomPrompt="1"/>
          </p:nvPr>
        </p:nvSpPr>
        <p:spPr>
          <a:xfrm>
            <a:off x="6624593" y="3408791"/>
            <a:ext cx="3792580"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 and typesetting industry. Lorem Ipsum has.</a:t>
            </a:r>
            <a:endParaRPr lang="ru-RU" dirty="0"/>
          </a:p>
        </p:txBody>
      </p:sp>
      <p:sp>
        <p:nvSpPr>
          <p:cNvPr id="90" name="Текст 2"/>
          <p:cNvSpPr>
            <a:spLocks noGrp="1"/>
          </p:cNvSpPr>
          <p:nvPr>
            <p:ph type="body" idx="40" hasCustomPrompt="1"/>
          </p:nvPr>
        </p:nvSpPr>
        <p:spPr>
          <a:xfrm>
            <a:off x="5689799" y="3114610"/>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3</a:t>
            </a:r>
            <a:endParaRPr lang="en-US" dirty="0"/>
          </a:p>
        </p:txBody>
      </p:sp>
      <p:sp>
        <p:nvSpPr>
          <p:cNvPr id="92" name="Текст 2"/>
          <p:cNvSpPr>
            <a:spLocks noGrp="1"/>
          </p:cNvSpPr>
          <p:nvPr>
            <p:ph type="body" idx="41" hasCustomPrompt="1"/>
          </p:nvPr>
        </p:nvSpPr>
        <p:spPr>
          <a:xfrm>
            <a:off x="6693423" y="4137768"/>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04</a:t>
            </a:r>
          </a:p>
        </p:txBody>
      </p:sp>
      <p:sp>
        <p:nvSpPr>
          <p:cNvPr id="93" name="Текст 2"/>
          <p:cNvSpPr>
            <a:spLocks noGrp="1"/>
          </p:cNvSpPr>
          <p:nvPr>
            <p:ph type="body" idx="42" hasCustomPrompt="1"/>
          </p:nvPr>
        </p:nvSpPr>
        <p:spPr>
          <a:xfrm>
            <a:off x="6693423" y="4352704"/>
            <a:ext cx="3723750"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 and typesetting industry. Lorem Ipsum has.</a:t>
            </a:r>
            <a:endParaRPr lang="ru-RU" dirty="0"/>
          </a:p>
        </p:txBody>
      </p:sp>
      <p:sp>
        <p:nvSpPr>
          <p:cNvPr id="95" name="Текст 2"/>
          <p:cNvSpPr>
            <a:spLocks noGrp="1"/>
          </p:cNvSpPr>
          <p:nvPr>
            <p:ph type="body" idx="43" hasCustomPrompt="1"/>
          </p:nvPr>
        </p:nvSpPr>
        <p:spPr>
          <a:xfrm>
            <a:off x="5758628" y="4058523"/>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4</a:t>
            </a:r>
            <a:endParaRPr lang="en-US" dirty="0"/>
          </a:p>
        </p:txBody>
      </p:sp>
      <p:sp>
        <p:nvSpPr>
          <p:cNvPr id="97" name="Текст 2"/>
          <p:cNvSpPr>
            <a:spLocks noGrp="1"/>
          </p:cNvSpPr>
          <p:nvPr>
            <p:ph type="body" idx="44" hasCustomPrompt="1"/>
          </p:nvPr>
        </p:nvSpPr>
        <p:spPr>
          <a:xfrm>
            <a:off x="6929397" y="5069702"/>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a:t>
            </a:r>
            <a:r>
              <a:rPr lang="kk-KZ" dirty="0"/>
              <a:t>5</a:t>
            </a:r>
            <a:endParaRPr lang="en-US" dirty="0"/>
          </a:p>
        </p:txBody>
      </p:sp>
      <p:sp>
        <p:nvSpPr>
          <p:cNvPr id="98" name="Текст 2"/>
          <p:cNvSpPr>
            <a:spLocks noGrp="1"/>
          </p:cNvSpPr>
          <p:nvPr>
            <p:ph type="body" idx="45" hasCustomPrompt="1"/>
          </p:nvPr>
        </p:nvSpPr>
        <p:spPr>
          <a:xfrm>
            <a:off x="6929396" y="5284638"/>
            <a:ext cx="3487777"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 and typesetting industry. Lorem Ipsum has.</a:t>
            </a:r>
            <a:endParaRPr lang="ru-RU" dirty="0"/>
          </a:p>
        </p:txBody>
      </p:sp>
      <p:sp>
        <p:nvSpPr>
          <p:cNvPr id="100" name="Текст 2"/>
          <p:cNvSpPr>
            <a:spLocks noGrp="1"/>
          </p:cNvSpPr>
          <p:nvPr>
            <p:ph type="body" idx="46" hasCustomPrompt="1"/>
          </p:nvPr>
        </p:nvSpPr>
        <p:spPr>
          <a:xfrm>
            <a:off x="5994602" y="4990457"/>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5</a:t>
            </a:r>
            <a:endParaRPr lang="en-US" dirty="0"/>
          </a:p>
        </p:txBody>
      </p:sp>
    </p:spTree>
    <p:extLst>
      <p:ext uri="{BB962C8B-B14F-4D97-AF65-F5344CB8AC3E}">
        <p14:creationId xmlns="" xmlns:p14="http://schemas.microsoft.com/office/powerpoint/2010/main" val="2452750603"/>
      </p:ext>
    </p:extLst>
  </p:cSld>
  <p:clrMapOvr>
    <a:masterClrMapping/>
  </p:clrMapOvr>
  <p:extLst mod="1">
    <p:ext uri="{DCECCB84-F9BA-43D5-87BE-67443E8EF086}">
      <p15:sldGuideLst xmlns="" xmlns:p15="http://schemas.microsoft.com/office/powerpoint/2012/main">
        <p15:guide id="1" pos="1118" userDrawn="1">
          <p15:clr>
            <a:srgbClr val="FBAE40"/>
          </p15:clr>
        </p15:guide>
        <p15:guide id="2" pos="656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5" name="Рисунок 2"/>
          <p:cNvSpPr>
            <a:spLocks noGrp="1"/>
          </p:cNvSpPr>
          <p:nvPr>
            <p:ph type="pic" sz="quarter" idx="19"/>
          </p:nvPr>
        </p:nvSpPr>
        <p:spPr>
          <a:xfrm>
            <a:off x="1982886" y="956914"/>
            <a:ext cx="3869600" cy="3869600"/>
          </a:xfrm>
          <a:prstGeom prst="ellipse">
            <a:avLst/>
          </a:prstGeom>
          <a:solidFill>
            <a:srgbClr val="00B050"/>
          </a:solidFill>
        </p:spPr>
        <p:txBody>
          <a:bodyPr/>
          <a:lstStyle/>
          <a:p>
            <a:endParaRPr lang="ru-RU"/>
          </a:p>
        </p:txBody>
      </p:sp>
      <p:pic>
        <p:nvPicPr>
          <p:cNvPr id="13" name="Рисунок 12"/>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4" name="Рисунок 13"/>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5" name="Рисунок 14"/>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23" name="Текст 2"/>
          <p:cNvSpPr>
            <a:spLocks noGrp="1"/>
          </p:cNvSpPr>
          <p:nvPr>
            <p:ph type="body" idx="15" hasCustomPrompt="1"/>
          </p:nvPr>
        </p:nvSpPr>
        <p:spPr>
          <a:xfrm>
            <a:off x="6206826" y="1914525"/>
            <a:ext cx="3046148" cy="2944978"/>
          </a:xfrm>
        </p:spPr>
        <p:txBody>
          <a:bodyPr numCol="1" spcCol="360000" anchor="ctr">
            <a:noAutofit/>
          </a:bodyPr>
          <a:lstStyle>
            <a:lvl1pPr marL="0" indent="0" algn="l">
              <a:buNone/>
              <a:defRPr sz="3200" b="1" i="1"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Quote</a:t>
            </a:r>
            <a:endParaRPr lang="ru-RU" dirty="0"/>
          </a:p>
        </p:txBody>
      </p:sp>
      <p:sp>
        <p:nvSpPr>
          <p:cNvPr id="27"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28"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
        <p:nvSpPr>
          <p:cNvPr id="21" name="Текст 2"/>
          <p:cNvSpPr>
            <a:spLocks noGrp="1"/>
          </p:cNvSpPr>
          <p:nvPr>
            <p:ph type="body" idx="16" hasCustomPrompt="1"/>
          </p:nvPr>
        </p:nvSpPr>
        <p:spPr>
          <a:xfrm>
            <a:off x="3794451" y="4973804"/>
            <a:ext cx="1569651" cy="317500"/>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Author</a:t>
            </a:r>
          </a:p>
        </p:txBody>
      </p:sp>
      <p:sp>
        <p:nvSpPr>
          <p:cNvPr id="24" name="Текст 2"/>
          <p:cNvSpPr>
            <a:spLocks noGrp="1"/>
          </p:cNvSpPr>
          <p:nvPr>
            <p:ph type="body" idx="18" hasCustomPrompt="1"/>
          </p:nvPr>
        </p:nvSpPr>
        <p:spPr>
          <a:xfrm>
            <a:off x="3794451" y="5268729"/>
            <a:ext cx="1569651" cy="281171"/>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Credits</a:t>
            </a:r>
            <a:endParaRPr lang="ru-RU" dirty="0"/>
          </a:p>
        </p:txBody>
      </p:sp>
    </p:spTree>
    <p:extLst>
      <p:ext uri="{BB962C8B-B14F-4D97-AF65-F5344CB8AC3E}">
        <p14:creationId xmlns="" xmlns:p14="http://schemas.microsoft.com/office/powerpoint/2010/main" val="329985041"/>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16" name="Рисунок 15"/>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18" name="Заголовок 1"/>
          <p:cNvSpPr>
            <a:spLocks noGrp="1"/>
          </p:cNvSpPr>
          <p:nvPr>
            <p:ph type="title"/>
          </p:nvPr>
        </p:nvSpPr>
        <p:spPr>
          <a:xfrm>
            <a:off x="3879179" y="2554826"/>
            <a:ext cx="4420829" cy="561693"/>
          </a:xfrm>
        </p:spPr>
        <p:txBody>
          <a:bodyPr anchor="t">
            <a:normAutofit/>
          </a:bodyPr>
          <a:lstStyle>
            <a:lvl1pPr algn="ctr">
              <a:defRPr sz="3600" b="1">
                <a:solidFill>
                  <a:schemeClr val="bg1"/>
                </a:solidFill>
                <a:latin typeface="+mn-lt"/>
              </a:defRPr>
            </a:lvl1pPr>
          </a:lstStyle>
          <a:p>
            <a:r>
              <a:rPr lang="ru-RU" dirty="0"/>
              <a:t>Образец заголовка</a:t>
            </a:r>
          </a:p>
        </p:txBody>
      </p:sp>
      <p:sp>
        <p:nvSpPr>
          <p:cNvPr id="19" name="Текст 2"/>
          <p:cNvSpPr>
            <a:spLocks noGrp="1"/>
          </p:cNvSpPr>
          <p:nvPr>
            <p:ph type="body" idx="1"/>
          </p:nvPr>
        </p:nvSpPr>
        <p:spPr>
          <a:xfrm>
            <a:off x="3879178" y="4592281"/>
            <a:ext cx="4420829" cy="989369"/>
          </a:xfrm>
        </p:spPr>
        <p:txBody>
          <a:bodyPr numCol="1" spcCol="360000">
            <a:normAutofit/>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sp>
        <p:nvSpPr>
          <p:cNvPr id="21" name="Текст 2" descr="Section name Level 1&#10;"/>
          <p:cNvSpPr>
            <a:spLocks noGrp="1"/>
          </p:cNvSpPr>
          <p:nvPr>
            <p:ph type="body" idx="13" hasCustomPrompt="1"/>
          </p:nvPr>
        </p:nvSpPr>
        <p:spPr>
          <a:xfrm>
            <a:off x="4933075" y="1413389"/>
            <a:ext cx="2313038" cy="513119"/>
          </a:xfrm>
        </p:spPr>
        <p:txBody>
          <a:bodyPr numCol="1" spcCol="360000">
            <a:normAutofit/>
          </a:bodyPr>
          <a:lstStyle>
            <a:lvl1pPr marL="0" indent="0" algn="ctr">
              <a:spcBef>
                <a:spcPts val="0"/>
              </a:spcBef>
              <a:buNone/>
              <a:defRPr sz="1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Tree>
    <p:extLst>
      <p:ext uri="{BB962C8B-B14F-4D97-AF65-F5344CB8AC3E}">
        <p14:creationId xmlns="" xmlns:p14="http://schemas.microsoft.com/office/powerpoint/2010/main" val="358199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Пусто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Текст 2"/>
          <p:cNvSpPr>
            <a:spLocks noGrp="1"/>
          </p:cNvSpPr>
          <p:nvPr>
            <p:ph type="body" idx="1"/>
          </p:nvPr>
        </p:nvSpPr>
        <p:spPr>
          <a:xfrm>
            <a:off x="4876685" y="4490681"/>
            <a:ext cx="2425816" cy="989369"/>
          </a:xfrm>
        </p:spPr>
        <p:txBody>
          <a:bodyPr numCol="1" spcCol="360000">
            <a:normAutofit/>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dirty="0"/>
              <a:t>Образец текста</a:t>
            </a:r>
          </a:p>
        </p:txBody>
      </p:sp>
      <p:pic>
        <p:nvPicPr>
          <p:cNvPr id="26" name="Рисунок 2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8717501" y="6249627"/>
            <a:ext cx="1435611" cy="224028"/>
          </a:xfrm>
          <a:prstGeom prst="rect">
            <a:avLst/>
          </a:prstGeom>
        </p:spPr>
      </p:pic>
      <p:pic>
        <p:nvPicPr>
          <p:cNvPr id="27" name="Рисунок 26"/>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10663489" y="6219908"/>
            <a:ext cx="653797" cy="283465"/>
          </a:xfrm>
          <a:prstGeom prst="rect">
            <a:avLst/>
          </a:prstGeom>
        </p:spPr>
      </p:pic>
      <p:pic>
        <p:nvPicPr>
          <p:cNvPr id="28" name="Рисунок 27"/>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874709" y="6111797"/>
            <a:ext cx="1664211" cy="466345"/>
          </a:xfrm>
          <a:prstGeom prst="rect">
            <a:avLst/>
          </a:prstGeom>
        </p:spPr>
      </p:pic>
      <p:sp>
        <p:nvSpPr>
          <p:cNvPr id="31" name="Текст 2" descr="Section name Level 1&#10;"/>
          <p:cNvSpPr>
            <a:spLocks noGrp="1"/>
          </p:cNvSpPr>
          <p:nvPr>
            <p:ph type="body" idx="13" hasCustomPrompt="1"/>
          </p:nvPr>
        </p:nvSpPr>
        <p:spPr>
          <a:xfrm>
            <a:off x="773061" y="318014"/>
            <a:ext cx="2313038" cy="513119"/>
          </a:xfrm>
        </p:spPr>
        <p:txBody>
          <a:bodyPr numCol="1" spcCol="360000">
            <a:normAutofit/>
          </a:bodyPr>
          <a:lstStyle>
            <a:lvl1pPr marL="0" indent="0" algn="just">
              <a:spcBef>
                <a:spcPts val="0"/>
              </a:spcBef>
              <a:buNone/>
              <a:defRPr sz="12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1</a:t>
            </a:r>
            <a:endParaRPr lang="ru-RU" dirty="0"/>
          </a:p>
        </p:txBody>
      </p:sp>
      <p:sp>
        <p:nvSpPr>
          <p:cNvPr id="32" name="Текст 2" descr="Section name Level 2&#10;"/>
          <p:cNvSpPr>
            <a:spLocks noGrp="1"/>
          </p:cNvSpPr>
          <p:nvPr>
            <p:ph type="body" idx="14" hasCustomPrompt="1"/>
          </p:nvPr>
        </p:nvSpPr>
        <p:spPr>
          <a:xfrm>
            <a:off x="3382911" y="318014"/>
            <a:ext cx="2313038" cy="513119"/>
          </a:xfrm>
        </p:spPr>
        <p:txBody>
          <a:bodyPr numCol="1" spcCol="360000">
            <a:normAutofit/>
          </a:bodyPr>
          <a:lstStyle>
            <a:lvl1pPr marL="0" indent="0" algn="just">
              <a:spcBef>
                <a:spcPts val="0"/>
              </a:spcBef>
              <a:buNone/>
              <a:defRPr sz="12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name Level 2</a:t>
            </a:r>
            <a:endParaRPr lang="ru-RU" dirty="0"/>
          </a:p>
        </p:txBody>
      </p:sp>
      <p:sp>
        <p:nvSpPr>
          <p:cNvPr id="34" name="Текст 2"/>
          <p:cNvSpPr>
            <a:spLocks noGrp="1"/>
          </p:cNvSpPr>
          <p:nvPr>
            <p:ph type="body" idx="16" hasCustomPrompt="1"/>
          </p:nvPr>
        </p:nvSpPr>
        <p:spPr>
          <a:xfrm>
            <a:off x="8968774" y="1720197"/>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04</a:t>
            </a:r>
          </a:p>
        </p:txBody>
      </p:sp>
      <p:sp>
        <p:nvSpPr>
          <p:cNvPr id="35" name="Текст 2"/>
          <p:cNvSpPr>
            <a:spLocks noGrp="1"/>
          </p:cNvSpPr>
          <p:nvPr>
            <p:ph type="body" idx="18" hasCustomPrompt="1"/>
          </p:nvPr>
        </p:nvSpPr>
        <p:spPr>
          <a:xfrm>
            <a:off x="8968774" y="1935133"/>
            <a:ext cx="2230168"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38" name="Текст 2"/>
          <p:cNvSpPr>
            <a:spLocks noGrp="1"/>
          </p:cNvSpPr>
          <p:nvPr>
            <p:ph type="body" idx="19" hasCustomPrompt="1"/>
          </p:nvPr>
        </p:nvSpPr>
        <p:spPr>
          <a:xfrm>
            <a:off x="9372634" y="3112915"/>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05</a:t>
            </a:r>
          </a:p>
        </p:txBody>
      </p:sp>
      <p:sp>
        <p:nvSpPr>
          <p:cNvPr id="39" name="Текст 2"/>
          <p:cNvSpPr>
            <a:spLocks noGrp="1"/>
          </p:cNvSpPr>
          <p:nvPr>
            <p:ph type="body" idx="20" hasCustomPrompt="1"/>
          </p:nvPr>
        </p:nvSpPr>
        <p:spPr>
          <a:xfrm>
            <a:off x="9372634" y="3327851"/>
            <a:ext cx="2230168"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41" name="Текст 2"/>
          <p:cNvSpPr>
            <a:spLocks noGrp="1"/>
          </p:cNvSpPr>
          <p:nvPr>
            <p:ph type="body" idx="21" hasCustomPrompt="1"/>
          </p:nvPr>
        </p:nvSpPr>
        <p:spPr>
          <a:xfrm>
            <a:off x="8968774" y="4560679"/>
            <a:ext cx="2230168" cy="235934"/>
          </a:xfrm>
        </p:spPr>
        <p:txBody>
          <a:bodyPr numCol="1" spcCol="360000">
            <a:noAutofit/>
          </a:bodyPr>
          <a:lstStyle>
            <a:lvl1pPr marL="0" indent="0" algn="l">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06</a:t>
            </a:r>
          </a:p>
        </p:txBody>
      </p:sp>
      <p:sp>
        <p:nvSpPr>
          <p:cNvPr id="42" name="Текст 2"/>
          <p:cNvSpPr>
            <a:spLocks noGrp="1"/>
          </p:cNvSpPr>
          <p:nvPr>
            <p:ph type="body" idx="22" hasCustomPrompt="1"/>
          </p:nvPr>
        </p:nvSpPr>
        <p:spPr>
          <a:xfrm>
            <a:off x="8968774" y="4775615"/>
            <a:ext cx="2230168" cy="356666"/>
          </a:xfrm>
        </p:spPr>
        <p:txBody>
          <a:bodyPr numCol="1" spcCol="360000">
            <a:noAutofit/>
          </a:bodyPr>
          <a:lstStyle>
            <a:lvl1pPr marL="0" indent="0" algn="l">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44" name="Текст 2"/>
          <p:cNvSpPr>
            <a:spLocks noGrp="1"/>
          </p:cNvSpPr>
          <p:nvPr>
            <p:ph type="body" idx="23" hasCustomPrompt="1"/>
          </p:nvPr>
        </p:nvSpPr>
        <p:spPr>
          <a:xfrm>
            <a:off x="1035665" y="1720197"/>
            <a:ext cx="2230168" cy="235934"/>
          </a:xfrm>
        </p:spPr>
        <p:txBody>
          <a:bodyPr numCol="1" spcCol="360000">
            <a:noAutofit/>
          </a:bodyPr>
          <a:lstStyle>
            <a:lvl1pPr marL="0" indent="0" algn="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01</a:t>
            </a:r>
          </a:p>
        </p:txBody>
      </p:sp>
      <p:sp>
        <p:nvSpPr>
          <p:cNvPr id="45" name="Текст 2"/>
          <p:cNvSpPr>
            <a:spLocks noGrp="1"/>
          </p:cNvSpPr>
          <p:nvPr>
            <p:ph type="body" idx="24" hasCustomPrompt="1"/>
          </p:nvPr>
        </p:nvSpPr>
        <p:spPr>
          <a:xfrm>
            <a:off x="1035665" y="1935133"/>
            <a:ext cx="2230168" cy="356666"/>
          </a:xfrm>
        </p:spPr>
        <p:txBody>
          <a:bodyPr numCol="1" spcCol="360000">
            <a:noAutofit/>
          </a:bodyPr>
          <a:lstStyle>
            <a:lvl1pPr marL="0" indent="0" algn="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47" name="Текст 2"/>
          <p:cNvSpPr>
            <a:spLocks noGrp="1"/>
          </p:cNvSpPr>
          <p:nvPr>
            <p:ph type="body" idx="25" hasCustomPrompt="1"/>
          </p:nvPr>
        </p:nvSpPr>
        <p:spPr>
          <a:xfrm>
            <a:off x="601325" y="3112915"/>
            <a:ext cx="2230168" cy="235934"/>
          </a:xfrm>
        </p:spPr>
        <p:txBody>
          <a:bodyPr numCol="1" spcCol="360000">
            <a:noAutofit/>
          </a:bodyPr>
          <a:lstStyle>
            <a:lvl1pPr marL="0" indent="0" algn="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02</a:t>
            </a:r>
          </a:p>
        </p:txBody>
      </p:sp>
      <p:sp>
        <p:nvSpPr>
          <p:cNvPr id="48" name="Текст 2"/>
          <p:cNvSpPr>
            <a:spLocks noGrp="1"/>
          </p:cNvSpPr>
          <p:nvPr>
            <p:ph type="body" idx="26" hasCustomPrompt="1"/>
          </p:nvPr>
        </p:nvSpPr>
        <p:spPr>
          <a:xfrm>
            <a:off x="601325" y="3327851"/>
            <a:ext cx="2230168" cy="356666"/>
          </a:xfrm>
        </p:spPr>
        <p:txBody>
          <a:bodyPr numCol="1" spcCol="360000">
            <a:noAutofit/>
          </a:bodyPr>
          <a:lstStyle>
            <a:lvl1pPr marL="0" indent="0" algn="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50" name="Текст 2"/>
          <p:cNvSpPr>
            <a:spLocks noGrp="1"/>
          </p:cNvSpPr>
          <p:nvPr>
            <p:ph type="body" idx="27" hasCustomPrompt="1"/>
          </p:nvPr>
        </p:nvSpPr>
        <p:spPr>
          <a:xfrm>
            <a:off x="1035665" y="4560679"/>
            <a:ext cx="2230168" cy="235934"/>
          </a:xfrm>
        </p:spPr>
        <p:txBody>
          <a:bodyPr numCol="1" spcCol="360000">
            <a:noAutofit/>
          </a:bodyPr>
          <a:lstStyle>
            <a:lvl1pPr marL="0" indent="0" algn="r">
              <a:buNone/>
              <a:defRPr sz="1600" b="1"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Item 03</a:t>
            </a:r>
          </a:p>
        </p:txBody>
      </p:sp>
      <p:sp>
        <p:nvSpPr>
          <p:cNvPr id="51" name="Текст 2"/>
          <p:cNvSpPr>
            <a:spLocks noGrp="1"/>
          </p:cNvSpPr>
          <p:nvPr>
            <p:ph type="body" idx="28" hasCustomPrompt="1"/>
          </p:nvPr>
        </p:nvSpPr>
        <p:spPr>
          <a:xfrm>
            <a:off x="1035665" y="4775615"/>
            <a:ext cx="2230168" cy="356666"/>
          </a:xfrm>
        </p:spPr>
        <p:txBody>
          <a:bodyPr numCol="1" spcCol="360000">
            <a:noAutofit/>
          </a:bodyPr>
          <a:lstStyle>
            <a:lvl1pPr marL="0" indent="0" algn="r">
              <a:buNone/>
              <a:defRPr sz="1200" b="0" i="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is simply dummy text of the printing</a:t>
            </a:r>
            <a:endParaRPr lang="ru-RU" dirty="0"/>
          </a:p>
        </p:txBody>
      </p:sp>
      <p:sp>
        <p:nvSpPr>
          <p:cNvPr id="55" name="Текст 2"/>
          <p:cNvSpPr>
            <a:spLocks noGrp="1"/>
          </p:cNvSpPr>
          <p:nvPr>
            <p:ph type="body" idx="29" hasCustomPrompt="1"/>
          </p:nvPr>
        </p:nvSpPr>
        <p:spPr>
          <a:xfrm>
            <a:off x="3416301" y="1643998"/>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01</a:t>
            </a:r>
          </a:p>
        </p:txBody>
      </p:sp>
      <p:sp>
        <p:nvSpPr>
          <p:cNvPr id="56" name="Текст 2"/>
          <p:cNvSpPr>
            <a:spLocks noGrp="1"/>
          </p:cNvSpPr>
          <p:nvPr>
            <p:ph type="body" idx="30" hasCustomPrompt="1"/>
          </p:nvPr>
        </p:nvSpPr>
        <p:spPr>
          <a:xfrm>
            <a:off x="2994640" y="3059855"/>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2</a:t>
            </a:r>
            <a:endParaRPr lang="en-US" dirty="0"/>
          </a:p>
        </p:txBody>
      </p:sp>
      <p:sp>
        <p:nvSpPr>
          <p:cNvPr id="57" name="Текст 2"/>
          <p:cNvSpPr>
            <a:spLocks noGrp="1"/>
          </p:cNvSpPr>
          <p:nvPr>
            <p:ph type="body" idx="31" hasCustomPrompt="1"/>
          </p:nvPr>
        </p:nvSpPr>
        <p:spPr>
          <a:xfrm>
            <a:off x="3416301" y="4474627"/>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3</a:t>
            </a:r>
            <a:endParaRPr lang="en-US" dirty="0"/>
          </a:p>
        </p:txBody>
      </p:sp>
      <p:sp>
        <p:nvSpPr>
          <p:cNvPr id="59" name="Текст 2"/>
          <p:cNvSpPr>
            <a:spLocks noGrp="1"/>
          </p:cNvSpPr>
          <p:nvPr>
            <p:ph type="body" idx="32" hasCustomPrompt="1"/>
          </p:nvPr>
        </p:nvSpPr>
        <p:spPr>
          <a:xfrm>
            <a:off x="8033980" y="4474627"/>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6</a:t>
            </a:r>
            <a:endParaRPr lang="en-US" dirty="0"/>
          </a:p>
        </p:txBody>
      </p:sp>
      <p:sp>
        <p:nvSpPr>
          <p:cNvPr id="60" name="Текст 2"/>
          <p:cNvSpPr>
            <a:spLocks noGrp="1"/>
          </p:cNvSpPr>
          <p:nvPr>
            <p:ph type="body" idx="33" hasCustomPrompt="1"/>
          </p:nvPr>
        </p:nvSpPr>
        <p:spPr>
          <a:xfrm>
            <a:off x="8455639" y="3059855"/>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5</a:t>
            </a:r>
            <a:endParaRPr lang="en-US" dirty="0"/>
          </a:p>
        </p:txBody>
      </p:sp>
      <p:sp>
        <p:nvSpPr>
          <p:cNvPr id="61" name="Текст 2"/>
          <p:cNvSpPr>
            <a:spLocks noGrp="1"/>
          </p:cNvSpPr>
          <p:nvPr>
            <p:ph type="body" idx="34" hasCustomPrompt="1"/>
          </p:nvPr>
        </p:nvSpPr>
        <p:spPr>
          <a:xfrm>
            <a:off x="8033979" y="1640952"/>
            <a:ext cx="741719" cy="739375"/>
          </a:xfrm>
        </p:spPr>
        <p:txBody>
          <a:bodyPr numCol="1" spcCol="360000" anchor="ctr">
            <a:noAutofit/>
          </a:bodyPr>
          <a:lstStyle>
            <a:lvl1pPr marL="0" indent="0" algn="ctr">
              <a:buNone/>
              <a:defRPr sz="3600" b="1" i="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a:t>
            </a:r>
            <a:r>
              <a:rPr lang="kk-KZ" dirty="0"/>
              <a:t>4</a:t>
            </a:r>
            <a:endParaRPr lang="en-US" dirty="0"/>
          </a:p>
        </p:txBody>
      </p:sp>
    </p:spTree>
    <p:extLst>
      <p:ext uri="{BB962C8B-B14F-4D97-AF65-F5344CB8AC3E}">
        <p14:creationId xmlns="" xmlns:p14="http://schemas.microsoft.com/office/powerpoint/2010/main" val="3317175603"/>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46629"/>
            <a:ext cx="10515600" cy="544059"/>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9709625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3" r:id="rId4"/>
    <p:sldLayoutId id="2147483660" r:id="rId5"/>
    <p:sldLayoutId id="2147483664" r:id="rId6"/>
    <p:sldLayoutId id="2147483661" r:id="rId7"/>
    <p:sldLayoutId id="2147483654" r:id="rId8"/>
    <p:sldLayoutId id="2147483655" r:id="rId9"/>
    <p:sldLayoutId id="2147483662" r:id="rId10"/>
    <p:sldLayoutId id="2147483656" r:id="rId11"/>
    <p:sldLayoutId id="2147483657" r:id="rId12"/>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fastcompany.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s://bit.ly/2XdG2UH"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hyperlink" Target="https://bit.ly/2RWeftB" TargetMode="External"/><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tanastsoroba.ge/en/game" TargetMode="External"/><Relationship Id="rId1" Type="http://schemas.openxmlformats.org/officeDocument/2006/relationships/slideLayout" Target="../slideLayouts/slideLayout2.xml"/><Relationship Id="rId5" Type="http://schemas.openxmlformats.org/officeDocument/2006/relationships/hyperlink" Target="https://bit.ly/2UePZiD" TargetMode="External"/><Relationship Id="rId4" Type="http://schemas.openxmlformats.org/officeDocument/2006/relationships/hyperlink" Target="https://www.snd.org/bod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venngage.com/blog/create-infographic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venngage.com/blog/create-infographic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venngage.com/blog/create-infographics"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venngage.com/blog/create-infographics"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venngage.com/blog/create-infographic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networkforgood.com/" TargetMode="Externa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infogram.com/pricing" TargetMode="External"/><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about.canva.com/pricing/"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iktochart.com/pricing/" TargetMode="External"/><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animaker.com/pricing"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Iryna.Velska@EaPCivilSociety.eu" TargetMode="Externa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hyperlink" Target="https://www.freepik.com/" TargetMode="External"/><Relationship Id="rId3" Type="http://schemas.openxmlformats.org/officeDocument/2006/relationships/hyperlink" Target="https://unsplash.com/" TargetMode="External"/><Relationship Id="rId7" Type="http://schemas.openxmlformats.org/officeDocument/2006/relationships/hyperlink" Target="https://www.vexels.com/" TargetMode="External"/><Relationship Id="rId2" Type="http://schemas.openxmlformats.org/officeDocument/2006/relationships/image" Target="../media/image11.wmf"/><Relationship Id="rId1" Type="http://schemas.openxmlformats.org/officeDocument/2006/relationships/slideLayout" Target="../slideLayouts/slideLayout5.xml"/><Relationship Id="rId6" Type="http://schemas.openxmlformats.org/officeDocument/2006/relationships/hyperlink" Target="https://www.flickr.com/" TargetMode="External"/><Relationship Id="rId5" Type="http://schemas.openxmlformats.org/officeDocument/2006/relationships/hyperlink" Target="http://www.pexels.com/" TargetMode="External"/><Relationship Id="rId4" Type="http://schemas.openxmlformats.org/officeDocument/2006/relationships/hyperlink" Target="https://pixabay.com/" TargetMode="External"/><Relationship Id="rId9" Type="http://schemas.openxmlformats.org/officeDocument/2006/relationships/hyperlink" Target="https://www.freevector.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hyperlink" Target="https://blog.depositphoto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hyperlink" Target="https://blog.depositphoto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hyperlink" Target="https://blog.depositphoto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en-GB" dirty="0" smtClean="0"/>
              <a:t>Visual </a:t>
            </a:r>
            <a:r>
              <a:rPr lang="en-GB" dirty="0" smtClean="0"/>
              <a:t>Communications:</a:t>
            </a:r>
            <a:br>
              <a:rPr lang="en-GB" dirty="0" smtClean="0"/>
            </a:br>
            <a:r>
              <a:rPr lang="en-GB" dirty="0" smtClean="0"/>
              <a:t>Images and </a:t>
            </a:r>
            <a:r>
              <a:rPr lang="en-GB" dirty="0" err="1" smtClean="0"/>
              <a:t>Infographics</a:t>
            </a:r>
            <a:endParaRPr lang="ru-RU" dirty="0"/>
          </a:p>
        </p:txBody>
      </p:sp>
      <p:sp>
        <p:nvSpPr>
          <p:cNvPr id="3" name="Подзаголовок 2"/>
          <p:cNvSpPr>
            <a:spLocks noGrp="1"/>
          </p:cNvSpPr>
          <p:nvPr>
            <p:ph type="subTitle" idx="1"/>
          </p:nvPr>
        </p:nvSpPr>
        <p:spPr/>
        <p:txBody>
          <a:bodyPr/>
          <a:lstStyle/>
          <a:p>
            <a:r>
              <a:rPr lang="en-US" dirty="0" smtClean="0"/>
              <a:t>Module #2: </a:t>
            </a:r>
            <a:r>
              <a:rPr lang="en-GB" dirty="0" smtClean="0"/>
              <a:t>IT for Efficient Communications</a:t>
            </a:r>
            <a:br>
              <a:rPr lang="en-GB" dirty="0" smtClean="0"/>
            </a:br>
            <a:r>
              <a:rPr lang="en-GB" dirty="0" smtClean="0"/>
              <a:t>‘</a:t>
            </a:r>
            <a:r>
              <a:rPr lang="en-GB" i="1" dirty="0" smtClean="0"/>
              <a:t>Digital Competences for CSOs and Activists’ </a:t>
            </a:r>
            <a:r>
              <a:rPr lang="en-GB" dirty="0" smtClean="0"/>
              <a:t>Course</a:t>
            </a:r>
            <a:endParaRPr lang="ru-RU" dirty="0" smtClean="0"/>
          </a:p>
        </p:txBody>
      </p:sp>
      <p:sp>
        <p:nvSpPr>
          <p:cNvPr id="4" name="Текст 3"/>
          <p:cNvSpPr>
            <a:spLocks noGrp="1"/>
          </p:cNvSpPr>
          <p:nvPr>
            <p:ph type="body" sz="quarter" idx="10"/>
          </p:nvPr>
        </p:nvSpPr>
        <p:spPr/>
        <p:txBody>
          <a:bodyPr/>
          <a:lstStyle/>
          <a:p>
            <a:endParaRPr lang="ru-RU"/>
          </a:p>
        </p:txBody>
      </p:sp>
      <p:sp>
        <p:nvSpPr>
          <p:cNvPr id="5" name="Текст 4"/>
          <p:cNvSpPr>
            <a:spLocks noGrp="1"/>
          </p:cNvSpPr>
          <p:nvPr>
            <p:ph type="body" sz="quarter" idx="11"/>
          </p:nvPr>
        </p:nvSpPr>
        <p:spPr/>
        <p:txBody>
          <a:bodyPr>
            <a:normAutofit fontScale="77500" lnSpcReduction="20000"/>
          </a:bodyPr>
          <a:lstStyle/>
          <a:p>
            <a:r>
              <a:rPr lang="en-US" dirty="0" smtClean="0"/>
              <a:t>April </a:t>
            </a:r>
            <a:r>
              <a:rPr lang="en-US" dirty="0" smtClean="0"/>
              <a:t>2019</a:t>
            </a:r>
            <a:endParaRPr lang="ru-RU" dirty="0" smtClean="0"/>
          </a:p>
        </p:txBody>
      </p:sp>
      <p:sp>
        <p:nvSpPr>
          <p:cNvPr id="6" name="Текст 5"/>
          <p:cNvSpPr>
            <a:spLocks noGrp="1"/>
          </p:cNvSpPr>
          <p:nvPr>
            <p:ph type="body" sz="quarter" idx="12"/>
          </p:nvPr>
        </p:nvSpPr>
        <p:spPr/>
        <p:txBody>
          <a:bodyPr>
            <a:normAutofit fontScale="92500" lnSpcReduction="10000"/>
          </a:bodyPr>
          <a:lstStyle/>
          <a:p>
            <a:r>
              <a:rPr lang="en-US" dirty="0" smtClean="0"/>
              <a:t>Tbilisi (Georgia) / Kyiv (Ukraine) / Minsk (Belarus</a:t>
            </a:r>
            <a:r>
              <a:rPr lang="en-US" dirty="0" smtClean="0"/>
              <a:t>)</a:t>
            </a:r>
            <a:endParaRPr lang="ru-RU" dirty="0" smtClean="0"/>
          </a:p>
        </p:txBody>
      </p:sp>
      <p:cxnSp>
        <p:nvCxnSpPr>
          <p:cNvPr id="7" name="Прямая соединительная линия 6"/>
          <p:cNvCxnSpPr/>
          <p:nvPr/>
        </p:nvCxnSpPr>
        <p:spPr>
          <a:xfrm>
            <a:off x="876300" y="3871913"/>
            <a:ext cx="400050" cy="0"/>
          </a:xfrm>
          <a:prstGeom prst="line">
            <a:avLst/>
          </a:prstGeom>
          <a:ln w="15875" cap="rnd">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876300" y="2138363"/>
            <a:ext cx="654844" cy="0"/>
          </a:xfrm>
          <a:prstGeom prst="line">
            <a:avLst/>
          </a:prstGeom>
          <a:ln w="15875" cap="rnd">
            <a:solidFill>
              <a:schemeClr val="tx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09725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Enhancing Your Photos:</a:t>
            </a:r>
            <a:br>
              <a:rPr lang="en-US" dirty="0" smtClean="0"/>
            </a:br>
            <a:r>
              <a:rPr lang="en-US" dirty="0" smtClean="0"/>
              <a:t>Cropping</a:t>
            </a:r>
            <a:r>
              <a:rPr lang="en-US" dirty="0" smtClean="0"/>
              <a:t> </a:t>
            </a:r>
            <a:endParaRPr lang="ru-RU" dirty="0"/>
          </a:p>
        </p:txBody>
      </p:sp>
      <p:sp>
        <p:nvSpPr>
          <p:cNvPr id="3" name="Текст 2"/>
          <p:cNvSpPr>
            <a:spLocks noGrp="1"/>
          </p:cNvSpPr>
          <p:nvPr>
            <p:ph type="body" idx="1"/>
          </p:nvPr>
        </p:nvSpPr>
        <p:spPr/>
        <p:txBody>
          <a:bodyPr/>
          <a:lstStyle/>
          <a:p>
            <a:r>
              <a:rPr lang="en-US" dirty="0" smtClean="0"/>
              <a:t>Sweet and simple</a:t>
            </a:r>
            <a:endParaRPr lang="ru-RU" dirty="0"/>
          </a:p>
        </p:txBody>
      </p:sp>
      <p:sp>
        <p:nvSpPr>
          <p:cNvPr id="4" name="Текст 3"/>
          <p:cNvSpPr>
            <a:spLocks noGrp="1"/>
          </p:cNvSpPr>
          <p:nvPr>
            <p:ph type="body" idx="13"/>
          </p:nvPr>
        </p:nvSpPr>
        <p:spPr/>
        <p:txBody>
          <a:bodyPr/>
          <a:lstStyle/>
          <a:p>
            <a:r>
              <a:rPr lang="en-US" dirty="0" smtClean="0"/>
              <a:t>Offline Seminar #2</a:t>
            </a:r>
            <a:endParaRPr lang="ru-RU" dirty="0"/>
          </a:p>
        </p:txBody>
      </p:sp>
      <p:cxnSp>
        <p:nvCxnSpPr>
          <p:cNvPr id="5" name="Прямая соединительная линия 4"/>
          <p:cNvCxnSpPr/>
          <p:nvPr/>
        </p:nvCxnSpPr>
        <p:spPr>
          <a:xfrm>
            <a:off x="5889569" y="1344332"/>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5889569" y="2515907"/>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889569" y="4555485"/>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68025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607175" y="356114"/>
            <a:ext cx="5223600" cy="5223600"/>
          </a:xfrm>
          <a:prstGeom prst="ellipse">
            <a:avLst/>
          </a:prstGeom>
          <a:gradFill>
            <a:gsLst>
              <a:gs pos="0">
                <a:srgbClr val="A24AB1">
                  <a:alpha val="61000"/>
                </a:srgbClr>
              </a:gs>
              <a:gs pos="100000">
                <a:srgbClr val="5B12A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6899275" y="4515511"/>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0800000">
            <a:off x="7454308" y="1093753"/>
            <a:ext cx="430866" cy="326564"/>
          </a:xfrm>
          <a:prstGeom prst="rect">
            <a:avLst/>
          </a:prstGeom>
        </p:spPr>
      </p:pic>
      <p:pic>
        <p:nvPicPr>
          <p:cNvPr id="13" name="Рисунок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854796" y="4188947"/>
            <a:ext cx="430866" cy="326564"/>
          </a:xfrm>
          <a:prstGeom prst="rect">
            <a:avLst/>
          </a:prstGeom>
        </p:spPr>
      </p:pic>
      <p:sp>
        <p:nvSpPr>
          <p:cNvPr id="2" name="Заголовок 1"/>
          <p:cNvSpPr>
            <a:spLocks noGrp="1"/>
          </p:cNvSpPr>
          <p:nvPr>
            <p:ph type="title"/>
          </p:nvPr>
        </p:nvSpPr>
        <p:spPr/>
        <p:txBody>
          <a:bodyPr>
            <a:normAutofit/>
          </a:bodyPr>
          <a:lstStyle/>
          <a:p>
            <a:r>
              <a:rPr lang="en-US" sz="2800" dirty="0" smtClean="0"/>
              <a:t>Three basic rules…</a:t>
            </a:r>
            <a:endParaRPr lang="ru-RU" sz="2800" dirty="0"/>
          </a:p>
        </p:txBody>
      </p:sp>
      <p:sp>
        <p:nvSpPr>
          <p:cNvPr id="3" name="Текст 2"/>
          <p:cNvSpPr>
            <a:spLocks noGrp="1"/>
          </p:cNvSpPr>
          <p:nvPr>
            <p:ph type="body" idx="1"/>
          </p:nvPr>
        </p:nvSpPr>
        <p:spPr>
          <a:xfrm>
            <a:off x="1789472" y="1868130"/>
            <a:ext cx="4096978" cy="4275495"/>
          </a:xfrm>
        </p:spPr>
        <p:txBody>
          <a:bodyPr>
            <a:normAutofit/>
          </a:bodyPr>
          <a:lstStyle/>
          <a:p>
            <a:pPr marL="266700" indent="-266700">
              <a:spcBef>
                <a:spcPts val="600"/>
              </a:spcBef>
            </a:pPr>
            <a:r>
              <a:rPr lang="en-US" sz="2000" dirty="0" smtClean="0"/>
              <a:t>… to make any photo better:</a:t>
            </a:r>
            <a:endParaRPr lang="en-GB" sz="2000" dirty="0" smtClean="0"/>
          </a:p>
          <a:p>
            <a:pPr marL="342900" indent="-342900">
              <a:buFont typeface="+mj-lt"/>
              <a:buAutoNum type="arabicPeriod"/>
            </a:pPr>
            <a:r>
              <a:rPr lang="en-US" sz="2000" dirty="0" smtClean="0"/>
              <a:t>Refuse </a:t>
            </a:r>
            <a:r>
              <a:rPr lang="en-US" sz="2000" b="1" dirty="0" smtClean="0"/>
              <a:t>standard </a:t>
            </a:r>
            <a:r>
              <a:rPr lang="en-US" sz="2000" b="1" dirty="0" smtClean="0"/>
              <a:t>formats </a:t>
            </a:r>
            <a:r>
              <a:rPr lang="en-US" sz="2000" dirty="0" smtClean="0"/>
              <a:t>(unless you prepare them for a gallery / album)</a:t>
            </a:r>
            <a:endParaRPr lang="ru-RU" sz="2000" dirty="0" smtClean="0"/>
          </a:p>
          <a:p>
            <a:pPr marL="342900" indent="-342900">
              <a:buFont typeface="+mj-lt"/>
              <a:buAutoNum type="arabicPeriod"/>
            </a:pPr>
            <a:r>
              <a:rPr lang="en-US" sz="2000" dirty="0" smtClean="0"/>
              <a:t>Acknowledge and use </a:t>
            </a:r>
            <a:r>
              <a:rPr lang="en-US" sz="2000" b="1" dirty="0" smtClean="0"/>
              <a:t>dynamics in a </a:t>
            </a:r>
            <a:r>
              <a:rPr lang="en-US" sz="2000" b="1" dirty="0" smtClean="0"/>
              <a:t>photo.</a:t>
            </a:r>
            <a:endParaRPr lang="ru-RU" sz="2000" b="1" dirty="0" smtClean="0"/>
          </a:p>
          <a:p>
            <a:pPr marL="342900" indent="-342900">
              <a:buFont typeface="+mj-lt"/>
              <a:buAutoNum type="arabicPeriod"/>
            </a:pPr>
            <a:r>
              <a:rPr lang="en-US" sz="2000" dirty="0" smtClean="0"/>
              <a:t>Build </a:t>
            </a:r>
            <a:r>
              <a:rPr lang="en-US" sz="2000" b="1" dirty="0" smtClean="0"/>
              <a:t>contrasts</a:t>
            </a:r>
            <a:r>
              <a:rPr lang="en-US" sz="2000" dirty="0" smtClean="0"/>
              <a:t> by </a:t>
            </a:r>
            <a:r>
              <a:rPr lang="en-US" sz="2000" dirty="0" smtClean="0"/>
              <a:t>moving the </a:t>
            </a:r>
            <a:r>
              <a:rPr lang="en-US" sz="2000" dirty="0" smtClean="0"/>
              <a:t>visual </a:t>
            </a:r>
            <a:r>
              <a:rPr lang="en-US" sz="2000" dirty="0" smtClean="0"/>
              <a:t>centre</a:t>
            </a:r>
            <a:r>
              <a:rPr lang="en-GB" sz="2000" dirty="0" smtClean="0"/>
              <a:t>.</a:t>
            </a:r>
            <a:endParaRPr lang="en-GB" sz="2000" dirty="0" smtClean="0"/>
          </a:p>
        </p:txBody>
      </p:sp>
      <p:sp>
        <p:nvSpPr>
          <p:cNvPr id="4" name="Текст 3"/>
          <p:cNvSpPr>
            <a:spLocks noGrp="1"/>
          </p:cNvSpPr>
          <p:nvPr>
            <p:ph type="body" idx="15"/>
          </p:nvPr>
        </p:nvSpPr>
        <p:spPr>
          <a:xfrm>
            <a:off x="7695900" y="1495425"/>
            <a:ext cx="3238799" cy="2944978"/>
          </a:xfrm>
        </p:spPr>
        <p:txBody>
          <a:bodyPr/>
          <a:lstStyle/>
          <a:p>
            <a:r>
              <a:rPr lang="en-US" dirty="0" smtClean="0"/>
              <a:t>Strong phot</a:t>
            </a:r>
            <a:r>
              <a:rPr lang="en-US" dirty="0" smtClean="0"/>
              <a:t>o cropping and extreme formats are always in</a:t>
            </a:r>
            <a:endParaRPr lang="ru-RU" dirty="0"/>
          </a:p>
        </p:txBody>
      </p:sp>
      <p:sp>
        <p:nvSpPr>
          <p:cNvPr id="5" name="Текст 4"/>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6" name="Текст 5"/>
          <p:cNvSpPr>
            <a:spLocks noGrp="1"/>
          </p:cNvSpPr>
          <p:nvPr>
            <p:ph type="body" idx="14"/>
          </p:nvPr>
        </p:nvSpPr>
        <p:spPr/>
        <p:txBody>
          <a:bodyPr/>
          <a:lstStyle/>
          <a:p>
            <a:r>
              <a:rPr lang="en-US" dirty="0" smtClean="0"/>
              <a:t>Visual </a:t>
            </a:r>
            <a:r>
              <a:rPr lang="en-US" dirty="0" smtClean="0"/>
              <a:t>Communications</a:t>
            </a:r>
            <a:endParaRPr lang="ru-RU" dirty="0" smtClean="0"/>
          </a:p>
        </p:txBody>
      </p:sp>
    </p:spTree>
    <p:extLst>
      <p:ext uri="{BB962C8B-B14F-4D97-AF65-F5344CB8AC3E}">
        <p14:creationId xmlns="" xmlns:p14="http://schemas.microsoft.com/office/powerpoint/2010/main" val="306851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#1 </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Before</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22" name="Содержимое 4" descr="F Blasmusik.jpg"/>
          <p:cNvPicPr>
            <a:picLocks noChangeAspect="1"/>
          </p:cNvPicPr>
          <p:nvPr/>
        </p:nvPicPr>
        <p:blipFill>
          <a:blip r:embed="rId2" cstate="print"/>
          <a:stretch>
            <a:fillRect/>
          </a:stretch>
        </p:blipFill>
        <p:spPr>
          <a:xfrm>
            <a:off x="2919413" y="1773238"/>
            <a:ext cx="6696075" cy="4464050"/>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#1 </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After</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0" name="Содержимое 4" descr="F Blasmusik.jpg"/>
          <p:cNvPicPr>
            <a:picLocks noChangeAspect="1"/>
          </p:cNvPicPr>
          <p:nvPr/>
        </p:nvPicPr>
        <p:blipFill>
          <a:blip r:embed="rId2" cstate="print"/>
          <a:stretch>
            <a:fillRect/>
          </a:stretch>
        </p:blipFill>
        <p:spPr>
          <a:xfrm>
            <a:off x="2900363" y="1773238"/>
            <a:ext cx="6696075" cy="4464050"/>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#2 </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Before</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9" name="Содержимое 4" descr="F Blasmusik.jpg"/>
          <p:cNvPicPr>
            <a:picLocks noChangeAspect="1"/>
          </p:cNvPicPr>
          <p:nvPr/>
        </p:nvPicPr>
        <p:blipFill>
          <a:blip r:embed="rId2" cstate="print"/>
          <a:stretch>
            <a:fillRect/>
          </a:stretch>
        </p:blipFill>
        <p:spPr>
          <a:xfrm>
            <a:off x="2933483" y="1773238"/>
            <a:ext cx="6172635" cy="4464050"/>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#2 </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After</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9" name="Содержимое 4" descr="F Blasmusik.jpg"/>
          <p:cNvPicPr>
            <a:picLocks noChangeAspect="1"/>
          </p:cNvPicPr>
          <p:nvPr/>
        </p:nvPicPr>
        <p:blipFill>
          <a:blip r:embed="rId2" cstate="print"/>
          <a:stretch>
            <a:fillRect/>
          </a:stretch>
        </p:blipFill>
        <p:spPr>
          <a:xfrm>
            <a:off x="2914433" y="1773238"/>
            <a:ext cx="6172635" cy="4464049"/>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#2 </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After</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0" name="Содержимое 4" descr="F Blasmusik.jpg"/>
          <p:cNvPicPr>
            <a:picLocks noChangeAspect="1"/>
          </p:cNvPicPr>
          <p:nvPr/>
        </p:nvPicPr>
        <p:blipFill>
          <a:blip r:embed="rId2" cstate="print"/>
          <a:stretch>
            <a:fillRect/>
          </a:stretch>
        </p:blipFill>
        <p:spPr>
          <a:xfrm>
            <a:off x="2922587" y="1773238"/>
            <a:ext cx="3832227" cy="4464049"/>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#3</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Before</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1" name="Содержимое 4" descr="F Blasmusik.jpg"/>
          <p:cNvPicPr>
            <a:picLocks noChangeAspect="1"/>
          </p:cNvPicPr>
          <p:nvPr/>
        </p:nvPicPr>
        <p:blipFill>
          <a:blip r:embed="rId2" cstate="print"/>
          <a:stretch>
            <a:fillRect/>
          </a:stretch>
        </p:blipFill>
        <p:spPr>
          <a:xfrm>
            <a:off x="2916213" y="1779290"/>
            <a:ext cx="6313512" cy="4455591"/>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#3 </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After</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1" name="Содержимое 4" descr="F Blasmusik.jpg"/>
          <p:cNvPicPr>
            <a:picLocks noChangeAspect="1"/>
          </p:cNvPicPr>
          <p:nvPr/>
        </p:nvPicPr>
        <p:blipFill>
          <a:blip r:embed="rId2" cstate="print"/>
          <a:stretch>
            <a:fillRect/>
          </a:stretch>
        </p:blipFill>
        <p:spPr>
          <a:xfrm>
            <a:off x="2916212" y="1798339"/>
            <a:ext cx="6265887" cy="4421979"/>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#4</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Before</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0" name="Содержимое 6" descr="F Radler.jpg"/>
          <p:cNvPicPr>
            <a:picLocks noChangeAspect="1"/>
          </p:cNvPicPr>
          <p:nvPr/>
        </p:nvPicPr>
        <p:blipFill>
          <a:blip r:embed="rId2" cstate="print"/>
          <a:stretch>
            <a:fillRect/>
          </a:stretch>
        </p:blipFill>
        <p:spPr>
          <a:xfrm>
            <a:off x="2928938" y="1773238"/>
            <a:ext cx="6696075" cy="4464050"/>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19275" y="1743075"/>
            <a:ext cx="3894015" cy="2646878"/>
          </a:xfrm>
          <a:prstGeom prst="rect">
            <a:avLst/>
          </a:prstGeom>
          <a:noFill/>
        </p:spPr>
        <p:txBody>
          <a:bodyPr wrap="none" rtlCol="0">
            <a:spAutoFit/>
          </a:bodyPr>
          <a:lstStyle/>
          <a:p>
            <a:r>
              <a:rPr lang="en-GB" sz="16600" b="1" dirty="0" smtClean="0">
                <a:solidFill>
                  <a:srgbClr val="A24AB1"/>
                </a:solidFill>
              </a:rPr>
              <a:t>94%</a:t>
            </a:r>
            <a:endParaRPr lang="en-GB" sz="16600" b="1" dirty="0">
              <a:solidFill>
                <a:srgbClr val="A24AB1"/>
              </a:solidFill>
            </a:endParaRPr>
          </a:p>
        </p:txBody>
      </p:sp>
      <p:sp>
        <p:nvSpPr>
          <p:cNvPr id="2" name="Заголовок 1"/>
          <p:cNvSpPr>
            <a:spLocks noGrp="1"/>
          </p:cNvSpPr>
          <p:nvPr>
            <p:ph type="title"/>
          </p:nvPr>
        </p:nvSpPr>
        <p:spPr/>
        <p:txBody>
          <a:bodyPr>
            <a:normAutofit fontScale="90000"/>
          </a:bodyPr>
          <a:lstStyle/>
          <a:p>
            <a:r>
              <a:rPr lang="en-US" dirty="0" smtClean="0"/>
              <a:t>Why do you need visuals?</a:t>
            </a:r>
            <a:endParaRPr lang="ru-RU" dirty="0"/>
          </a:p>
        </p:txBody>
      </p:sp>
      <p:sp>
        <p:nvSpPr>
          <p:cNvPr id="4" name="Текст 3"/>
          <p:cNvSpPr>
            <a:spLocks noGrp="1"/>
          </p:cNvSpPr>
          <p:nvPr>
            <p:ph type="body" idx="13"/>
          </p:nvPr>
        </p:nvSpPr>
        <p:spPr/>
        <p:txBody>
          <a:bodyPr/>
          <a:lstStyle/>
          <a:p>
            <a:r>
              <a:rPr lang="en-US" dirty="0" smtClean="0"/>
              <a:t>Offline Seminar #2</a:t>
            </a:r>
            <a:endParaRPr lang="ru-RU" dirty="0" smtClean="0"/>
          </a:p>
        </p:txBody>
      </p:sp>
      <p:sp>
        <p:nvSpPr>
          <p:cNvPr id="5" name="Текст 4"/>
          <p:cNvSpPr>
            <a:spLocks noGrp="1"/>
          </p:cNvSpPr>
          <p:nvPr>
            <p:ph type="body" idx="14"/>
          </p:nvPr>
        </p:nvSpPr>
        <p:spPr/>
        <p:txBody>
          <a:bodyPr/>
          <a:lstStyle/>
          <a:p>
            <a:r>
              <a:rPr lang="en-US" dirty="0"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19275" y="1962150"/>
            <a:ext cx="3818931" cy="338554"/>
          </a:xfrm>
          <a:prstGeom prst="rect">
            <a:avLst/>
          </a:prstGeom>
          <a:noFill/>
        </p:spPr>
        <p:txBody>
          <a:bodyPr wrap="none" rtlCol="0">
            <a:spAutoFit/>
          </a:bodyPr>
          <a:lstStyle/>
          <a:p>
            <a:r>
              <a:rPr lang="en-GB" sz="1600" dirty="0" smtClean="0"/>
              <a:t>Content with compelling images experience</a:t>
            </a:r>
            <a:endParaRPr lang="en-GB" sz="1600" dirty="0"/>
          </a:p>
        </p:txBody>
      </p:sp>
      <p:sp>
        <p:nvSpPr>
          <p:cNvPr id="10" name="TextBox 9"/>
          <p:cNvSpPr txBox="1"/>
          <p:nvPr/>
        </p:nvSpPr>
        <p:spPr>
          <a:xfrm>
            <a:off x="1905000" y="3857625"/>
            <a:ext cx="3790950" cy="800219"/>
          </a:xfrm>
          <a:prstGeom prst="rect">
            <a:avLst/>
          </a:prstGeom>
          <a:noFill/>
        </p:spPr>
        <p:txBody>
          <a:bodyPr wrap="square" rtlCol="0">
            <a:spAutoFit/>
          </a:bodyPr>
          <a:lstStyle/>
          <a:p>
            <a:r>
              <a:rPr lang="en-GB" sz="3000" dirty="0" smtClean="0"/>
              <a:t>more views on </a:t>
            </a:r>
            <a:r>
              <a:rPr lang="en-GB" sz="3000" dirty="0" smtClean="0"/>
              <a:t>average</a:t>
            </a:r>
            <a:endParaRPr lang="ru-RU" sz="3000" dirty="0" smtClean="0"/>
          </a:p>
          <a:p>
            <a:r>
              <a:rPr lang="en-GB" sz="1600" dirty="0" smtClean="0"/>
              <a:t>than </a:t>
            </a:r>
            <a:r>
              <a:rPr lang="en-GB" sz="1600" dirty="0" smtClean="0"/>
              <a:t>content without images</a:t>
            </a:r>
            <a:endParaRPr lang="en-GB" sz="1600" dirty="0"/>
          </a:p>
        </p:txBody>
      </p:sp>
      <p:sp>
        <p:nvSpPr>
          <p:cNvPr id="16" name="Текст 15"/>
          <p:cNvSpPr>
            <a:spLocks noGrp="1"/>
          </p:cNvSpPr>
          <p:nvPr>
            <p:ph type="body" idx="1"/>
          </p:nvPr>
        </p:nvSpPr>
        <p:spPr>
          <a:xfrm>
            <a:off x="1981199" y="4725630"/>
            <a:ext cx="8248651" cy="1036995"/>
          </a:xfrm>
          <a:solidFill>
            <a:schemeClr val="accent2">
              <a:lumMod val="20000"/>
              <a:lumOff val="80000"/>
            </a:schemeClr>
          </a:solidFill>
        </p:spPr>
        <p:txBody>
          <a:bodyPr numCol="1">
            <a:normAutofit fontScale="85000" lnSpcReduction="10000"/>
          </a:bodyPr>
          <a:lstStyle/>
          <a:p>
            <a:r>
              <a:rPr lang="en-US" dirty="0" smtClean="0"/>
              <a:t>Visual materials include </a:t>
            </a:r>
            <a:r>
              <a:rPr lang="en-US" b="1" dirty="0" smtClean="0"/>
              <a:t>photos, animations, graphics </a:t>
            </a:r>
            <a:r>
              <a:rPr lang="en-US" dirty="0" smtClean="0"/>
              <a:t>and </a:t>
            </a:r>
            <a:r>
              <a:rPr lang="en-US" b="1" dirty="0" smtClean="0"/>
              <a:t>video</a:t>
            </a:r>
            <a:r>
              <a:rPr lang="en-US" dirty="0" smtClean="0"/>
              <a:t>.</a:t>
            </a:r>
          </a:p>
          <a:p>
            <a:r>
              <a:rPr lang="en-GB" dirty="0" smtClean="0"/>
              <a:t>Visuals </a:t>
            </a:r>
            <a:r>
              <a:rPr lang="en-GB" dirty="0" smtClean="0"/>
              <a:t>are </a:t>
            </a:r>
            <a:r>
              <a:rPr lang="en-GB" b="1" dirty="0" smtClean="0"/>
              <a:t>processed 60,000 times faster </a:t>
            </a:r>
            <a:r>
              <a:rPr lang="en-GB" dirty="0" smtClean="0"/>
              <a:t>than text, which means you can paint a picture for your audience much faster with an actual </a:t>
            </a:r>
            <a:r>
              <a:rPr lang="en-GB" dirty="0" smtClean="0"/>
              <a:t>picture.</a:t>
            </a:r>
            <a:r>
              <a:rPr lang="en-US" dirty="0" smtClean="0"/>
              <a:t> </a:t>
            </a:r>
          </a:p>
          <a:p>
            <a:r>
              <a:rPr lang="en-US" dirty="0" smtClean="0"/>
              <a:t>Most people remember only </a:t>
            </a:r>
            <a:r>
              <a:rPr lang="en-US" b="1" dirty="0" smtClean="0"/>
              <a:t>20% of what they read</a:t>
            </a:r>
            <a:r>
              <a:rPr lang="en-US" dirty="0" smtClean="0"/>
              <a:t>. </a:t>
            </a:r>
            <a:r>
              <a:rPr lang="en-US" b="1" dirty="0" smtClean="0"/>
              <a:t>90%</a:t>
            </a:r>
            <a:r>
              <a:rPr lang="en-US" dirty="0" smtClean="0"/>
              <a:t> of information transmitted to the brain is </a:t>
            </a:r>
            <a:r>
              <a:rPr lang="en-US" b="1" dirty="0" smtClean="0"/>
              <a:t>visual</a:t>
            </a:r>
            <a:r>
              <a:rPr lang="en-US" dirty="0" smtClean="0"/>
              <a:t>.</a:t>
            </a:r>
            <a:endParaRPr lang="en-GB" dirty="0"/>
          </a:p>
        </p:txBody>
      </p:sp>
      <p:sp>
        <p:nvSpPr>
          <p:cNvPr id="17" name="TextBox 16"/>
          <p:cNvSpPr txBox="1"/>
          <p:nvPr/>
        </p:nvSpPr>
        <p:spPr>
          <a:xfrm>
            <a:off x="6381750" y="1743075"/>
            <a:ext cx="3894015" cy="2646878"/>
          </a:xfrm>
          <a:prstGeom prst="rect">
            <a:avLst/>
          </a:prstGeom>
          <a:noFill/>
        </p:spPr>
        <p:txBody>
          <a:bodyPr wrap="none" rtlCol="0">
            <a:spAutoFit/>
          </a:bodyPr>
          <a:lstStyle/>
          <a:p>
            <a:r>
              <a:rPr lang="en-GB" sz="16600" b="1" dirty="0" smtClean="0">
                <a:solidFill>
                  <a:srgbClr val="C00000"/>
                </a:solidFill>
              </a:rPr>
              <a:t>64%</a:t>
            </a:r>
            <a:endParaRPr lang="en-GB" sz="16600" b="1" dirty="0">
              <a:solidFill>
                <a:srgbClr val="C00000"/>
              </a:solidFill>
            </a:endParaRPr>
          </a:p>
        </p:txBody>
      </p:sp>
      <p:sp>
        <p:nvSpPr>
          <p:cNvPr id="18" name="TextBox 17"/>
          <p:cNvSpPr txBox="1"/>
          <p:nvPr/>
        </p:nvSpPr>
        <p:spPr>
          <a:xfrm>
            <a:off x="6381750" y="1962150"/>
            <a:ext cx="4134017" cy="338554"/>
          </a:xfrm>
          <a:prstGeom prst="rect">
            <a:avLst/>
          </a:prstGeom>
          <a:noFill/>
        </p:spPr>
        <p:txBody>
          <a:bodyPr wrap="none" rtlCol="0">
            <a:spAutoFit/>
          </a:bodyPr>
          <a:lstStyle/>
          <a:p>
            <a:r>
              <a:rPr lang="en-GB" sz="1600" dirty="0" smtClean="0"/>
              <a:t>According to Social Science Research Network,</a:t>
            </a:r>
            <a:endParaRPr lang="en-GB" sz="1600" dirty="0"/>
          </a:p>
        </p:txBody>
      </p:sp>
      <p:sp>
        <p:nvSpPr>
          <p:cNvPr id="19" name="TextBox 18"/>
          <p:cNvSpPr txBox="1"/>
          <p:nvPr/>
        </p:nvSpPr>
        <p:spPr>
          <a:xfrm>
            <a:off x="6467475" y="3981450"/>
            <a:ext cx="4705350" cy="634020"/>
          </a:xfrm>
          <a:prstGeom prst="rect">
            <a:avLst/>
          </a:prstGeom>
          <a:noFill/>
        </p:spPr>
        <p:txBody>
          <a:bodyPr wrap="square" rtlCol="0">
            <a:spAutoFit/>
          </a:bodyPr>
          <a:lstStyle/>
          <a:p>
            <a:r>
              <a:rPr lang="en-GB" sz="1600" dirty="0" smtClean="0"/>
              <a:t>of people</a:t>
            </a:r>
          </a:p>
          <a:p>
            <a:pPr>
              <a:lnSpc>
                <a:spcPct val="80000"/>
              </a:lnSpc>
            </a:pPr>
            <a:r>
              <a:rPr lang="en-GB" sz="2400" dirty="0" smtClean="0"/>
              <a:t>are visual learners</a:t>
            </a:r>
            <a:endParaRPr lang="ru-RU" sz="2400" dirty="0" smtClean="0"/>
          </a:p>
        </p:txBody>
      </p:sp>
      <p:sp>
        <p:nvSpPr>
          <p:cNvPr id="20" name="TextBox 19"/>
          <p:cNvSpPr txBox="1"/>
          <p:nvPr/>
        </p:nvSpPr>
        <p:spPr>
          <a:xfrm>
            <a:off x="7153275" y="5838825"/>
            <a:ext cx="3130281" cy="307777"/>
          </a:xfrm>
          <a:prstGeom prst="rect">
            <a:avLst/>
          </a:prstGeom>
          <a:noFill/>
        </p:spPr>
        <p:txBody>
          <a:bodyPr wrap="none" rtlCol="0">
            <a:spAutoFit/>
          </a:bodyPr>
          <a:lstStyle/>
          <a:p>
            <a:r>
              <a:rPr lang="en-GB" sz="1400" dirty="0" smtClean="0"/>
              <a:t>Source: </a:t>
            </a:r>
            <a:r>
              <a:rPr lang="en-GB" sz="1400" dirty="0" smtClean="0">
                <a:hlinkClick r:id="rId2"/>
              </a:rPr>
              <a:t>https://www.fastcompany.com</a:t>
            </a:r>
            <a:r>
              <a:rPr lang="en-GB" sz="1400" dirty="0" smtClean="0">
                <a:hlinkClick r:id="rId2"/>
              </a:rPr>
              <a:t>/</a:t>
            </a:r>
            <a:r>
              <a:rPr lang="en-GB" sz="1400" dirty="0" smtClean="0"/>
              <a:t> </a:t>
            </a:r>
            <a:endParaRPr lang="en-GB" sz="1400" dirty="0"/>
          </a:p>
        </p:txBody>
      </p:sp>
    </p:spTree>
    <p:extLst>
      <p:ext uri="{BB962C8B-B14F-4D97-AF65-F5344CB8AC3E}">
        <p14:creationId xmlns="" xmlns:p14="http://schemas.microsoft.com/office/powerpoint/2010/main" val="227123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#4</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After</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0" name="Содержимое 6" descr="F Radler.jpg"/>
          <p:cNvPicPr>
            <a:picLocks noChangeAspect="1"/>
          </p:cNvPicPr>
          <p:nvPr/>
        </p:nvPicPr>
        <p:blipFill>
          <a:blip r:embed="rId2" cstate="print"/>
          <a:stretch>
            <a:fillRect/>
          </a:stretch>
        </p:blipFill>
        <p:spPr>
          <a:xfrm>
            <a:off x="2900363" y="1773238"/>
            <a:ext cx="6691311" cy="4460874"/>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#5</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Before</a:t>
            </a:r>
            <a:endParaRPr lang="en-GB"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1" name="Содержимое 4" descr="radwanderin_original.jpg"/>
          <p:cNvPicPr>
            <a:picLocks noChangeAspect="1"/>
          </p:cNvPicPr>
          <p:nvPr/>
        </p:nvPicPr>
        <p:blipFill>
          <a:blip r:embed="rId2" cstate="print"/>
          <a:stretch>
            <a:fillRect/>
          </a:stretch>
        </p:blipFill>
        <p:spPr>
          <a:xfrm>
            <a:off x="2938992" y="1796205"/>
            <a:ext cx="6956292" cy="4396533"/>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Photo cropping: example #4</a:t>
            </a:r>
            <a:endParaRPr lang="ru-RU" sz="2800" dirty="0"/>
          </a:p>
        </p:txBody>
      </p:sp>
      <p:sp>
        <p:nvSpPr>
          <p:cNvPr id="26" name="Текст 25"/>
          <p:cNvSpPr>
            <a:spLocks noGrp="1"/>
          </p:cNvSpPr>
          <p:nvPr>
            <p:ph type="body" idx="1"/>
          </p:nvPr>
        </p:nvSpPr>
        <p:spPr>
          <a:xfrm>
            <a:off x="1838324" y="1868131"/>
            <a:ext cx="1838325" cy="3814914"/>
          </a:xfrm>
        </p:spPr>
        <p:txBody>
          <a:bodyPr numCol="1"/>
          <a:lstStyle/>
          <a:p>
            <a:r>
              <a:rPr lang="en-US" dirty="0" smtClean="0"/>
              <a:t>After</a:t>
            </a:r>
            <a:endParaRPr lang="en-GB" dirty="0"/>
          </a:p>
        </p:txBody>
      </p:sp>
      <p:sp>
        <p:nvSpPr>
          <p:cNvPr id="4" name="Текст 3"/>
          <p:cNvSpPr>
            <a:spLocks noGrp="1"/>
          </p:cNvSpPr>
          <p:nvPr>
            <p:ph type="body" idx="13"/>
          </p:nvPr>
        </p:nvSpPr>
        <p:spPr/>
        <p:txBody>
          <a:bodyPr/>
          <a:lstStyle/>
          <a:p>
            <a:r>
              <a:rPr lang="en-US" dirty="0" smtClean="0"/>
              <a:t>Offline Seminar #2</a:t>
            </a:r>
            <a:endParaRPr lang="ru-RU" dirty="0" smtClean="0"/>
          </a:p>
        </p:txBody>
      </p:sp>
      <p:sp>
        <p:nvSpPr>
          <p:cNvPr id="5" name="Текст 4"/>
          <p:cNvSpPr>
            <a:spLocks noGrp="1"/>
          </p:cNvSpPr>
          <p:nvPr>
            <p:ph type="body" idx="14"/>
          </p:nvPr>
        </p:nvSpPr>
        <p:spPr/>
        <p:txBody>
          <a:bodyPr/>
          <a:lstStyle/>
          <a:p>
            <a:r>
              <a:rPr lang="en-US" dirty="0"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1" name="Содержимое 4" descr="radwanderin_original.jpg"/>
          <p:cNvPicPr>
            <a:picLocks noChangeAspect="1"/>
          </p:cNvPicPr>
          <p:nvPr/>
        </p:nvPicPr>
        <p:blipFill>
          <a:blip r:embed="rId2" cstate="print"/>
          <a:stretch>
            <a:fillRect/>
          </a:stretch>
        </p:blipFill>
        <p:spPr>
          <a:xfrm>
            <a:off x="2910417" y="1777155"/>
            <a:ext cx="6956292" cy="4396532"/>
          </a:xfrm>
          <a:prstGeom prst="rect">
            <a:avLst/>
          </a:prstGeom>
        </p:spPr>
      </p:pic>
    </p:spTree>
    <p:extLst>
      <p:ext uri="{BB962C8B-B14F-4D97-AF65-F5344CB8AC3E}">
        <p14:creationId xmlns="" xmlns:p14="http://schemas.microsoft.com/office/powerpoint/2010/main" val="227123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471" y="1247442"/>
            <a:ext cx="5268554" cy="561693"/>
          </a:xfrm>
        </p:spPr>
        <p:txBody>
          <a:bodyPr>
            <a:normAutofit/>
          </a:bodyPr>
          <a:lstStyle/>
          <a:p>
            <a:r>
              <a:rPr lang="en-US" sz="2800" dirty="0" smtClean="0"/>
              <a:t>How to: Step 1 (choose the photo)</a:t>
            </a:r>
            <a:endParaRPr lang="ru-RU" sz="2800" dirty="0"/>
          </a:p>
        </p:txBody>
      </p:sp>
      <p:sp>
        <p:nvSpPr>
          <p:cNvPr id="5" name="Текст 4"/>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6" name="Текст 5"/>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cstate="print"/>
          <a:srcRect b="4444"/>
          <a:stretch>
            <a:fillRect/>
          </a:stretch>
        </p:blipFill>
        <p:spPr bwMode="auto">
          <a:xfrm>
            <a:off x="1885951" y="1885949"/>
            <a:ext cx="8683254" cy="4667249"/>
          </a:xfrm>
          <a:prstGeom prst="rect">
            <a:avLst/>
          </a:prstGeom>
          <a:noFill/>
          <a:ln w="9525">
            <a:noFill/>
            <a:miter lim="800000"/>
            <a:headEnd/>
            <a:tailEnd/>
          </a:ln>
        </p:spPr>
      </p:pic>
    </p:spTree>
    <p:extLst>
      <p:ext uri="{BB962C8B-B14F-4D97-AF65-F5344CB8AC3E}">
        <p14:creationId xmlns="" xmlns:p14="http://schemas.microsoft.com/office/powerpoint/2010/main" val="3448996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471" y="1247442"/>
            <a:ext cx="5763854" cy="561693"/>
          </a:xfrm>
        </p:spPr>
        <p:txBody>
          <a:bodyPr>
            <a:normAutofit/>
          </a:bodyPr>
          <a:lstStyle/>
          <a:p>
            <a:r>
              <a:rPr lang="en-US" sz="2800" dirty="0" smtClean="0"/>
              <a:t>How to: Step 2 (select ‘original ratio’)</a:t>
            </a:r>
            <a:endParaRPr lang="ru-RU" sz="2800" dirty="0"/>
          </a:p>
        </p:txBody>
      </p:sp>
      <p:sp>
        <p:nvSpPr>
          <p:cNvPr id="5" name="Текст 4"/>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6" name="Текст 5"/>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2" cstate="print"/>
          <a:srcRect b="4722"/>
          <a:stretch>
            <a:fillRect/>
          </a:stretch>
        </p:blipFill>
        <p:spPr bwMode="auto">
          <a:xfrm>
            <a:off x="1904999" y="1955139"/>
            <a:ext cx="8597243" cy="4607585"/>
          </a:xfrm>
          <a:prstGeom prst="rect">
            <a:avLst/>
          </a:prstGeom>
          <a:noFill/>
          <a:ln w="9525">
            <a:noFill/>
            <a:miter lim="800000"/>
            <a:headEnd/>
            <a:tailEnd/>
          </a:ln>
        </p:spPr>
      </p:pic>
    </p:spTree>
    <p:extLst>
      <p:ext uri="{BB962C8B-B14F-4D97-AF65-F5344CB8AC3E}">
        <p14:creationId xmlns="" xmlns:p14="http://schemas.microsoft.com/office/powerpoint/2010/main" val="3448996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470" y="1247442"/>
            <a:ext cx="6125805" cy="561693"/>
          </a:xfrm>
        </p:spPr>
        <p:txBody>
          <a:bodyPr>
            <a:normAutofit/>
          </a:bodyPr>
          <a:lstStyle/>
          <a:p>
            <a:r>
              <a:rPr lang="en-US" sz="2800" dirty="0" smtClean="0"/>
              <a:t>How to: Step 2 (or select ‘custom ratio’)</a:t>
            </a:r>
            <a:endParaRPr lang="ru-RU" sz="2800" dirty="0"/>
          </a:p>
        </p:txBody>
      </p:sp>
      <p:sp>
        <p:nvSpPr>
          <p:cNvPr id="5" name="Текст 4"/>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6" name="Текст 5"/>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2" name="Picture 3"/>
          <p:cNvPicPr>
            <a:picLocks noChangeAspect="1" noChangeArrowheads="1"/>
          </p:cNvPicPr>
          <p:nvPr/>
        </p:nvPicPr>
        <p:blipFill>
          <a:blip r:embed="rId2" cstate="print"/>
          <a:srcRect b="4305"/>
          <a:stretch>
            <a:fillRect/>
          </a:stretch>
        </p:blipFill>
        <p:spPr bwMode="auto">
          <a:xfrm>
            <a:off x="1895475" y="1943181"/>
            <a:ext cx="8582024" cy="4619543"/>
          </a:xfrm>
          <a:prstGeom prst="rect">
            <a:avLst/>
          </a:prstGeom>
          <a:noFill/>
          <a:ln w="9525">
            <a:noFill/>
            <a:miter lim="800000"/>
            <a:headEnd/>
            <a:tailEnd/>
          </a:ln>
        </p:spPr>
      </p:pic>
    </p:spTree>
    <p:extLst>
      <p:ext uri="{BB962C8B-B14F-4D97-AF65-F5344CB8AC3E}">
        <p14:creationId xmlns="" xmlns:p14="http://schemas.microsoft.com/office/powerpoint/2010/main" val="344899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471" y="1247442"/>
            <a:ext cx="8545154" cy="561693"/>
          </a:xfrm>
        </p:spPr>
        <p:txBody>
          <a:bodyPr>
            <a:normAutofit/>
          </a:bodyPr>
          <a:lstStyle/>
          <a:p>
            <a:r>
              <a:rPr lang="en-US" sz="2800" dirty="0" smtClean="0"/>
              <a:t>How to: Step 3 (use ‘save as’ / ‘save a copy’ option)</a:t>
            </a:r>
            <a:endParaRPr lang="ru-RU" sz="2800" dirty="0"/>
          </a:p>
        </p:txBody>
      </p:sp>
      <p:sp>
        <p:nvSpPr>
          <p:cNvPr id="15" name="Текст 14"/>
          <p:cNvSpPr>
            <a:spLocks noGrp="1"/>
          </p:cNvSpPr>
          <p:nvPr>
            <p:ph type="body" idx="1"/>
          </p:nvPr>
        </p:nvSpPr>
        <p:spPr>
          <a:xfrm>
            <a:off x="1789471" y="1868131"/>
            <a:ext cx="4858979" cy="3814914"/>
          </a:xfrm>
        </p:spPr>
        <p:txBody>
          <a:bodyPr>
            <a:normAutofit/>
          </a:bodyPr>
          <a:lstStyle/>
          <a:p>
            <a:r>
              <a:rPr lang="en-US" sz="3200" b="1" dirty="0" smtClean="0">
                <a:solidFill>
                  <a:srgbClr val="9F2EB2"/>
                </a:solidFill>
              </a:rPr>
              <a:t>Your turn!</a:t>
            </a:r>
          </a:p>
          <a:p>
            <a:pPr marL="457200" indent="-457200">
              <a:buAutoNum type="arabicParenR"/>
            </a:pPr>
            <a:r>
              <a:rPr lang="en-US" sz="2000" dirty="0" smtClean="0"/>
              <a:t>Select 2-3 photos you want to enhance</a:t>
            </a:r>
          </a:p>
          <a:p>
            <a:pPr marL="457200" indent="-457200">
              <a:buAutoNum type="arabicParenR"/>
            </a:pPr>
            <a:r>
              <a:rPr lang="en-US" sz="2000" dirty="0" smtClean="0"/>
              <a:t>Open them with any application you have installed</a:t>
            </a:r>
          </a:p>
          <a:p>
            <a:pPr marL="457200" indent="-457200">
              <a:buAutoNum type="arabicParenR"/>
            </a:pPr>
            <a:r>
              <a:rPr lang="en-US" sz="2000" dirty="0" smtClean="0"/>
              <a:t>Call me if you need help or advice</a:t>
            </a:r>
          </a:p>
          <a:p>
            <a:pPr marL="457200" indent="-457200">
              <a:buAutoNum type="arabicParenR"/>
            </a:pPr>
            <a:r>
              <a:rPr lang="en-US" sz="2000" dirty="0" smtClean="0"/>
              <a:t>Let’s aim to have </a:t>
            </a:r>
            <a:r>
              <a:rPr lang="en-US" sz="2000" b="1" dirty="0" smtClean="0"/>
              <a:t>2 photos done </a:t>
            </a:r>
            <a:r>
              <a:rPr lang="en-US" sz="2000" dirty="0" smtClean="0"/>
              <a:t>in 10 minutes</a:t>
            </a:r>
          </a:p>
          <a:p>
            <a:pPr marL="457200" indent="-457200"/>
            <a:r>
              <a:rPr lang="en-US" sz="2000" dirty="0" smtClean="0"/>
              <a:t>P.S.: It’s ok to work in small groups of 2-3 people or individually</a:t>
            </a:r>
          </a:p>
          <a:p>
            <a:pPr marL="457200" indent="-457200">
              <a:buAutoNum type="arabicParenR"/>
            </a:pPr>
            <a:endParaRPr lang="en-GB" sz="2000" dirty="0"/>
          </a:p>
        </p:txBody>
      </p:sp>
      <p:sp>
        <p:nvSpPr>
          <p:cNvPr id="5" name="Текст 4"/>
          <p:cNvSpPr>
            <a:spLocks noGrp="1"/>
          </p:cNvSpPr>
          <p:nvPr>
            <p:ph type="body" idx="13"/>
          </p:nvPr>
        </p:nvSpPr>
        <p:spPr/>
        <p:txBody>
          <a:bodyPr/>
          <a:lstStyle/>
          <a:p>
            <a:r>
              <a:rPr lang="en-US" smtClean="0"/>
              <a:t>Offline Seminar #2</a:t>
            </a:r>
            <a:endParaRPr lang="ru-RU" dirty="0" smtClean="0"/>
          </a:p>
        </p:txBody>
      </p:sp>
      <p:sp>
        <p:nvSpPr>
          <p:cNvPr id="6" name="Текст 5"/>
          <p:cNvSpPr>
            <a:spLocks noGrp="1"/>
          </p:cNvSpPr>
          <p:nvPr>
            <p:ph type="body" idx="14"/>
          </p:nvPr>
        </p:nvSpPr>
        <p:spPr/>
        <p:txBody>
          <a:bodyPr/>
          <a:lstStyle/>
          <a:p>
            <a:r>
              <a:rPr lang="en-US" smtClean="0"/>
              <a:t>Visual 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604000" y="4515511"/>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3448996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err="1" smtClean="0"/>
              <a:t>Infographic</a:t>
            </a:r>
            <a:r>
              <a:rPr lang="en-US" dirty="0" smtClean="0"/>
              <a:t> simplified</a:t>
            </a:r>
            <a:endParaRPr lang="ru-RU" dirty="0"/>
          </a:p>
        </p:txBody>
      </p:sp>
      <p:sp>
        <p:nvSpPr>
          <p:cNvPr id="3" name="Текст 2"/>
          <p:cNvSpPr>
            <a:spLocks noGrp="1"/>
          </p:cNvSpPr>
          <p:nvPr>
            <p:ph type="body" idx="1"/>
          </p:nvPr>
        </p:nvSpPr>
        <p:spPr/>
        <p:txBody>
          <a:bodyPr/>
          <a:lstStyle/>
          <a:p>
            <a:r>
              <a:rPr lang="en-US" dirty="0" smtClean="0"/>
              <a:t>Just some basic things</a:t>
            </a:r>
            <a:endParaRPr lang="ru-RU" dirty="0"/>
          </a:p>
        </p:txBody>
      </p:sp>
      <p:sp>
        <p:nvSpPr>
          <p:cNvPr id="4" name="Текст 3"/>
          <p:cNvSpPr>
            <a:spLocks noGrp="1"/>
          </p:cNvSpPr>
          <p:nvPr>
            <p:ph type="body" idx="13"/>
          </p:nvPr>
        </p:nvSpPr>
        <p:spPr/>
        <p:txBody>
          <a:bodyPr/>
          <a:lstStyle/>
          <a:p>
            <a:r>
              <a:rPr lang="en-US" dirty="0" smtClean="0"/>
              <a:t>Offline Seminar #2</a:t>
            </a:r>
            <a:endParaRPr lang="ru-RU" dirty="0"/>
          </a:p>
        </p:txBody>
      </p:sp>
      <p:cxnSp>
        <p:nvCxnSpPr>
          <p:cNvPr id="5" name="Прямая соединительная линия 4"/>
          <p:cNvCxnSpPr/>
          <p:nvPr/>
        </p:nvCxnSpPr>
        <p:spPr>
          <a:xfrm>
            <a:off x="5889569" y="1344332"/>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5889569" y="2515907"/>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889569" y="4555485"/>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68025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mtClean="0"/>
              <a:t>Infographic in easy terms</a:t>
            </a:r>
            <a:endParaRPr lang="ru-RU" dirty="0"/>
          </a:p>
        </p:txBody>
      </p:sp>
      <p:sp>
        <p:nvSpPr>
          <p:cNvPr id="26" name="Текст 25"/>
          <p:cNvSpPr>
            <a:spLocks noGrp="1"/>
          </p:cNvSpPr>
          <p:nvPr>
            <p:ph type="body" idx="1"/>
          </p:nvPr>
        </p:nvSpPr>
        <p:spPr>
          <a:xfrm>
            <a:off x="1789472" y="1868130"/>
            <a:ext cx="5652188" cy="4289479"/>
          </a:xfrm>
        </p:spPr>
        <p:txBody>
          <a:bodyPr numCol="1">
            <a:normAutofit/>
          </a:bodyPr>
          <a:lstStyle/>
          <a:p>
            <a:r>
              <a:rPr lang="en-GB" dirty="0" err="1" smtClean="0"/>
              <a:t>Infographics</a:t>
            </a:r>
            <a:r>
              <a:rPr lang="en-GB" dirty="0" smtClean="0"/>
              <a:t> are </a:t>
            </a:r>
            <a:r>
              <a:rPr lang="en-GB" b="1" dirty="0" smtClean="0"/>
              <a:t>graphics that use visual elements to present information</a:t>
            </a:r>
            <a:r>
              <a:rPr lang="en-GB" dirty="0" smtClean="0"/>
              <a:t>.</a:t>
            </a:r>
          </a:p>
          <a:p>
            <a:endParaRPr lang="en-US" dirty="0" smtClean="0"/>
          </a:p>
          <a:p>
            <a:endParaRPr lang="en-US" dirty="0" smtClean="0"/>
          </a:p>
          <a:p>
            <a:endParaRPr lang="en-US" dirty="0" smtClean="0"/>
          </a:p>
          <a:p>
            <a:endParaRPr lang="en-US" dirty="0" smtClean="0"/>
          </a:p>
          <a:p>
            <a:endParaRPr lang="en-US" dirty="0" smtClean="0"/>
          </a:p>
          <a:p>
            <a:r>
              <a:rPr lang="en-GB" dirty="0" smtClean="0"/>
              <a:t>They are often used to </a:t>
            </a:r>
            <a:r>
              <a:rPr lang="en-GB" b="1" dirty="0" smtClean="0"/>
              <a:t>visualize data, step-by-step processes, timelines, research findings, organizational hierarchies</a:t>
            </a:r>
            <a:r>
              <a:rPr lang="en-GB" dirty="0" smtClean="0"/>
              <a:t>, and many other types of information.</a:t>
            </a:r>
          </a:p>
          <a:p>
            <a:pPr marL="2062163" indent="-2062163"/>
            <a:r>
              <a:rPr lang="en-US" b="1" dirty="0" smtClean="0"/>
              <a:t>Reasons for popularity</a:t>
            </a:r>
            <a:r>
              <a:rPr lang="en-US" dirty="0" smtClean="0"/>
              <a:t>:	</a:t>
            </a:r>
            <a:r>
              <a:rPr lang="en-GB" b="1" dirty="0" smtClean="0"/>
              <a:t>Simplify</a:t>
            </a:r>
            <a:r>
              <a:rPr lang="en-GB" dirty="0" smtClean="0"/>
              <a:t> complex </a:t>
            </a:r>
            <a:r>
              <a:rPr lang="en-GB" dirty="0" smtClean="0"/>
              <a:t>information</a:t>
            </a:r>
          </a:p>
          <a:p>
            <a:pPr marL="2062163" indent="-2062163">
              <a:spcBef>
                <a:spcPts val="0"/>
              </a:spcBef>
            </a:pPr>
            <a:r>
              <a:rPr lang="en-US" dirty="0" smtClean="0"/>
              <a:t>	</a:t>
            </a:r>
            <a:r>
              <a:rPr lang="en-GB" b="1" dirty="0" smtClean="0"/>
              <a:t>Condense</a:t>
            </a:r>
            <a:r>
              <a:rPr lang="en-GB" dirty="0" smtClean="0"/>
              <a:t> long </a:t>
            </a:r>
            <a:r>
              <a:rPr lang="en-GB" dirty="0" smtClean="0"/>
              <a:t>texts </a:t>
            </a:r>
            <a:r>
              <a:rPr lang="en-GB" dirty="0" smtClean="0"/>
              <a:t>into one </a:t>
            </a:r>
            <a:r>
              <a:rPr lang="en-GB" dirty="0" smtClean="0"/>
              <a:t>page</a:t>
            </a:r>
          </a:p>
          <a:p>
            <a:pPr marL="2062163" indent="-2062163">
              <a:spcBef>
                <a:spcPts val="0"/>
              </a:spcBef>
            </a:pPr>
            <a:r>
              <a:rPr lang="en-GB" b="1" dirty="0" smtClean="0"/>
              <a:t>	Engage</a:t>
            </a:r>
            <a:r>
              <a:rPr lang="en-GB" dirty="0" smtClean="0"/>
              <a:t> </a:t>
            </a:r>
            <a:r>
              <a:rPr lang="en-GB" dirty="0" smtClean="0"/>
              <a:t>audiences</a:t>
            </a:r>
          </a:p>
          <a:p>
            <a:pPr marL="2062163" indent="-2062163">
              <a:spcBef>
                <a:spcPts val="0"/>
              </a:spcBef>
            </a:pPr>
            <a:r>
              <a:rPr lang="en-GB" b="1" dirty="0" smtClean="0"/>
              <a:t>	Enhance</a:t>
            </a:r>
            <a:r>
              <a:rPr lang="en-GB" b="1" dirty="0" smtClean="0"/>
              <a:t> </a:t>
            </a:r>
            <a:r>
              <a:rPr lang="en-GB" dirty="0" smtClean="0"/>
              <a:t>boring </a:t>
            </a:r>
            <a:r>
              <a:rPr lang="en-GB" dirty="0" smtClean="0"/>
              <a:t>documents </a:t>
            </a:r>
            <a:r>
              <a:rPr lang="en-GB" dirty="0" smtClean="0"/>
              <a:t>with illustrative visuals</a:t>
            </a:r>
            <a:endParaRPr lang="en-GB" dirty="0" smtClean="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graphicFrame>
        <p:nvGraphicFramePr>
          <p:cNvPr id="12" name="Схема 11"/>
          <p:cNvGraphicFramePr/>
          <p:nvPr/>
        </p:nvGraphicFramePr>
        <p:xfrm>
          <a:off x="1714500" y="2451370"/>
          <a:ext cx="5659065" cy="1643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C:\Users\IrenWell\Documents\GDSI\EaP\Implementation\Other\IT course\Module 2\infographic_no-kid-hungry_breakfast-changes-lives.jpg"/>
          <p:cNvPicPr>
            <a:picLocks noChangeAspect="1" noChangeArrowheads="1"/>
          </p:cNvPicPr>
          <p:nvPr/>
        </p:nvPicPr>
        <p:blipFill>
          <a:blip r:embed="rId7" cstate="print"/>
          <a:srcRect/>
          <a:stretch>
            <a:fillRect/>
          </a:stretch>
        </p:blipFill>
        <p:spPr bwMode="auto">
          <a:xfrm>
            <a:off x="7723761" y="1272"/>
            <a:ext cx="3634066" cy="6856728"/>
          </a:xfrm>
          <a:prstGeom prst="rect">
            <a:avLst/>
          </a:prstGeom>
          <a:noFill/>
        </p:spPr>
      </p:pic>
    </p:spTree>
    <p:extLst>
      <p:ext uri="{BB962C8B-B14F-4D97-AF65-F5344CB8AC3E}">
        <p14:creationId xmlns="" xmlns:p14="http://schemas.microsoft.com/office/powerpoint/2010/main" val="2271239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IrenWell\Documents\GDSI\EaP\Implementation\Other\IT course\Module 2\infographic_mercy-corps_the-crisis-in-south-sudan.jpg"/>
          <p:cNvPicPr>
            <a:picLocks noChangeAspect="1" noChangeArrowheads="1"/>
          </p:cNvPicPr>
          <p:nvPr/>
        </p:nvPicPr>
        <p:blipFill>
          <a:blip r:embed="rId2" cstate="print"/>
          <a:srcRect/>
          <a:stretch>
            <a:fillRect/>
          </a:stretch>
        </p:blipFill>
        <p:spPr bwMode="auto">
          <a:xfrm>
            <a:off x="0" y="3395662"/>
            <a:ext cx="5197699" cy="3462338"/>
          </a:xfrm>
          <a:prstGeom prst="rect">
            <a:avLst/>
          </a:prstGeom>
          <a:noFill/>
        </p:spPr>
      </p:pic>
      <p:sp>
        <p:nvSpPr>
          <p:cNvPr id="2" name="Заголовок 1"/>
          <p:cNvSpPr>
            <a:spLocks noGrp="1"/>
          </p:cNvSpPr>
          <p:nvPr>
            <p:ph type="title"/>
          </p:nvPr>
        </p:nvSpPr>
        <p:spPr/>
        <p:txBody>
          <a:bodyPr>
            <a:normAutofit/>
          </a:bodyPr>
          <a:lstStyle/>
          <a:p>
            <a:r>
              <a:rPr lang="en-US" sz="2800" dirty="0" smtClean="0"/>
              <a:t>What do </a:t>
            </a:r>
            <a:r>
              <a:rPr lang="en-US" sz="2800" dirty="0" smtClean="0"/>
              <a:t>we call </a:t>
            </a:r>
            <a:r>
              <a:rPr lang="en-US" sz="2800" dirty="0" smtClean="0"/>
              <a:t>an </a:t>
            </a:r>
            <a:r>
              <a:rPr lang="en-US" sz="2800" dirty="0" err="1" smtClean="0"/>
              <a:t>infographic</a:t>
            </a:r>
            <a:r>
              <a:rPr lang="en-US" sz="2800" dirty="0" smtClean="0"/>
              <a:t>? – Everything!</a:t>
            </a:r>
            <a:endParaRPr lang="ru-RU" sz="28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7171" name="Picture 3" descr="C:\Users\IrenWell\Documents\GDSI\EaP\Implementation\Other\IT course\Module 2\infographic_world-food-program_typhoon-hagupit-in-the-philippines-768x1654.jpg"/>
          <p:cNvPicPr>
            <a:picLocks noChangeAspect="1" noChangeArrowheads="1"/>
          </p:cNvPicPr>
          <p:nvPr/>
        </p:nvPicPr>
        <p:blipFill>
          <a:blip r:embed="rId3" cstate="print"/>
          <a:srcRect t="32103" b="36676"/>
          <a:stretch>
            <a:fillRect/>
          </a:stretch>
        </p:blipFill>
        <p:spPr bwMode="auto">
          <a:xfrm>
            <a:off x="1889162" y="1828800"/>
            <a:ext cx="2777734" cy="1867710"/>
          </a:xfrm>
          <a:prstGeom prst="rect">
            <a:avLst/>
          </a:prstGeom>
          <a:noFill/>
        </p:spPr>
      </p:pic>
      <p:pic>
        <p:nvPicPr>
          <p:cNvPr id="7172" name="Picture 4" descr="C:\Users\IrenWell\Documents\GDSI\EaP\Implementation\Other\IT course\Module 2\infographic_habitat-for-humanity_years-with-the-carters.jpg"/>
          <p:cNvPicPr>
            <a:picLocks noChangeAspect="1" noChangeArrowheads="1"/>
          </p:cNvPicPr>
          <p:nvPr/>
        </p:nvPicPr>
        <p:blipFill>
          <a:blip r:embed="rId4" cstate="print"/>
          <a:srcRect b="15461"/>
          <a:stretch>
            <a:fillRect/>
          </a:stretch>
        </p:blipFill>
        <p:spPr bwMode="auto">
          <a:xfrm>
            <a:off x="9134273" y="0"/>
            <a:ext cx="2486822" cy="6777265"/>
          </a:xfrm>
          <a:prstGeom prst="rect">
            <a:avLst/>
          </a:prstGeom>
          <a:noFill/>
        </p:spPr>
      </p:pic>
      <p:pic>
        <p:nvPicPr>
          <p:cNvPr id="7173" name="Picture 5" descr="C:\Users\IrenWell\Documents\GDSI\EaP\Implementation\Other\IT course\Module 2\infographic_amnesty-international_prisoners-in-isolation.jpg"/>
          <p:cNvPicPr>
            <a:picLocks noChangeAspect="1" noChangeArrowheads="1"/>
          </p:cNvPicPr>
          <p:nvPr/>
        </p:nvPicPr>
        <p:blipFill>
          <a:blip r:embed="rId5" cstate="print"/>
          <a:srcRect b="66432"/>
          <a:stretch>
            <a:fillRect/>
          </a:stretch>
        </p:blipFill>
        <p:spPr bwMode="auto">
          <a:xfrm>
            <a:off x="4953000" y="2240808"/>
            <a:ext cx="4166207" cy="4303507"/>
          </a:xfrm>
          <a:prstGeom prst="rect">
            <a:avLst/>
          </a:prstGeom>
          <a:noFill/>
        </p:spPr>
      </p:pic>
      <p:sp>
        <p:nvSpPr>
          <p:cNvPr id="15" name="TextBox 14"/>
          <p:cNvSpPr txBox="1"/>
          <p:nvPr/>
        </p:nvSpPr>
        <p:spPr>
          <a:xfrm>
            <a:off x="4924425" y="1733550"/>
            <a:ext cx="2305696" cy="523220"/>
          </a:xfrm>
          <a:prstGeom prst="rect">
            <a:avLst/>
          </a:prstGeom>
          <a:noFill/>
        </p:spPr>
        <p:txBody>
          <a:bodyPr wrap="none" rtlCol="0">
            <a:spAutoFit/>
          </a:bodyPr>
          <a:lstStyle/>
          <a:p>
            <a:r>
              <a:rPr lang="en-US" sz="1400" dirty="0" smtClean="0"/>
              <a:t>For inspiration (English only):</a:t>
            </a:r>
          </a:p>
          <a:p>
            <a:r>
              <a:rPr lang="en-US" sz="1400" dirty="0" smtClean="0">
                <a:hlinkClick r:id="rId6"/>
              </a:rPr>
              <a:t>https://</a:t>
            </a:r>
            <a:r>
              <a:rPr lang="en-US" sz="1400" dirty="0" smtClean="0">
                <a:hlinkClick r:id="rId6"/>
              </a:rPr>
              <a:t>bit.ly/2XdG2UH</a:t>
            </a:r>
            <a:r>
              <a:rPr lang="en-US" sz="1400" dirty="0" smtClean="0"/>
              <a:t> </a:t>
            </a:r>
            <a:endParaRPr lang="en-GB" sz="1400" dirty="0"/>
          </a:p>
        </p:txBody>
      </p:sp>
    </p:spTree>
    <p:extLst>
      <p:ext uri="{BB962C8B-B14F-4D97-AF65-F5344CB8AC3E}">
        <p14:creationId xmlns="" xmlns:p14="http://schemas.microsoft.com/office/powerpoint/2010/main" val="2271239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Овал 22"/>
          <p:cNvSpPr/>
          <p:nvPr/>
        </p:nvSpPr>
        <p:spPr>
          <a:xfrm>
            <a:off x="2519050" y="203887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2689884" y="28398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7" name="Овал 26"/>
          <p:cNvSpPr/>
          <p:nvPr/>
        </p:nvSpPr>
        <p:spPr>
          <a:xfrm>
            <a:off x="5725140" y="203887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 name="Прямая соединительная линия 27"/>
          <p:cNvCxnSpPr/>
          <p:nvPr/>
        </p:nvCxnSpPr>
        <p:spPr>
          <a:xfrm>
            <a:off x="5895974" y="28398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9" name="Овал 28"/>
          <p:cNvSpPr/>
          <p:nvPr/>
        </p:nvSpPr>
        <p:spPr>
          <a:xfrm>
            <a:off x="8933791" y="203887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p:cNvCxnSpPr/>
          <p:nvPr/>
        </p:nvCxnSpPr>
        <p:spPr>
          <a:xfrm>
            <a:off x="9104625" y="28398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1" name="Овал 30"/>
          <p:cNvSpPr/>
          <p:nvPr/>
        </p:nvSpPr>
        <p:spPr>
          <a:xfrm>
            <a:off x="4147825" y="3979902"/>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2" name="Прямая соединительная линия 31"/>
          <p:cNvCxnSpPr/>
          <p:nvPr/>
        </p:nvCxnSpPr>
        <p:spPr>
          <a:xfrm>
            <a:off x="4318659" y="4780901"/>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3" name="Овал 32"/>
          <p:cNvSpPr/>
          <p:nvPr/>
        </p:nvSpPr>
        <p:spPr>
          <a:xfrm>
            <a:off x="7353915" y="3979902"/>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7524749" y="4780901"/>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 name="Текст 1"/>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3" name="Текст 2"/>
          <p:cNvSpPr>
            <a:spLocks noGrp="1"/>
          </p:cNvSpPr>
          <p:nvPr>
            <p:ph type="body" idx="14"/>
          </p:nvPr>
        </p:nvSpPr>
        <p:spPr/>
        <p:txBody>
          <a:bodyPr/>
          <a:lstStyle/>
          <a:p>
            <a:r>
              <a:rPr lang="en-US" dirty="0" smtClean="0"/>
              <a:t>Visual </a:t>
            </a:r>
            <a:r>
              <a:rPr lang="en-US" dirty="0" smtClean="0"/>
              <a:t>Communications</a:t>
            </a:r>
            <a:endParaRPr lang="ru-RU" dirty="0" smtClean="0"/>
          </a:p>
        </p:txBody>
      </p:sp>
      <p:sp>
        <p:nvSpPr>
          <p:cNvPr id="4" name="Текст 3"/>
          <p:cNvSpPr>
            <a:spLocks noGrp="1"/>
          </p:cNvSpPr>
          <p:nvPr>
            <p:ph type="body" idx="16"/>
          </p:nvPr>
        </p:nvSpPr>
        <p:spPr>
          <a:xfrm>
            <a:off x="1333500" y="2845968"/>
            <a:ext cx="3076575" cy="235934"/>
          </a:xfrm>
        </p:spPr>
        <p:txBody>
          <a:bodyPr/>
          <a:lstStyle/>
          <a:p>
            <a:r>
              <a:rPr lang="en-GB" dirty="0" smtClean="0"/>
              <a:t>Release data with an </a:t>
            </a:r>
            <a:r>
              <a:rPr lang="en-GB" dirty="0" err="1" smtClean="0"/>
              <a:t>infographic</a:t>
            </a:r>
            <a:endParaRPr lang="ru-RU" dirty="0"/>
          </a:p>
        </p:txBody>
      </p:sp>
      <p:sp>
        <p:nvSpPr>
          <p:cNvPr id="5" name="Текст 4"/>
          <p:cNvSpPr>
            <a:spLocks noGrp="1"/>
          </p:cNvSpPr>
          <p:nvPr>
            <p:ph type="body" idx="18"/>
          </p:nvPr>
        </p:nvSpPr>
        <p:spPr>
          <a:xfrm>
            <a:off x="1495426" y="3146629"/>
            <a:ext cx="2771774" cy="356666"/>
          </a:xfrm>
        </p:spPr>
        <p:txBody>
          <a:bodyPr/>
          <a:lstStyle/>
          <a:p>
            <a:r>
              <a:rPr lang="en-GB" dirty="0" err="1" smtClean="0"/>
              <a:t>Infographics</a:t>
            </a:r>
            <a:r>
              <a:rPr lang="en-GB" dirty="0" smtClean="0"/>
              <a:t> </a:t>
            </a:r>
            <a:r>
              <a:rPr lang="en-GB" dirty="0" smtClean="0"/>
              <a:t>make a </a:t>
            </a:r>
            <a:r>
              <a:rPr lang="en-GB" dirty="0" smtClean="0"/>
              <a:t>way to visualize data in a shareable format</a:t>
            </a:r>
            <a:endParaRPr lang="ru-RU" dirty="0"/>
          </a:p>
        </p:txBody>
      </p:sp>
      <p:sp>
        <p:nvSpPr>
          <p:cNvPr id="6" name="Текст 5"/>
          <p:cNvSpPr>
            <a:spLocks noGrp="1"/>
          </p:cNvSpPr>
          <p:nvPr>
            <p:ph type="body" idx="34"/>
          </p:nvPr>
        </p:nvSpPr>
        <p:spPr/>
        <p:txBody>
          <a:bodyPr/>
          <a:lstStyle/>
          <a:p>
            <a:r>
              <a:rPr lang="en-US" dirty="0" smtClean="0"/>
              <a:t>01</a:t>
            </a:r>
            <a:endParaRPr lang="ru-RU" dirty="0"/>
          </a:p>
        </p:txBody>
      </p:sp>
      <p:sp>
        <p:nvSpPr>
          <p:cNvPr id="7" name="Текст 6"/>
          <p:cNvSpPr>
            <a:spLocks noGrp="1"/>
          </p:cNvSpPr>
          <p:nvPr>
            <p:ph type="body" idx="35"/>
          </p:nvPr>
        </p:nvSpPr>
        <p:spPr/>
        <p:txBody>
          <a:bodyPr/>
          <a:lstStyle/>
          <a:p>
            <a:r>
              <a:rPr lang="en-GB" dirty="0" smtClean="0"/>
              <a:t>Enhance storytelling</a:t>
            </a:r>
            <a:endParaRPr lang="ru-RU" dirty="0"/>
          </a:p>
        </p:txBody>
      </p:sp>
      <p:sp>
        <p:nvSpPr>
          <p:cNvPr id="8" name="Текст 7"/>
          <p:cNvSpPr>
            <a:spLocks noGrp="1"/>
          </p:cNvSpPr>
          <p:nvPr>
            <p:ph type="body" idx="36"/>
          </p:nvPr>
        </p:nvSpPr>
        <p:spPr>
          <a:xfrm>
            <a:off x="4638675" y="3146629"/>
            <a:ext cx="2933700" cy="356666"/>
          </a:xfrm>
        </p:spPr>
        <p:txBody>
          <a:bodyPr/>
          <a:lstStyle/>
          <a:p>
            <a:r>
              <a:rPr lang="en-GB" dirty="0" smtClean="0"/>
              <a:t>Images </a:t>
            </a:r>
            <a:r>
              <a:rPr lang="en-GB" dirty="0" smtClean="0"/>
              <a:t>create </a:t>
            </a:r>
            <a:r>
              <a:rPr lang="en-GB" dirty="0" smtClean="0"/>
              <a:t>an emotional connection to characters and your cause</a:t>
            </a:r>
            <a:endParaRPr lang="ru-RU" dirty="0"/>
          </a:p>
        </p:txBody>
      </p:sp>
      <p:sp>
        <p:nvSpPr>
          <p:cNvPr id="9" name="Текст 8"/>
          <p:cNvSpPr>
            <a:spLocks noGrp="1"/>
          </p:cNvSpPr>
          <p:nvPr>
            <p:ph type="body" idx="37"/>
          </p:nvPr>
        </p:nvSpPr>
        <p:spPr/>
        <p:txBody>
          <a:bodyPr/>
          <a:lstStyle/>
          <a:p>
            <a:r>
              <a:rPr lang="en-US" dirty="0" smtClean="0"/>
              <a:t>02</a:t>
            </a:r>
            <a:endParaRPr lang="ru-RU" dirty="0"/>
          </a:p>
        </p:txBody>
      </p:sp>
      <p:sp>
        <p:nvSpPr>
          <p:cNvPr id="10" name="Текст 9"/>
          <p:cNvSpPr>
            <a:spLocks noGrp="1"/>
          </p:cNvSpPr>
          <p:nvPr>
            <p:ph type="body" idx="38"/>
          </p:nvPr>
        </p:nvSpPr>
        <p:spPr>
          <a:xfrm>
            <a:off x="7943850" y="2845968"/>
            <a:ext cx="2705100" cy="235934"/>
          </a:xfrm>
        </p:spPr>
        <p:txBody>
          <a:bodyPr/>
          <a:lstStyle/>
          <a:p>
            <a:r>
              <a:rPr lang="en-GB" dirty="0" smtClean="0"/>
              <a:t>Highlight quotes and facts</a:t>
            </a:r>
            <a:endParaRPr lang="ru-RU" dirty="0"/>
          </a:p>
        </p:txBody>
      </p:sp>
      <p:sp>
        <p:nvSpPr>
          <p:cNvPr id="11" name="Текст 10"/>
          <p:cNvSpPr>
            <a:spLocks noGrp="1"/>
          </p:cNvSpPr>
          <p:nvPr>
            <p:ph type="body" idx="39"/>
          </p:nvPr>
        </p:nvSpPr>
        <p:spPr>
          <a:xfrm>
            <a:off x="8010525" y="3146629"/>
            <a:ext cx="2581275" cy="356666"/>
          </a:xfrm>
        </p:spPr>
        <p:txBody>
          <a:bodyPr/>
          <a:lstStyle/>
          <a:p>
            <a:r>
              <a:rPr lang="en-GB" dirty="0" smtClean="0"/>
              <a:t>Overlay a great quote </a:t>
            </a:r>
            <a:r>
              <a:rPr lang="en-GB" dirty="0" smtClean="0"/>
              <a:t>on </a:t>
            </a:r>
            <a:r>
              <a:rPr lang="en-GB" dirty="0" smtClean="0"/>
              <a:t>a picture or couple a powerful fact with </a:t>
            </a:r>
            <a:r>
              <a:rPr lang="en-GB" dirty="0" smtClean="0"/>
              <a:t>a graphic</a:t>
            </a:r>
            <a:endParaRPr lang="ru-RU" dirty="0"/>
          </a:p>
        </p:txBody>
      </p:sp>
      <p:sp>
        <p:nvSpPr>
          <p:cNvPr id="12" name="Текст 11"/>
          <p:cNvSpPr>
            <a:spLocks noGrp="1"/>
          </p:cNvSpPr>
          <p:nvPr>
            <p:ph type="body" idx="40"/>
          </p:nvPr>
        </p:nvSpPr>
        <p:spPr/>
        <p:txBody>
          <a:bodyPr/>
          <a:lstStyle/>
          <a:p>
            <a:r>
              <a:rPr lang="en-US" dirty="0" smtClean="0"/>
              <a:t>03</a:t>
            </a:r>
            <a:endParaRPr lang="ru-RU" dirty="0"/>
          </a:p>
        </p:txBody>
      </p:sp>
      <p:sp>
        <p:nvSpPr>
          <p:cNvPr id="13" name="Текст 12"/>
          <p:cNvSpPr>
            <a:spLocks noGrp="1"/>
          </p:cNvSpPr>
          <p:nvPr>
            <p:ph type="body" idx="41"/>
          </p:nvPr>
        </p:nvSpPr>
        <p:spPr>
          <a:xfrm>
            <a:off x="3403600" y="4786994"/>
            <a:ext cx="2230168" cy="235934"/>
          </a:xfrm>
        </p:spPr>
        <p:txBody>
          <a:bodyPr/>
          <a:lstStyle/>
          <a:p>
            <a:r>
              <a:rPr lang="en-GB" dirty="0" smtClean="0"/>
              <a:t>Create a collection</a:t>
            </a:r>
            <a:endParaRPr lang="ru-RU" dirty="0"/>
          </a:p>
        </p:txBody>
      </p:sp>
      <p:sp>
        <p:nvSpPr>
          <p:cNvPr id="14" name="Текст 13"/>
          <p:cNvSpPr>
            <a:spLocks noGrp="1"/>
          </p:cNvSpPr>
          <p:nvPr>
            <p:ph type="body" idx="42"/>
          </p:nvPr>
        </p:nvSpPr>
        <p:spPr>
          <a:xfrm>
            <a:off x="3403600" y="5087655"/>
            <a:ext cx="2230168" cy="356666"/>
          </a:xfrm>
        </p:spPr>
        <p:txBody>
          <a:bodyPr/>
          <a:lstStyle/>
          <a:p>
            <a:r>
              <a:rPr lang="en-US" dirty="0" smtClean="0"/>
              <a:t>Participants love viewin</a:t>
            </a:r>
            <a:r>
              <a:rPr lang="en-US" dirty="0" smtClean="0"/>
              <a:t>g and sharing albums</a:t>
            </a:r>
            <a:endParaRPr lang="ru-RU" dirty="0"/>
          </a:p>
        </p:txBody>
      </p:sp>
      <p:sp>
        <p:nvSpPr>
          <p:cNvPr id="15" name="Текст 14"/>
          <p:cNvSpPr>
            <a:spLocks noGrp="1"/>
          </p:cNvSpPr>
          <p:nvPr>
            <p:ph type="body" idx="43"/>
          </p:nvPr>
        </p:nvSpPr>
        <p:spPr>
          <a:xfrm>
            <a:off x="4147825" y="3976856"/>
            <a:ext cx="741719" cy="739375"/>
          </a:xfrm>
        </p:spPr>
        <p:txBody>
          <a:bodyPr/>
          <a:lstStyle/>
          <a:p>
            <a:r>
              <a:rPr lang="en-US" dirty="0" smtClean="0"/>
              <a:t>04</a:t>
            </a:r>
            <a:endParaRPr lang="ru-RU" dirty="0"/>
          </a:p>
        </p:txBody>
      </p:sp>
      <p:sp>
        <p:nvSpPr>
          <p:cNvPr id="16" name="Текст 15"/>
          <p:cNvSpPr>
            <a:spLocks noGrp="1"/>
          </p:cNvSpPr>
          <p:nvPr>
            <p:ph type="body" idx="44"/>
          </p:nvPr>
        </p:nvSpPr>
        <p:spPr>
          <a:xfrm>
            <a:off x="6057901" y="4786994"/>
            <a:ext cx="3343274" cy="235934"/>
          </a:xfrm>
        </p:spPr>
        <p:txBody>
          <a:bodyPr/>
          <a:lstStyle/>
          <a:p>
            <a:r>
              <a:rPr lang="en-GB" dirty="0" smtClean="0"/>
              <a:t>Show your funny side with memes</a:t>
            </a:r>
            <a:endParaRPr lang="ru-RU" dirty="0"/>
          </a:p>
        </p:txBody>
      </p:sp>
      <p:sp>
        <p:nvSpPr>
          <p:cNvPr id="17" name="Текст 16"/>
          <p:cNvSpPr>
            <a:spLocks noGrp="1"/>
          </p:cNvSpPr>
          <p:nvPr>
            <p:ph type="body" idx="45"/>
          </p:nvPr>
        </p:nvSpPr>
        <p:spPr>
          <a:xfrm>
            <a:off x="6609690" y="5087655"/>
            <a:ext cx="2230168" cy="356666"/>
          </a:xfrm>
        </p:spPr>
        <p:txBody>
          <a:bodyPr/>
          <a:lstStyle/>
          <a:p>
            <a:r>
              <a:rPr lang="en-US" dirty="0" smtClean="0"/>
              <a:t>Be risky – memes are </a:t>
            </a:r>
            <a:r>
              <a:rPr lang="en-GB" dirty="0" smtClean="0"/>
              <a:t>great visuals and very shareable</a:t>
            </a:r>
            <a:endParaRPr lang="ru-RU" dirty="0"/>
          </a:p>
        </p:txBody>
      </p:sp>
      <p:sp>
        <p:nvSpPr>
          <p:cNvPr id="18" name="Текст 17"/>
          <p:cNvSpPr>
            <a:spLocks noGrp="1"/>
          </p:cNvSpPr>
          <p:nvPr>
            <p:ph type="body" idx="46"/>
          </p:nvPr>
        </p:nvSpPr>
        <p:spPr>
          <a:xfrm>
            <a:off x="7353915" y="3976856"/>
            <a:ext cx="741719" cy="739375"/>
          </a:xfrm>
        </p:spPr>
        <p:txBody>
          <a:bodyPr/>
          <a:lstStyle/>
          <a:p>
            <a:r>
              <a:rPr lang="en-US" dirty="0" smtClean="0"/>
              <a:t>05</a:t>
            </a:r>
            <a:endParaRPr lang="ru-RU" dirty="0"/>
          </a:p>
        </p:txBody>
      </p:sp>
      <p:sp>
        <p:nvSpPr>
          <p:cNvPr id="22" name="Заголовок 21"/>
          <p:cNvSpPr>
            <a:spLocks noGrp="1"/>
          </p:cNvSpPr>
          <p:nvPr>
            <p:ph type="title"/>
          </p:nvPr>
        </p:nvSpPr>
        <p:spPr>
          <a:xfrm>
            <a:off x="1789471" y="1247442"/>
            <a:ext cx="8630879" cy="561693"/>
          </a:xfrm>
        </p:spPr>
        <p:txBody>
          <a:bodyPr>
            <a:normAutofit fontScale="90000"/>
          </a:bodyPr>
          <a:lstStyle/>
          <a:p>
            <a:r>
              <a:rPr lang="en-US" dirty="0" smtClean="0"/>
              <a:t>10 </a:t>
            </a:r>
            <a:r>
              <a:rPr lang="en-US" dirty="0" smtClean="0"/>
              <a:t>ways </a:t>
            </a:r>
            <a:r>
              <a:rPr lang="en-US" dirty="0" smtClean="0"/>
              <a:t>nonprofits can use </a:t>
            </a:r>
            <a:r>
              <a:rPr lang="en-US" dirty="0" smtClean="0"/>
              <a:t>v</a:t>
            </a:r>
            <a:r>
              <a:rPr lang="en-US" dirty="0" smtClean="0"/>
              <a:t>isuals</a:t>
            </a:r>
            <a:endParaRPr lang="en-US" dirty="0" smtClean="0"/>
          </a:p>
        </p:txBody>
      </p:sp>
    </p:spTree>
    <p:extLst>
      <p:ext uri="{BB962C8B-B14F-4D97-AF65-F5344CB8AC3E}">
        <p14:creationId xmlns="" xmlns:p14="http://schemas.microsoft.com/office/powerpoint/2010/main" val="2129667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And everything like this…</a:t>
            </a:r>
            <a:endParaRPr lang="ru-RU" sz="28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8194" name="Picture 2" descr="C:\Users\IrenWell\Documents\GDSI\EaP\Implementation\Other\IT course\Module 2\The-shrinkage-of-Arctic-Ice-climate-change-facts-infographic.gif"/>
          <p:cNvPicPr>
            <a:picLocks noChangeAspect="1" noChangeArrowheads="1" noCrop="1"/>
          </p:cNvPicPr>
          <p:nvPr/>
        </p:nvPicPr>
        <p:blipFill>
          <a:blip r:embed="rId2" cstate="print"/>
          <a:srcRect/>
          <a:stretch>
            <a:fillRect/>
          </a:stretch>
        </p:blipFill>
        <p:spPr bwMode="auto">
          <a:xfrm>
            <a:off x="5515582" y="1873115"/>
            <a:ext cx="7806217" cy="4930927"/>
          </a:xfrm>
          <a:prstGeom prst="rect">
            <a:avLst/>
          </a:prstGeom>
          <a:noFill/>
        </p:spPr>
      </p:pic>
      <p:pic>
        <p:nvPicPr>
          <p:cNvPr id="8195" name="Picture 3" descr="C:\Users\IrenWell\Documents\GDSI\EaP\Implementation\Other\IT course\Module 2\The-Point-of-No-Return-climate-change-facts-infographic.gif"/>
          <p:cNvPicPr>
            <a:picLocks noChangeAspect="1" noChangeArrowheads="1"/>
          </p:cNvPicPr>
          <p:nvPr/>
        </p:nvPicPr>
        <p:blipFill>
          <a:blip r:embed="rId3" cstate="print"/>
          <a:stretch>
            <a:fillRect/>
          </a:stretch>
        </p:blipFill>
        <p:spPr bwMode="auto">
          <a:xfrm>
            <a:off x="3589506" y="1705838"/>
            <a:ext cx="3200400" cy="1800225"/>
          </a:xfrm>
          <a:prstGeom prst="rect">
            <a:avLst/>
          </a:prstGeom>
          <a:noFill/>
        </p:spPr>
      </p:pic>
      <p:pic>
        <p:nvPicPr>
          <p:cNvPr id="8196" name="Picture 4" descr="C:\Users\IrenWell\Documents\GDSI\EaP\Implementation\Other\IT course\Module 2\The-rise-in-temperature-anomalies-climate-change-facts-infographic-visme.gif"/>
          <p:cNvPicPr>
            <a:picLocks noChangeAspect="1" noChangeArrowheads="1"/>
          </p:cNvPicPr>
          <p:nvPr/>
        </p:nvPicPr>
        <p:blipFill>
          <a:blip r:embed="rId4" cstate="print"/>
          <a:srcRect/>
          <a:stretch>
            <a:fillRect/>
          </a:stretch>
        </p:blipFill>
        <p:spPr bwMode="auto">
          <a:xfrm>
            <a:off x="512729" y="3620272"/>
            <a:ext cx="6325815" cy="3237728"/>
          </a:xfrm>
          <a:prstGeom prst="rect">
            <a:avLst/>
          </a:prstGeom>
          <a:noFill/>
        </p:spPr>
      </p:pic>
      <p:sp>
        <p:nvSpPr>
          <p:cNvPr id="16" name="TextBox 15"/>
          <p:cNvSpPr txBox="1"/>
          <p:nvPr/>
        </p:nvSpPr>
        <p:spPr>
          <a:xfrm>
            <a:off x="1879668" y="1879465"/>
            <a:ext cx="1476375" cy="954107"/>
          </a:xfrm>
          <a:prstGeom prst="rect">
            <a:avLst/>
          </a:prstGeom>
          <a:noFill/>
        </p:spPr>
        <p:txBody>
          <a:bodyPr wrap="square" rtlCol="0">
            <a:spAutoFit/>
          </a:bodyPr>
          <a:lstStyle/>
          <a:p>
            <a:r>
              <a:rPr lang="en-US" sz="1400" dirty="0" smtClean="0"/>
              <a:t>For inspiration (English only):</a:t>
            </a:r>
          </a:p>
          <a:p>
            <a:r>
              <a:rPr lang="en-US" sz="1400" dirty="0" smtClean="0">
                <a:hlinkClick r:id="rId5"/>
              </a:rPr>
              <a:t>https://</a:t>
            </a:r>
            <a:r>
              <a:rPr lang="en-US" sz="1400" dirty="0" smtClean="0">
                <a:hlinkClick r:id="rId5"/>
              </a:rPr>
              <a:t>bit.ly/2RWeftB</a:t>
            </a:r>
            <a:r>
              <a:rPr lang="en-US" sz="1400" dirty="0" smtClean="0"/>
              <a:t> </a:t>
            </a:r>
            <a:endParaRPr lang="en-GB" sz="1400" dirty="0"/>
          </a:p>
        </p:txBody>
      </p:sp>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dirty="0" smtClean="0"/>
              <a:t>And even this!</a:t>
            </a:r>
            <a:endParaRPr lang="ru-RU" sz="28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41818" y="5784715"/>
            <a:ext cx="2901882" cy="307777"/>
          </a:xfrm>
          <a:prstGeom prst="rect">
            <a:avLst/>
          </a:prstGeom>
          <a:noFill/>
        </p:spPr>
        <p:txBody>
          <a:bodyPr wrap="square" rtlCol="0">
            <a:spAutoFit/>
          </a:bodyPr>
          <a:lstStyle/>
          <a:p>
            <a:r>
              <a:rPr lang="en-GB" sz="1400" dirty="0" smtClean="0">
                <a:hlinkClick r:id="rId2"/>
              </a:rPr>
              <a:t>http://</a:t>
            </a:r>
            <a:r>
              <a:rPr lang="en-GB" sz="1400" dirty="0" smtClean="0">
                <a:hlinkClick r:id="rId2"/>
              </a:rPr>
              <a:t>tanastsoroba.ge/en/game</a:t>
            </a:r>
            <a:r>
              <a:rPr lang="en-GB" sz="1400" dirty="0" smtClean="0"/>
              <a:t> </a:t>
            </a:r>
            <a:endParaRPr lang="en-GB" sz="1400" dirty="0"/>
          </a:p>
        </p:txBody>
      </p:sp>
      <p:pic>
        <p:nvPicPr>
          <p:cNvPr id="9219" name="Picture 3">
            <a:hlinkClick r:id="rId2"/>
          </p:cNvPr>
          <p:cNvPicPr>
            <a:picLocks noChangeAspect="1" noChangeArrowheads="1"/>
          </p:cNvPicPr>
          <p:nvPr/>
        </p:nvPicPr>
        <p:blipFill>
          <a:blip r:embed="rId3" cstate="print"/>
          <a:srcRect t="11389" b="4722"/>
          <a:stretch>
            <a:fillRect/>
          </a:stretch>
        </p:blipFill>
        <p:spPr bwMode="auto">
          <a:xfrm>
            <a:off x="3838575" y="1915984"/>
            <a:ext cx="8010524" cy="3779966"/>
          </a:xfrm>
          <a:prstGeom prst="rect">
            <a:avLst/>
          </a:prstGeom>
          <a:noFill/>
          <a:ln w="9525">
            <a:noFill/>
            <a:miter lim="800000"/>
            <a:headEnd/>
            <a:tailEnd/>
          </a:ln>
        </p:spPr>
      </p:pic>
      <p:sp>
        <p:nvSpPr>
          <p:cNvPr id="13" name="Текст 25"/>
          <p:cNvSpPr>
            <a:spLocks noGrp="1"/>
          </p:cNvSpPr>
          <p:nvPr>
            <p:ph type="body" idx="1"/>
          </p:nvPr>
        </p:nvSpPr>
        <p:spPr>
          <a:xfrm>
            <a:off x="1789472" y="1868130"/>
            <a:ext cx="1791928" cy="4289479"/>
          </a:xfrm>
        </p:spPr>
        <p:txBody>
          <a:bodyPr numCol="1">
            <a:normAutofit/>
          </a:bodyPr>
          <a:lstStyle/>
          <a:p>
            <a:pPr algn="l"/>
            <a:r>
              <a:rPr lang="en-US" dirty="0" smtClean="0"/>
              <a:t>Check out the </a:t>
            </a:r>
            <a:r>
              <a:rPr lang="en-US" dirty="0" smtClean="0"/>
              <a:t>best </a:t>
            </a:r>
            <a:r>
              <a:rPr lang="en-US" dirty="0" smtClean="0"/>
              <a:t>information graphics in the world, according to the Society of News Design: </a:t>
            </a:r>
            <a:r>
              <a:rPr lang="en-GB" dirty="0" smtClean="0">
                <a:hlinkClick r:id="rId4"/>
              </a:rPr>
              <a:t>https://</a:t>
            </a:r>
            <a:r>
              <a:rPr lang="en-GB" dirty="0" smtClean="0">
                <a:hlinkClick r:id="rId4"/>
              </a:rPr>
              <a:t>www.snd.org/bodd/</a:t>
            </a:r>
            <a:endParaRPr lang="en-GB" dirty="0" smtClean="0"/>
          </a:p>
          <a:p>
            <a:pPr algn="l"/>
            <a:r>
              <a:rPr lang="en-US" dirty="0" smtClean="0"/>
              <a:t>This is my personal inspiration resource #1.</a:t>
            </a:r>
          </a:p>
          <a:p>
            <a:pPr algn="l"/>
            <a:r>
              <a:rPr lang="en-US" dirty="0" smtClean="0"/>
              <a:t>Another </a:t>
            </a:r>
            <a:r>
              <a:rPr lang="en-US" dirty="0" smtClean="0"/>
              <a:t>great collection: </a:t>
            </a:r>
            <a:r>
              <a:rPr lang="en-US" dirty="0" smtClean="0">
                <a:hlinkClick r:id="rId5"/>
              </a:rPr>
              <a:t>https://</a:t>
            </a:r>
            <a:r>
              <a:rPr lang="en-US" dirty="0" smtClean="0">
                <a:hlinkClick r:id="rId5"/>
              </a:rPr>
              <a:t>bit.ly/2UePZiD</a:t>
            </a:r>
            <a:r>
              <a:rPr lang="en-US" dirty="0" smtClean="0"/>
              <a:t> </a:t>
            </a:r>
            <a:endParaRPr lang="en-GB" dirty="0" smtClean="0"/>
          </a:p>
        </p:txBody>
      </p:sp>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C:\Users\IrenWell\Documents\GDSI\EaP\Implementation\Other\IT course\Module 2\TU-Studies-570x303-570x303.png"/>
          <p:cNvPicPr>
            <a:picLocks noChangeAspect="1" noChangeArrowheads="1"/>
          </p:cNvPicPr>
          <p:nvPr/>
        </p:nvPicPr>
        <p:blipFill>
          <a:blip r:embed="rId2" cstate="print"/>
          <a:srcRect/>
          <a:stretch>
            <a:fillRect/>
          </a:stretch>
        </p:blipFill>
        <p:spPr bwMode="auto">
          <a:xfrm>
            <a:off x="5286375" y="2104373"/>
            <a:ext cx="3790950" cy="2015190"/>
          </a:xfrm>
          <a:prstGeom prst="rect">
            <a:avLst/>
          </a:prstGeom>
          <a:noFill/>
        </p:spPr>
      </p:pic>
      <p:sp>
        <p:nvSpPr>
          <p:cNvPr id="2" name="Заголовок 1"/>
          <p:cNvSpPr>
            <a:spLocks noGrp="1"/>
          </p:cNvSpPr>
          <p:nvPr>
            <p:ph type="title"/>
          </p:nvPr>
        </p:nvSpPr>
        <p:spPr/>
        <p:txBody>
          <a:bodyPr>
            <a:normAutofit/>
          </a:bodyPr>
          <a:lstStyle/>
          <a:p>
            <a:r>
              <a:rPr lang="en-US" sz="2800" dirty="0" smtClean="0"/>
              <a:t>How </a:t>
            </a:r>
            <a:r>
              <a:rPr lang="en-US" sz="2800" dirty="0" smtClean="0"/>
              <a:t>our Project uses </a:t>
            </a:r>
            <a:r>
              <a:rPr lang="en-US" sz="2800" dirty="0" err="1" smtClean="0"/>
              <a:t>infographics</a:t>
            </a:r>
            <a:endParaRPr lang="ru-RU" sz="28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0243" name="Picture 3" descr="C:\Users\IrenWell\Documents\GDSI\EaP\Implementation\Other\IT course\Module 2\2018_fellowship_infographics_RESULTS.jpg"/>
          <p:cNvPicPr>
            <a:picLocks noChangeAspect="1" noChangeArrowheads="1"/>
          </p:cNvPicPr>
          <p:nvPr/>
        </p:nvPicPr>
        <p:blipFill>
          <a:blip r:embed="rId3" cstate="print"/>
          <a:srcRect/>
          <a:stretch>
            <a:fillRect/>
          </a:stretch>
        </p:blipFill>
        <p:spPr bwMode="auto">
          <a:xfrm>
            <a:off x="593725" y="1822450"/>
            <a:ext cx="4709876" cy="3390471"/>
          </a:xfrm>
          <a:prstGeom prst="rect">
            <a:avLst/>
          </a:prstGeom>
          <a:noFill/>
        </p:spPr>
      </p:pic>
      <p:pic>
        <p:nvPicPr>
          <p:cNvPr id="10242" name="Picture 2" descr="C:\Users\IrenWell\Documents\GDSI\EaP\Implementation\Other\IT course\Module 2\Hackahon_steps_timeline_01.jpg"/>
          <p:cNvPicPr>
            <a:picLocks noChangeAspect="1" noChangeArrowheads="1"/>
          </p:cNvPicPr>
          <p:nvPr/>
        </p:nvPicPr>
        <p:blipFill>
          <a:blip r:embed="rId4" cstate="print"/>
          <a:srcRect/>
          <a:stretch>
            <a:fillRect/>
          </a:stretch>
        </p:blipFill>
        <p:spPr bwMode="auto">
          <a:xfrm>
            <a:off x="3629025" y="4094252"/>
            <a:ext cx="5524499" cy="2763748"/>
          </a:xfrm>
          <a:prstGeom prst="rect">
            <a:avLst/>
          </a:prstGeom>
          <a:noFill/>
        </p:spPr>
      </p:pic>
      <p:pic>
        <p:nvPicPr>
          <p:cNvPr id="10244" name="Picture 4" descr="C:\Users\IrenWell\Documents\GDSI\EaP\Implementation\Other\IT course\Module 2\infographics_moldova_full_v02_05.jpg"/>
          <p:cNvPicPr>
            <a:picLocks noChangeAspect="1" noChangeArrowheads="1"/>
          </p:cNvPicPr>
          <p:nvPr/>
        </p:nvPicPr>
        <p:blipFill>
          <a:blip r:embed="rId5" cstate="print"/>
          <a:srcRect b="23124"/>
          <a:stretch>
            <a:fillRect/>
          </a:stretch>
        </p:blipFill>
        <p:spPr bwMode="auto">
          <a:xfrm>
            <a:off x="9067801" y="115749"/>
            <a:ext cx="2449296" cy="6742252"/>
          </a:xfrm>
          <a:prstGeom prst="rect">
            <a:avLst/>
          </a:prstGeom>
          <a:noFill/>
        </p:spPr>
      </p:pic>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Choosing the right type: Inform</a:t>
            </a:r>
            <a:endParaRPr lang="ru-RU" dirty="0"/>
          </a:p>
        </p:txBody>
      </p:sp>
      <p:sp>
        <p:nvSpPr>
          <p:cNvPr id="14" name="Текст 13"/>
          <p:cNvSpPr>
            <a:spLocks noGrp="1"/>
          </p:cNvSpPr>
          <p:nvPr>
            <p:ph type="body" idx="1"/>
          </p:nvPr>
        </p:nvSpPr>
        <p:spPr>
          <a:xfrm>
            <a:off x="1789472" y="1868131"/>
            <a:ext cx="3630254" cy="3814914"/>
          </a:xfrm>
        </p:spPr>
        <p:txBody>
          <a:bodyPr numCol="1">
            <a:normAutofit/>
          </a:bodyPr>
          <a:lstStyle/>
          <a:p>
            <a:pPr algn="l"/>
            <a:r>
              <a:rPr lang="en-US" sz="1800" b="1" dirty="0" smtClean="0"/>
              <a:t>Your goal</a:t>
            </a:r>
            <a:r>
              <a:rPr lang="en-US" sz="1800" dirty="0" smtClean="0"/>
              <a:t>: </a:t>
            </a:r>
            <a:r>
              <a:rPr lang="en-GB" sz="1800" dirty="0" smtClean="0"/>
              <a:t>to </a:t>
            </a:r>
            <a:r>
              <a:rPr lang="en-GB" sz="1800" dirty="0" smtClean="0"/>
              <a:t>convey an important message or data </a:t>
            </a:r>
            <a:r>
              <a:rPr lang="en-GB" sz="1800" dirty="0" smtClean="0"/>
              <a:t>point.</a:t>
            </a:r>
          </a:p>
          <a:p>
            <a:pPr algn="l"/>
            <a:r>
              <a:rPr lang="en-GB" sz="1800" b="1" dirty="0" smtClean="0"/>
              <a:t>What works the best: </a:t>
            </a:r>
            <a:r>
              <a:rPr lang="en-GB" sz="1800" dirty="0" smtClean="0"/>
              <a:t>data </a:t>
            </a:r>
            <a:r>
              <a:rPr lang="en-GB" sz="1800" dirty="0" smtClean="0"/>
              <a:t>visualizations that combine large titles, labels, and </a:t>
            </a:r>
            <a:r>
              <a:rPr lang="en-GB" sz="1800" dirty="0" smtClean="0"/>
              <a:t>pictograms.</a:t>
            </a:r>
          </a:p>
          <a:p>
            <a:pPr algn="l"/>
            <a:r>
              <a:rPr lang="en-GB" sz="1400" dirty="0" smtClean="0"/>
              <a:t>Source:</a:t>
            </a:r>
            <a:br>
              <a:rPr lang="en-GB" sz="1400" dirty="0" smtClean="0"/>
            </a:br>
            <a:r>
              <a:rPr lang="en-GB" sz="1400" dirty="0" smtClean="0">
                <a:hlinkClick r:id="rId2"/>
              </a:rPr>
              <a:t>https</a:t>
            </a:r>
            <a:r>
              <a:rPr lang="en-GB" sz="1400" dirty="0" smtClean="0">
                <a:hlinkClick r:id="rId2"/>
              </a:rPr>
              <a:t>://venngage.com/blog/create-infographics</a:t>
            </a:r>
            <a:endParaRPr lang="en-GB" sz="14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1266" name="Picture 2" descr="C:\Users\IrenWell\Documents\GDSI\EaP\Implementation\Other\IT course\Module 2\17284801-0-Screen-Shot-2017-05-.png"/>
          <p:cNvPicPr>
            <a:picLocks noChangeAspect="1" noChangeArrowheads="1"/>
          </p:cNvPicPr>
          <p:nvPr/>
        </p:nvPicPr>
        <p:blipFill>
          <a:blip r:embed="rId3" cstate="print"/>
          <a:srcRect l="7006" r="5573"/>
          <a:stretch>
            <a:fillRect/>
          </a:stretch>
        </p:blipFill>
        <p:spPr bwMode="auto">
          <a:xfrm>
            <a:off x="6172200" y="1724025"/>
            <a:ext cx="5229225" cy="2133600"/>
          </a:xfrm>
          <a:prstGeom prst="rect">
            <a:avLst/>
          </a:prstGeom>
          <a:noFill/>
        </p:spPr>
      </p:pic>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Choosing the right type: </a:t>
            </a:r>
            <a:r>
              <a:rPr lang="en-GB" dirty="0" smtClean="0"/>
              <a:t>Compare</a:t>
            </a:r>
            <a:endParaRPr lang="ru-RU" dirty="0"/>
          </a:p>
        </p:txBody>
      </p:sp>
      <p:sp>
        <p:nvSpPr>
          <p:cNvPr id="14" name="Текст 13"/>
          <p:cNvSpPr>
            <a:spLocks noGrp="1"/>
          </p:cNvSpPr>
          <p:nvPr>
            <p:ph type="body" idx="1"/>
          </p:nvPr>
        </p:nvSpPr>
        <p:spPr>
          <a:xfrm>
            <a:off x="1789472" y="1868131"/>
            <a:ext cx="3344503" cy="3814914"/>
          </a:xfrm>
        </p:spPr>
        <p:txBody>
          <a:bodyPr numCol="1">
            <a:normAutofit/>
          </a:bodyPr>
          <a:lstStyle/>
          <a:p>
            <a:pPr algn="l"/>
            <a:r>
              <a:rPr lang="en-US" sz="1800" b="1" dirty="0" smtClean="0"/>
              <a:t>Your goal</a:t>
            </a:r>
            <a:r>
              <a:rPr lang="en-US" sz="1800" dirty="0" smtClean="0"/>
              <a:t>: </a:t>
            </a:r>
            <a:r>
              <a:rPr lang="en-GB" sz="1800" dirty="0" smtClean="0"/>
              <a:t>to </a:t>
            </a:r>
            <a:r>
              <a:rPr lang="en-GB" sz="1800" dirty="0" smtClean="0"/>
              <a:t>compare multiple things or parts of </a:t>
            </a:r>
            <a:r>
              <a:rPr lang="en-GB" sz="1800" dirty="0" smtClean="0"/>
              <a:t>whole.</a:t>
            </a:r>
          </a:p>
          <a:p>
            <a:pPr algn="l"/>
            <a:r>
              <a:rPr lang="en-GB" sz="1800" b="1" dirty="0" smtClean="0"/>
              <a:t>What works the best: </a:t>
            </a:r>
            <a:r>
              <a:rPr lang="en-GB" sz="1800" dirty="0" smtClean="0"/>
              <a:t>bar </a:t>
            </a:r>
            <a:r>
              <a:rPr lang="en-GB" sz="1800" dirty="0" smtClean="0"/>
              <a:t>charts, pie charts, pictograms, and other chart that allow you to show data points side by </a:t>
            </a:r>
            <a:r>
              <a:rPr lang="en-GB" sz="1800" dirty="0" smtClean="0"/>
              <a:t>side.</a:t>
            </a:r>
          </a:p>
          <a:p>
            <a:pPr algn="l"/>
            <a:r>
              <a:rPr lang="en-GB" sz="1400" dirty="0" smtClean="0"/>
              <a:t>Source:</a:t>
            </a:r>
            <a:br>
              <a:rPr lang="en-GB" sz="1400" dirty="0" smtClean="0"/>
            </a:br>
            <a:r>
              <a:rPr lang="en-GB" sz="1400" dirty="0" smtClean="0">
                <a:hlinkClick r:id="rId2"/>
              </a:rPr>
              <a:t>https</a:t>
            </a:r>
            <a:r>
              <a:rPr lang="en-GB" sz="1400" dirty="0" smtClean="0">
                <a:hlinkClick r:id="rId2"/>
              </a:rPr>
              <a:t>://venngage.com/blog/create-infographics</a:t>
            </a:r>
            <a:endParaRPr lang="en-GB" sz="14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2290" name="Picture 2" descr="C:\Users\IrenWell\Documents\GDSI\EaP\Implementation\Other\IT course\Module 2\17284991-0-Screen-Shot-2017-05-.png"/>
          <p:cNvPicPr>
            <a:picLocks noChangeAspect="1" noChangeArrowheads="1"/>
          </p:cNvPicPr>
          <p:nvPr/>
        </p:nvPicPr>
        <p:blipFill>
          <a:blip r:embed="rId3" cstate="print"/>
          <a:srcRect l="4131" r="4597"/>
          <a:stretch>
            <a:fillRect/>
          </a:stretch>
        </p:blipFill>
        <p:spPr bwMode="auto">
          <a:xfrm>
            <a:off x="5276850" y="1785770"/>
            <a:ext cx="6524625" cy="2857668"/>
          </a:xfrm>
          <a:prstGeom prst="rect">
            <a:avLst/>
          </a:prstGeom>
          <a:noFill/>
        </p:spPr>
      </p:pic>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13"/>
          <p:cNvSpPr>
            <a:spLocks noGrp="1"/>
          </p:cNvSpPr>
          <p:nvPr>
            <p:ph type="body" idx="1"/>
          </p:nvPr>
        </p:nvSpPr>
        <p:spPr>
          <a:xfrm>
            <a:off x="1789472" y="1868131"/>
            <a:ext cx="4782778" cy="3814914"/>
          </a:xfrm>
        </p:spPr>
        <p:txBody>
          <a:bodyPr numCol="1">
            <a:normAutofit lnSpcReduction="10000"/>
          </a:bodyPr>
          <a:lstStyle/>
          <a:p>
            <a:pPr algn="l"/>
            <a:r>
              <a:rPr lang="en-US" sz="1800" b="1" dirty="0" smtClean="0"/>
              <a:t>Your goal</a:t>
            </a:r>
            <a:r>
              <a:rPr lang="en-US" sz="1800" dirty="0" smtClean="0"/>
              <a:t>: </a:t>
            </a:r>
            <a:r>
              <a:rPr lang="en-GB" sz="1800" dirty="0" smtClean="0"/>
              <a:t>to </a:t>
            </a:r>
            <a:r>
              <a:rPr lang="en-GB" sz="1800" dirty="0" smtClean="0"/>
              <a:t>show changes or trends over time and </a:t>
            </a:r>
            <a:r>
              <a:rPr lang="en-GB" sz="1800" dirty="0" smtClean="0"/>
              <a:t>space.</a:t>
            </a:r>
          </a:p>
          <a:p>
            <a:pPr algn="l"/>
            <a:r>
              <a:rPr lang="en-GB" sz="1800" b="1" dirty="0" smtClean="0"/>
              <a:t>What works the best: </a:t>
            </a:r>
            <a:r>
              <a:rPr lang="en-GB" sz="1800" dirty="0" smtClean="0"/>
              <a:t>line </a:t>
            </a:r>
            <a:r>
              <a:rPr lang="en-GB" sz="1800" dirty="0" smtClean="0"/>
              <a:t>charts, bubble charts, timelines and multi series charts </a:t>
            </a:r>
            <a:r>
              <a:rPr lang="en-GB" sz="1800" dirty="0" smtClean="0"/>
              <a:t>allow </a:t>
            </a:r>
            <a:r>
              <a:rPr lang="en-GB" sz="1800" dirty="0" smtClean="0"/>
              <a:t>you to visualize upward or downward </a:t>
            </a:r>
            <a:r>
              <a:rPr lang="en-GB" sz="1800" dirty="0" smtClean="0"/>
              <a:t>trends.</a:t>
            </a:r>
          </a:p>
          <a:p>
            <a:pPr algn="l"/>
            <a:r>
              <a:rPr lang="en-GB" sz="1800" dirty="0" smtClean="0"/>
              <a:t>If you want to visualize spatial changes or trends, </a:t>
            </a:r>
            <a:r>
              <a:rPr lang="en-GB" sz="1800" b="1" dirty="0" smtClean="0"/>
              <a:t>a </a:t>
            </a:r>
            <a:r>
              <a:rPr lang="en-GB" sz="1800" b="1" dirty="0" err="1" smtClean="0"/>
              <a:t>choropleth</a:t>
            </a:r>
            <a:r>
              <a:rPr lang="en-GB" sz="1800" b="1" dirty="0" smtClean="0"/>
              <a:t> map chart </a:t>
            </a:r>
            <a:r>
              <a:rPr lang="en-GB" sz="1800" dirty="0" smtClean="0"/>
              <a:t>works </a:t>
            </a:r>
            <a:r>
              <a:rPr lang="en-GB" sz="1800" dirty="0" smtClean="0"/>
              <a:t>well. </a:t>
            </a:r>
            <a:r>
              <a:rPr lang="en-GB" sz="1800" dirty="0" err="1" smtClean="0"/>
              <a:t>Choropleth</a:t>
            </a:r>
            <a:r>
              <a:rPr lang="en-GB" sz="1800" dirty="0" smtClean="0"/>
              <a:t> map charts use shading/</a:t>
            </a:r>
            <a:r>
              <a:rPr lang="en-GB" sz="1800" dirty="0" err="1" smtClean="0"/>
              <a:t>coloring</a:t>
            </a:r>
            <a:r>
              <a:rPr lang="en-GB" sz="1800" dirty="0" smtClean="0"/>
              <a:t> to indicate average values of properties or quantities within defined </a:t>
            </a:r>
            <a:r>
              <a:rPr lang="en-GB" sz="1800" dirty="0" smtClean="0"/>
              <a:t>areas.</a:t>
            </a:r>
          </a:p>
          <a:p>
            <a:pPr algn="l"/>
            <a:r>
              <a:rPr lang="en-GB" sz="1800" b="1" dirty="0" smtClean="0"/>
              <a:t>A map </a:t>
            </a:r>
            <a:r>
              <a:rPr lang="en-GB" sz="1800" b="1" dirty="0" smtClean="0"/>
              <a:t>chart series </a:t>
            </a:r>
            <a:r>
              <a:rPr lang="en-GB" sz="1800" dirty="0" smtClean="0"/>
              <a:t>can effectively illustrate </a:t>
            </a:r>
            <a:r>
              <a:rPr lang="en-GB" sz="1800" dirty="0" smtClean="0"/>
              <a:t>something </a:t>
            </a:r>
            <a:r>
              <a:rPr lang="en-GB" sz="1800" dirty="0" smtClean="0"/>
              <a:t>like a population change over </a:t>
            </a:r>
            <a:r>
              <a:rPr lang="en-GB" sz="1800" dirty="0" smtClean="0"/>
              <a:t>time.</a:t>
            </a:r>
          </a:p>
          <a:p>
            <a:pPr algn="l"/>
            <a:r>
              <a:rPr lang="en-GB" sz="1400" dirty="0" smtClean="0"/>
              <a:t>Source:</a:t>
            </a:r>
            <a:br>
              <a:rPr lang="en-GB" sz="1400" dirty="0" smtClean="0"/>
            </a:br>
            <a:r>
              <a:rPr lang="en-GB" sz="1400" dirty="0" smtClean="0">
                <a:hlinkClick r:id="rId2"/>
              </a:rPr>
              <a:t>https</a:t>
            </a:r>
            <a:r>
              <a:rPr lang="en-GB" sz="1400" dirty="0" smtClean="0">
                <a:hlinkClick r:id="rId2"/>
              </a:rPr>
              <a:t>://venngage.com/blog/create-infographics</a:t>
            </a:r>
            <a:endParaRPr lang="en-GB" sz="14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pic>
        <p:nvPicPr>
          <p:cNvPr id="13314" name="Picture 2" descr="C:\Users\IrenWell\Documents\GDSI\EaP\Implementation\Other\IT course\Module 2\17285061-0-Screen-Shot-2017-05-.png"/>
          <p:cNvPicPr>
            <a:picLocks noChangeAspect="1" noChangeArrowheads="1"/>
          </p:cNvPicPr>
          <p:nvPr/>
        </p:nvPicPr>
        <p:blipFill>
          <a:blip r:embed="rId3" cstate="print"/>
          <a:srcRect l="4370" r="5913"/>
          <a:stretch>
            <a:fillRect/>
          </a:stretch>
        </p:blipFill>
        <p:spPr bwMode="auto">
          <a:xfrm>
            <a:off x="6886575" y="1624013"/>
            <a:ext cx="3543300" cy="2522952"/>
          </a:xfrm>
          <a:prstGeom prst="rect">
            <a:avLst/>
          </a:prstGeom>
          <a:noFill/>
        </p:spPr>
      </p:pic>
      <p:pic>
        <p:nvPicPr>
          <p:cNvPr id="13315" name="Picture 3" descr="C:\Users\IrenWell\Documents\GDSI\EaP\Implementation\Other\IT course\Module 2\17296891-0-Screen-Shot-2017-05-.png"/>
          <p:cNvPicPr>
            <a:picLocks noChangeAspect="1" noChangeArrowheads="1"/>
          </p:cNvPicPr>
          <p:nvPr/>
        </p:nvPicPr>
        <p:blipFill>
          <a:blip r:embed="rId4" cstate="print"/>
          <a:srcRect l="2368" t="10217" r="3825" b="4035"/>
          <a:stretch>
            <a:fillRect/>
          </a:stretch>
        </p:blipFill>
        <p:spPr bwMode="auto">
          <a:xfrm>
            <a:off x="6981825" y="4191000"/>
            <a:ext cx="4352925" cy="1943100"/>
          </a:xfrm>
          <a:prstGeom prst="rect">
            <a:avLst/>
          </a:prstGeom>
          <a:noFill/>
        </p:spPr>
      </p:pic>
      <p:sp>
        <p:nvSpPr>
          <p:cNvPr id="2" name="Заголовок 1"/>
          <p:cNvSpPr>
            <a:spLocks noGrp="1"/>
          </p:cNvSpPr>
          <p:nvPr>
            <p:ph type="title"/>
          </p:nvPr>
        </p:nvSpPr>
        <p:spPr/>
        <p:txBody>
          <a:bodyPr>
            <a:normAutofit fontScale="90000"/>
          </a:bodyPr>
          <a:lstStyle/>
          <a:p>
            <a:r>
              <a:rPr lang="en-US" dirty="0" smtClean="0"/>
              <a:t>Choosing the right type: </a:t>
            </a:r>
            <a:r>
              <a:rPr lang="en-GB" dirty="0" smtClean="0"/>
              <a:t>Change</a:t>
            </a:r>
            <a:endParaRPr lang="ru-RU" dirty="0"/>
          </a:p>
        </p:txBody>
      </p:sp>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13"/>
          <p:cNvSpPr>
            <a:spLocks noGrp="1"/>
          </p:cNvSpPr>
          <p:nvPr>
            <p:ph type="body" idx="1"/>
          </p:nvPr>
        </p:nvSpPr>
        <p:spPr>
          <a:xfrm>
            <a:off x="1789472" y="1868131"/>
            <a:ext cx="4782778" cy="3814914"/>
          </a:xfrm>
        </p:spPr>
        <p:txBody>
          <a:bodyPr numCol="1">
            <a:normAutofit/>
          </a:bodyPr>
          <a:lstStyle/>
          <a:p>
            <a:pPr algn="l"/>
            <a:r>
              <a:rPr lang="en-US" sz="1800" b="1" dirty="0" smtClean="0"/>
              <a:t>Your goal</a:t>
            </a:r>
            <a:r>
              <a:rPr lang="en-US" sz="1800" dirty="0" smtClean="0"/>
              <a:t>: </a:t>
            </a:r>
            <a:r>
              <a:rPr lang="en-GB" sz="1800" dirty="0" smtClean="0"/>
              <a:t>to show</a:t>
            </a:r>
            <a:r>
              <a:rPr lang="en-GB" sz="1800" dirty="0" smtClean="0"/>
              <a:t> </a:t>
            </a:r>
            <a:r>
              <a:rPr lang="en-GB" sz="1800" dirty="0" smtClean="0"/>
              <a:t>groups</a:t>
            </a:r>
            <a:r>
              <a:rPr lang="en-GB" sz="1800" dirty="0" smtClean="0"/>
              <a:t>, patterns, ranks or order</a:t>
            </a:r>
            <a:r>
              <a:rPr lang="en-GB" sz="1800" dirty="0" smtClean="0"/>
              <a:t>.</a:t>
            </a:r>
          </a:p>
          <a:p>
            <a:pPr algn="l"/>
            <a:r>
              <a:rPr lang="en-GB" sz="1800" b="1" dirty="0" smtClean="0"/>
              <a:t>What works the best: </a:t>
            </a:r>
            <a:r>
              <a:rPr lang="en-GB" sz="1800" dirty="0" smtClean="0"/>
              <a:t>lists, tables, and pyramid charts are ideal </a:t>
            </a:r>
            <a:r>
              <a:rPr lang="en-GB" sz="1800" dirty="0" smtClean="0"/>
              <a:t> to rank or organise data. Bar charts </a:t>
            </a:r>
            <a:r>
              <a:rPr lang="en-GB" sz="1800" dirty="0" smtClean="0"/>
              <a:t>and bubble </a:t>
            </a:r>
            <a:r>
              <a:rPr lang="en-GB" sz="1800" dirty="0" smtClean="0"/>
              <a:t>charts can also be used </a:t>
            </a:r>
            <a:r>
              <a:rPr lang="en-GB" sz="1800" dirty="0" smtClean="0"/>
              <a:t>to rank information</a:t>
            </a:r>
            <a:r>
              <a:rPr lang="en-GB" sz="1800" dirty="0" smtClean="0"/>
              <a:t>.</a:t>
            </a:r>
          </a:p>
          <a:p>
            <a:pPr algn="l"/>
            <a:r>
              <a:rPr lang="en-GB" sz="1800" dirty="0" smtClean="0"/>
              <a:t>For </a:t>
            </a:r>
            <a:r>
              <a:rPr lang="en-GB" sz="1800" b="1" dirty="0" smtClean="0"/>
              <a:t>organized groups</a:t>
            </a:r>
            <a:r>
              <a:rPr lang="en-GB" sz="1800" dirty="0" smtClean="0"/>
              <a:t>, use charts that allow you to group data like bubble clouds, word clouds, and icon charts</a:t>
            </a:r>
            <a:r>
              <a:rPr lang="en-GB" sz="1800" dirty="0" smtClean="0"/>
              <a:t>.</a:t>
            </a:r>
          </a:p>
          <a:p>
            <a:pPr algn="l"/>
            <a:r>
              <a:rPr lang="en-GB" sz="1400" dirty="0" smtClean="0"/>
              <a:t>Source:</a:t>
            </a:r>
            <a:br>
              <a:rPr lang="en-GB" sz="1400" dirty="0" smtClean="0"/>
            </a:br>
            <a:r>
              <a:rPr lang="en-GB" sz="1400" dirty="0" smtClean="0">
                <a:hlinkClick r:id="rId2"/>
              </a:rPr>
              <a:t>https</a:t>
            </a:r>
            <a:r>
              <a:rPr lang="en-GB" sz="1400" dirty="0" smtClean="0">
                <a:hlinkClick r:id="rId2"/>
              </a:rPr>
              <a:t>://venngage.com/blog/create-infographics</a:t>
            </a:r>
            <a:endParaRPr lang="en-GB" sz="1400" dirty="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p:txBody>
          <a:bodyPr>
            <a:normAutofit fontScale="90000"/>
          </a:bodyPr>
          <a:lstStyle/>
          <a:p>
            <a:r>
              <a:rPr lang="en-US" dirty="0" smtClean="0"/>
              <a:t>Choosing the right type: </a:t>
            </a:r>
            <a:r>
              <a:rPr lang="en-GB" dirty="0" smtClean="0"/>
              <a:t>Organise</a:t>
            </a:r>
            <a:endParaRPr lang="ru-RU" dirty="0"/>
          </a:p>
        </p:txBody>
      </p:sp>
      <p:pic>
        <p:nvPicPr>
          <p:cNvPr id="14338" name="Picture 2" descr="C:\Users\IrenWell\Documents\GDSI\EaP\Implementation\Other\IT course\Module 2\17297536-0-Screen-Shot-2017-05-.png"/>
          <p:cNvPicPr>
            <a:picLocks noChangeAspect="1" noChangeArrowheads="1"/>
          </p:cNvPicPr>
          <p:nvPr/>
        </p:nvPicPr>
        <p:blipFill>
          <a:blip r:embed="rId3" cstate="print"/>
          <a:srcRect r="2077" b="5657"/>
          <a:stretch>
            <a:fillRect/>
          </a:stretch>
        </p:blipFill>
        <p:spPr bwMode="auto">
          <a:xfrm>
            <a:off x="6677025" y="1766690"/>
            <a:ext cx="4267200" cy="2700535"/>
          </a:xfrm>
          <a:prstGeom prst="rect">
            <a:avLst/>
          </a:prstGeom>
          <a:noFill/>
        </p:spPr>
      </p:pic>
      <p:pic>
        <p:nvPicPr>
          <p:cNvPr id="14339" name="Picture 3" descr="C:\Users\IrenWell\Documents\GDSI\EaP\Implementation\Other\IT course\Module 2\17297616-0-Screen-Shot-2017-05-.png"/>
          <p:cNvPicPr>
            <a:picLocks noChangeAspect="1" noChangeArrowheads="1"/>
          </p:cNvPicPr>
          <p:nvPr/>
        </p:nvPicPr>
        <p:blipFill>
          <a:blip r:embed="rId4" cstate="print"/>
          <a:srcRect l="3721" t="7709" r="4127" b="8590"/>
          <a:stretch>
            <a:fillRect/>
          </a:stretch>
        </p:blipFill>
        <p:spPr bwMode="auto">
          <a:xfrm>
            <a:off x="6819901" y="4593624"/>
            <a:ext cx="4591050" cy="1280909"/>
          </a:xfrm>
          <a:prstGeom prst="rect">
            <a:avLst/>
          </a:prstGeom>
          <a:noFill/>
        </p:spPr>
      </p:pic>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Текст 13"/>
          <p:cNvSpPr>
            <a:spLocks noGrp="1"/>
          </p:cNvSpPr>
          <p:nvPr>
            <p:ph type="body" idx="1"/>
          </p:nvPr>
        </p:nvSpPr>
        <p:spPr>
          <a:xfrm>
            <a:off x="1789472" y="1868131"/>
            <a:ext cx="3830278" cy="3814914"/>
          </a:xfrm>
        </p:spPr>
        <p:txBody>
          <a:bodyPr numCol="1">
            <a:normAutofit/>
          </a:bodyPr>
          <a:lstStyle/>
          <a:p>
            <a:pPr algn="l"/>
            <a:r>
              <a:rPr lang="en-US" sz="1800" b="1" dirty="0" smtClean="0"/>
              <a:t>Your goal</a:t>
            </a:r>
            <a:r>
              <a:rPr lang="en-US" sz="1800" dirty="0" smtClean="0"/>
              <a:t>: </a:t>
            </a:r>
            <a:r>
              <a:rPr lang="en-GB" sz="1800" dirty="0" smtClean="0"/>
              <a:t>to reveal </a:t>
            </a:r>
            <a:r>
              <a:rPr lang="en-GB" sz="1800" dirty="0" smtClean="0"/>
              <a:t>relationships between things</a:t>
            </a:r>
            <a:r>
              <a:rPr lang="en-GB" sz="1800" dirty="0" smtClean="0"/>
              <a:t>.</a:t>
            </a:r>
          </a:p>
          <a:p>
            <a:pPr algn="l"/>
            <a:r>
              <a:rPr lang="en-GB" sz="1800" b="1" dirty="0" smtClean="0"/>
              <a:t>What works the best: </a:t>
            </a:r>
            <a:r>
              <a:rPr lang="en-GB" sz="1800" dirty="0" smtClean="0"/>
              <a:t>charts </a:t>
            </a:r>
            <a:r>
              <a:rPr lang="en-GB" sz="1800" dirty="0" smtClean="0"/>
              <a:t>that allow you to connect and compare points</a:t>
            </a:r>
            <a:r>
              <a:rPr lang="en-GB" sz="1800" dirty="0" smtClean="0"/>
              <a:t>. </a:t>
            </a:r>
          </a:p>
          <a:p>
            <a:pPr algn="l"/>
            <a:r>
              <a:rPr lang="en-GB" sz="1400" dirty="0" smtClean="0"/>
              <a:t>Source:</a:t>
            </a:r>
            <a:br>
              <a:rPr lang="en-GB" sz="1400" dirty="0" smtClean="0"/>
            </a:br>
            <a:r>
              <a:rPr lang="en-GB" sz="1400" dirty="0" smtClean="0">
                <a:hlinkClick r:id="rId2"/>
              </a:rPr>
              <a:t>https</a:t>
            </a:r>
            <a:r>
              <a:rPr lang="en-GB" sz="1400" dirty="0" smtClean="0">
                <a:hlinkClick r:id="rId2"/>
              </a:rPr>
              <a:t>://venngage.com/blog/create-infographics</a:t>
            </a:r>
            <a:endParaRPr lang="en-GB" sz="1400" dirty="0"/>
          </a:p>
        </p:txBody>
      </p:sp>
      <p:sp>
        <p:nvSpPr>
          <p:cNvPr id="4" name="Текст 3"/>
          <p:cNvSpPr>
            <a:spLocks noGrp="1"/>
          </p:cNvSpPr>
          <p:nvPr>
            <p:ph type="body" idx="13"/>
          </p:nvPr>
        </p:nvSpPr>
        <p:spPr/>
        <p:txBody>
          <a:bodyPr/>
          <a:lstStyle/>
          <a:p>
            <a:r>
              <a:rPr lang="en-US" dirty="0" smtClean="0"/>
              <a:t>Offline Seminar #2</a:t>
            </a:r>
            <a:endParaRPr lang="ru-RU" dirty="0" smtClean="0"/>
          </a:p>
        </p:txBody>
      </p:sp>
      <p:sp>
        <p:nvSpPr>
          <p:cNvPr id="5" name="Текст 4"/>
          <p:cNvSpPr>
            <a:spLocks noGrp="1"/>
          </p:cNvSpPr>
          <p:nvPr>
            <p:ph type="body" idx="14"/>
          </p:nvPr>
        </p:nvSpPr>
        <p:spPr/>
        <p:txBody>
          <a:bodyPr/>
          <a:lstStyle/>
          <a:p>
            <a:r>
              <a:rPr lang="en-US" dirty="0"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p:txBody>
          <a:bodyPr>
            <a:normAutofit fontScale="90000"/>
          </a:bodyPr>
          <a:lstStyle/>
          <a:p>
            <a:r>
              <a:rPr lang="en-US" dirty="0" smtClean="0"/>
              <a:t>Choosing the right type: </a:t>
            </a:r>
            <a:r>
              <a:rPr lang="en-GB" dirty="0" smtClean="0"/>
              <a:t>Relationships</a:t>
            </a:r>
            <a:endParaRPr lang="ru-RU" dirty="0"/>
          </a:p>
        </p:txBody>
      </p:sp>
      <p:pic>
        <p:nvPicPr>
          <p:cNvPr id="15362" name="Picture 2" descr="C:\Users\IrenWell\Documents\GDSI\EaP\Implementation\Other\IT course\Module 2\17297861-0-Screen-Shot-2017-05-.png"/>
          <p:cNvPicPr>
            <a:picLocks noChangeAspect="1" noChangeArrowheads="1"/>
          </p:cNvPicPr>
          <p:nvPr/>
        </p:nvPicPr>
        <p:blipFill>
          <a:blip r:embed="rId3" cstate="print"/>
          <a:srcRect r="3369"/>
          <a:stretch>
            <a:fillRect/>
          </a:stretch>
        </p:blipFill>
        <p:spPr bwMode="auto">
          <a:xfrm>
            <a:off x="5584150" y="1957389"/>
            <a:ext cx="6236375" cy="3452812"/>
          </a:xfrm>
          <a:prstGeom prst="rect">
            <a:avLst/>
          </a:prstGeom>
          <a:noFill/>
        </p:spPr>
      </p:pic>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Прямая соединительная линия 20"/>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a:off x="3486150" y="6165850"/>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5974939" y="1250490"/>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единительная линия 24"/>
          <p:cNvCxnSpPr/>
          <p:nvPr/>
        </p:nvCxnSpPr>
        <p:spPr>
          <a:xfrm>
            <a:off x="7004983" y="132059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a:off x="5758629" y="2186768"/>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единительная линия 26"/>
          <p:cNvCxnSpPr/>
          <p:nvPr/>
        </p:nvCxnSpPr>
        <p:spPr>
          <a:xfrm>
            <a:off x="6788673" y="2256874"/>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8" name="Овал 27"/>
          <p:cNvSpPr/>
          <p:nvPr/>
        </p:nvSpPr>
        <p:spPr>
          <a:xfrm>
            <a:off x="5689800" y="311765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9" name="Прямая соединительная линия 28"/>
          <p:cNvCxnSpPr/>
          <p:nvPr/>
        </p:nvCxnSpPr>
        <p:spPr>
          <a:xfrm>
            <a:off x="6719844" y="3187762"/>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0" name="Овал 29"/>
          <p:cNvSpPr/>
          <p:nvPr/>
        </p:nvSpPr>
        <p:spPr>
          <a:xfrm>
            <a:off x="5758629" y="4061569"/>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1" name="Прямая соединительная линия 30"/>
          <p:cNvCxnSpPr/>
          <p:nvPr/>
        </p:nvCxnSpPr>
        <p:spPr>
          <a:xfrm>
            <a:off x="6788673" y="41316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2" name="Овал 31"/>
          <p:cNvSpPr/>
          <p:nvPr/>
        </p:nvSpPr>
        <p:spPr>
          <a:xfrm>
            <a:off x="5994603" y="4993503"/>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3" name="Прямая соединительная линия 32"/>
          <p:cNvCxnSpPr/>
          <p:nvPr/>
        </p:nvCxnSpPr>
        <p:spPr>
          <a:xfrm>
            <a:off x="7024647" y="5063609"/>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p:txBody>
          <a:bodyPr>
            <a:normAutofit/>
          </a:bodyPr>
          <a:lstStyle/>
          <a:p>
            <a:r>
              <a:rPr lang="en-US" sz="2800" dirty="0" smtClean="0"/>
              <a:t>5 steps to create an amazing </a:t>
            </a:r>
            <a:r>
              <a:rPr lang="en-US" sz="2800" dirty="0" err="1" smtClean="0"/>
              <a:t>infographic</a:t>
            </a:r>
            <a:endParaRPr lang="ru-RU" sz="2800" dirty="0"/>
          </a:p>
        </p:txBody>
      </p:sp>
      <p:sp>
        <p:nvSpPr>
          <p:cNvPr id="3" name="Текст 2"/>
          <p:cNvSpPr>
            <a:spLocks noGrp="1"/>
          </p:cNvSpPr>
          <p:nvPr>
            <p:ph type="body" idx="1"/>
          </p:nvPr>
        </p:nvSpPr>
        <p:spPr>
          <a:xfrm>
            <a:off x="1789472" y="2324099"/>
            <a:ext cx="3580196" cy="3609773"/>
          </a:xfrm>
        </p:spPr>
        <p:txBody>
          <a:bodyPr>
            <a:normAutofit/>
          </a:bodyPr>
          <a:lstStyle/>
          <a:p>
            <a:r>
              <a:rPr lang="en-US" b="1" dirty="0" smtClean="0">
                <a:solidFill>
                  <a:schemeClr val="accent6">
                    <a:lumMod val="75000"/>
                  </a:schemeClr>
                </a:solidFill>
              </a:rPr>
              <a:t>The Do’s of good </a:t>
            </a:r>
            <a:r>
              <a:rPr lang="en-US" b="1" dirty="0" err="1" smtClean="0">
                <a:solidFill>
                  <a:schemeClr val="accent6">
                    <a:lumMod val="75000"/>
                  </a:schemeClr>
                </a:solidFill>
              </a:rPr>
              <a:t>infographic</a:t>
            </a:r>
            <a:r>
              <a:rPr lang="en-US" b="1" dirty="0" smtClean="0">
                <a:solidFill>
                  <a:schemeClr val="accent6">
                    <a:lumMod val="75000"/>
                  </a:schemeClr>
                </a:solidFill>
              </a:rPr>
              <a:t> design</a:t>
            </a:r>
            <a:r>
              <a:rPr lang="en-US" dirty="0" smtClean="0">
                <a:solidFill>
                  <a:schemeClr val="accent6">
                    <a:lumMod val="75000"/>
                  </a:schemeClr>
                </a:solidFill>
              </a:rPr>
              <a:t>:</a:t>
            </a:r>
          </a:p>
          <a:p>
            <a:pPr marL="174625" indent="-174625">
              <a:spcBef>
                <a:spcPts val="600"/>
              </a:spcBef>
              <a:buFont typeface="Arial" pitchFamily="34" charset="0"/>
              <a:buChar char="•"/>
            </a:pPr>
            <a:r>
              <a:rPr lang="en-GB" dirty="0" smtClean="0"/>
              <a:t>Include </a:t>
            </a:r>
            <a:r>
              <a:rPr lang="en-GB" dirty="0" smtClean="0"/>
              <a:t>a </a:t>
            </a:r>
            <a:r>
              <a:rPr lang="en-GB" dirty="0" smtClean="0"/>
              <a:t>big, eye-catching title card</a:t>
            </a:r>
          </a:p>
          <a:p>
            <a:pPr marL="174625" indent="-174625">
              <a:spcBef>
                <a:spcPts val="600"/>
              </a:spcBef>
              <a:buFont typeface="Arial" pitchFamily="34" charset="0"/>
              <a:buChar char="•"/>
            </a:pPr>
            <a:r>
              <a:rPr lang="en-GB" dirty="0" smtClean="0"/>
              <a:t>Use </a:t>
            </a:r>
            <a:r>
              <a:rPr lang="en-GB" dirty="0" smtClean="0"/>
              <a:t>visuals cues to guide readers (icons, lines, arrows, etc.)</a:t>
            </a:r>
          </a:p>
          <a:p>
            <a:pPr marL="174625" indent="-174625">
              <a:spcBef>
                <a:spcPts val="600"/>
              </a:spcBef>
              <a:buFont typeface="Arial" pitchFamily="34" charset="0"/>
              <a:buChar char="•"/>
            </a:pPr>
            <a:r>
              <a:rPr lang="en-GB" dirty="0" smtClean="0"/>
              <a:t>Align </a:t>
            </a:r>
            <a:r>
              <a:rPr lang="en-GB" dirty="0" smtClean="0"/>
              <a:t>your design elements – left, right or centre</a:t>
            </a:r>
            <a:endParaRPr lang="en-US" b="1" dirty="0" smtClean="0"/>
          </a:p>
          <a:p>
            <a:r>
              <a:rPr lang="en-US" b="1" dirty="0" smtClean="0">
                <a:solidFill>
                  <a:srgbClr val="FF0000"/>
                </a:solidFill>
              </a:rPr>
              <a:t>The Don’ts </a:t>
            </a:r>
            <a:r>
              <a:rPr lang="en-US" b="1" dirty="0" smtClean="0">
                <a:solidFill>
                  <a:srgbClr val="FF0000"/>
                </a:solidFill>
              </a:rPr>
              <a:t>of </a:t>
            </a:r>
            <a:r>
              <a:rPr lang="en-US" b="1" dirty="0" smtClean="0">
                <a:solidFill>
                  <a:srgbClr val="FF0000"/>
                </a:solidFill>
              </a:rPr>
              <a:t>any </a:t>
            </a:r>
            <a:r>
              <a:rPr lang="en-US" b="1" dirty="0" err="1" smtClean="0">
                <a:solidFill>
                  <a:srgbClr val="FF0000"/>
                </a:solidFill>
              </a:rPr>
              <a:t>infographic</a:t>
            </a:r>
            <a:r>
              <a:rPr lang="en-US" b="1" dirty="0" smtClean="0">
                <a:solidFill>
                  <a:srgbClr val="FF0000"/>
                </a:solidFill>
              </a:rPr>
              <a:t> </a:t>
            </a:r>
            <a:r>
              <a:rPr lang="en-US" b="1" dirty="0" smtClean="0">
                <a:solidFill>
                  <a:srgbClr val="FF0000"/>
                </a:solidFill>
              </a:rPr>
              <a:t>design</a:t>
            </a:r>
            <a:r>
              <a:rPr lang="en-US" dirty="0" smtClean="0">
                <a:solidFill>
                  <a:srgbClr val="FF0000"/>
                </a:solidFill>
              </a:rPr>
              <a:t>:</a:t>
            </a:r>
          </a:p>
          <a:p>
            <a:pPr marL="174625" indent="-174625">
              <a:spcBef>
                <a:spcPts val="600"/>
              </a:spcBef>
              <a:buFont typeface="Arial" pitchFamily="34" charset="0"/>
              <a:buChar char="•"/>
            </a:pPr>
            <a:r>
              <a:rPr lang="en-GB" dirty="0" smtClean="0"/>
              <a:t>Use </a:t>
            </a:r>
            <a:r>
              <a:rPr lang="en-GB" dirty="0" smtClean="0"/>
              <a:t>more than two columns </a:t>
            </a:r>
            <a:r>
              <a:rPr lang="en-GB" i="1" dirty="0" smtClean="0"/>
              <a:t>(busy and difficult to read)</a:t>
            </a:r>
          </a:p>
          <a:p>
            <a:pPr marL="174625" indent="-174625">
              <a:spcBef>
                <a:spcPts val="600"/>
              </a:spcBef>
              <a:buFont typeface="Arial" pitchFamily="34" charset="0"/>
              <a:buChar char="•"/>
            </a:pPr>
            <a:r>
              <a:rPr lang="en-GB" dirty="0" smtClean="0"/>
              <a:t>Cram </a:t>
            </a:r>
            <a:r>
              <a:rPr lang="en-GB" dirty="0" smtClean="0"/>
              <a:t>everything together </a:t>
            </a:r>
            <a:r>
              <a:rPr lang="en-GB" i="1" dirty="0" smtClean="0"/>
              <a:t>(difficult </a:t>
            </a:r>
            <a:r>
              <a:rPr lang="en-GB" i="1" dirty="0" smtClean="0"/>
              <a:t>to read)</a:t>
            </a:r>
            <a:endParaRPr lang="en-GB" dirty="0" smtClean="0"/>
          </a:p>
          <a:p>
            <a:pPr marL="174625" indent="-174625">
              <a:spcBef>
                <a:spcPts val="600"/>
              </a:spcBef>
              <a:buFont typeface="Arial" pitchFamily="34" charset="0"/>
              <a:buChar char="•"/>
            </a:pPr>
            <a:r>
              <a:rPr lang="en-US" dirty="0" smtClean="0"/>
              <a:t>Overload </a:t>
            </a:r>
            <a:r>
              <a:rPr lang="en-US" dirty="0" smtClean="0"/>
              <a:t>your sources sections </a:t>
            </a:r>
            <a:r>
              <a:rPr lang="en-US" i="1" dirty="0" smtClean="0"/>
              <a:t>(it’s not a PhD thesis)</a:t>
            </a:r>
            <a:endParaRPr lang="en-US" i="1" dirty="0" smtClean="0"/>
          </a:p>
          <a:p>
            <a:pPr marL="174625" indent="-174625">
              <a:buFont typeface="Arial" pitchFamily="34" charset="0"/>
              <a:buChar char="•"/>
            </a:pPr>
            <a:endParaRPr lang="ru-RU" dirty="0"/>
          </a:p>
        </p:txBody>
      </p:sp>
      <p:sp>
        <p:nvSpPr>
          <p:cNvPr id="4" name="Текст 3"/>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5" name="Текст 4"/>
          <p:cNvSpPr>
            <a:spLocks noGrp="1"/>
          </p:cNvSpPr>
          <p:nvPr>
            <p:ph type="body" idx="14"/>
          </p:nvPr>
        </p:nvSpPr>
        <p:spPr/>
        <p:txBody>
          <a:bodyPr/>
          <a:lstStyle/>
          <a:p>
            <a:r>
              <a:rPr lang="en-US" dirty="0" smtClean="0"/>
              <a:t>Visual </a:t>
            </a:r>
            <a:r>
              <a:rPr lang="en-US" dirty="0" smtClean="0"/>
              <a:t>Communications</a:t>
            </a:r>
            <a:endParaRPr lang="ru-RU" dirty="0" smtClean="0"/>
          </a:p>
        </p:txBody>
      </p:sp>
      <p:sp>
        <p:nvSpPr>
          <p:cNvPr id="6" name="Текст 5"/>
          <p:cNvSpPr>
            <a:spLocks noGrp="1"/>
          </p:cNvSpPr>
          <p:nvPr>
            <p:ph type="body" idx="16"/>
          </p:nvPr>
        </p:nvSpPr>
        <p:spPr/>
        <p:txBody>
          <a:bodyPr/>
          <a:lstStyle/>
          <a:p>
            <a:r>
              <a:rPr lang="en-US" dirty="0" smtClean="0"/>
              <a:t>Come with an idea</a:t>
            </a:r>
            <a:endParaRPr lang="ru-RU" dirty="0"/>
          </a:p>
        </p:txBody>
      </p:sp>
      <p:sp>
        <p:nvSpPr>
          <p:cNvPr id="7" name="Текст 6"/>
          <p:cNvSpPr>
            <a:spLocks noGrp="1"/>
          </p:cNvSpPr>
          <p:nvPr>
            <p:ph type="body" idx="18"/>
          </p:nvPr>
        </p:nvSpPr>
        <p:spPr>
          <a:xfrm>
            <a:off x="6909732" y="1609718"/>
            <a:ext cx="4208983" cy="356666"/>
          </a:xfrm>
        </p:spPr>
        <p:txBody>
          <a:bodyPr/>
          <a:lstStyle/>
          <a:p>
            <a:r>
              <a:rPr lang="en-US" dirty="0" smtClean="0"/>
              <a:t>It must be simple and well known to you, so at the end you have a holistic, logical, simple, visually clear and attractive product</a:t>
            </a:r>
            <a:endParaRPr lang="ru-RU" dirty="0"/>
          </a:p>
        </p:txBody>
      </p:sp>
      <p:sp>
        <p:nvSpPr>
          <p:cNvPr id="8" name="Текст 7"/>
          <p:cNvSpPr>
            <a:spLocks noGrp="1"/>
          </p:cNvSpPr>
          <p:nvPr>
            <p:ph type="body" idx="34"/>
          </p:nvPr>
        </p:nvSpPr>
        <p:spPr/>
        <p:txBody>
          <a:bodyPr/>
          <a:lstStyle/>
          <a:p>
            <a:r>
              <a:rPr lang="en-US" dirty="0" smtClean="0"/>
              <a:t>01</a:t>
            </a:r>
            <a:endParaRPr lang="ru-RU" dirty="0"/>
          </a:p>
        </p:txBody>
      </p:sp>
      <p:sp>
        <p:nvSpPr>
          <p:cNvPr id="9" name="Текст 8"/>
          <p:cNvSpPr>
            <a:spLocks noGrp="1"/>
          </p:cNvSpPr>
          <p:nvPr>
            <p:ph type="body" idx="35"/>
          </p:nvPr>
        </p:nvSpPr>
        <p:spPr/>
        <p:txBody>
          <a:bodyPr/>
          <a:lstStyle/>
          <a:p>
            <a:r>
              <a:rPr lang="en-US" dirty="0" smtClean="0"/>
              <a:t>Prepare data</a:t>
            </a:r>
            <a:endParaRPr lang="ru-RU" dirty="0"/>
          </a:p>
        </p:txBody>
      </p:sp>
      <p:sp>
        <p:nvSpPr>
          <p:cNvPr id="10" name="Текст 9"/>
          <p:cNvSpPr>
            <a:spLocks noGrp="1"/>
          </p:cNvSpPr>
          <p:nvPr>
            <p:ph type="body" idx="36"/>
          </p:nvPr>
        </p:nvSpPr>
        <p:spPr>
          <a:xfrm>
            <a:off x="6693422" y="2545996"/>
            <a:ext cx="3723753" cy="356666"/>
          </a:xfrm>
        </p:spPr>
        <p:txBody>
          <a:bodyPr/>
          <a:lstStyle/>
          <a:p>
            <a:r>
              <a:rPr lang="en-US" dirty="0" smtClean="0"/>
              <a:t>… and come up with the best way to present it: timeline, scheme, map with  explanations, chart, comparison,.. </a:t>
            </a:r>
            <a:endParaRPr lang="ru-RU" dirty="0"/>
          </a:p>
        </p:txBody>
      </p:sp>
      <p:sp>
        <p:nvSpPr>
          <p:cNvPr id="11" name="Текст 10"/>
          <p:cNvSpPr>
            <a:spLocks noGrp="1"/>
          </p:cNvSpPr>
          <p:nvPr>
            <p:ph type="body" idx="37"/>
          </p:nvPr>
        </p:nvSpPr>
        <p:spPr/>
        <p:txBody>
          <a:bodyPr/>
          <a:lstStyle/>
          <a:p>
            <a:r>
              <a:rPr lang="en-US" dirty="0" smtClean="0"/>
              <a:t>02</a:t>
            </a:r>
            <a:endParaRPr lang="ru-RU" dirty="0"/>
          </a:p>
        </p:txBody>
      </p:sp>
      <p:sp>
        <p:nvSpPr>
          <p:cNvPr id="12" name="Текст 11"/>
          <p:cNvSpPr>
            <a:spLocks noGrp="1"/>
          </p:cNvSpPr>
          <p:nvPr>
            <p:ph type="body" idx="38"/>
          </p:nvPr>
        </p:nvSpPr>
        <p:spPr/>
        <p:txBody>
          <a:bodyPr/>
          <a:lstStyle/>
          <a:p>
            <a:r>
              <a:rPr lang="en-US" dirty="0" smtClean="0"/>
              <a:t>Simplify!</a:t>
            </a:r>
            <a:endParaRPr lang="ru-RU" dirty="0"/>
          </a:p>
        </p:txBody>
      </p:sp>
      <p:sp>
        <p:nvSpPr>
          <p:cNvPr id="13" name="Текст 12"/>
          <p:cNvSpPr>
            <a:spLocks noGrp="1"/>
          </p:cNvSpPr>
          <p:nvPr>
            <p:ph type="body" idx="39"/>
          </p:nvPr>
        </p:nvSpPr>
        <p:spPr>
          <a:xfrm>
            <a:off x="6624593" y="3476884"/>
            <a:ext cx="3792580" cy="356666"/>
          </a:xfrm>
        </p:spPr>
        <p:txBody>
          <a:bodyPr/>
          <a:lstStyle/>
          <a:p>
            <a:r>
              <a:rPr lang="en-US" dirty="0" smtClean="0"/>
              <a:t>You main goal shall be to transfer some </a:t>
            </a:r>
            <a:r>
              <a:rPr lang="en-US" dirty="0" smtClean="0"/>
              <a:t>key information quickly to your reader. Do not overload it with data</a:t>
            </a:r>
            <a:endParaRPr lang="ru-RU" dirty="0"/>
          </a:p>
        </p:txBody>
      </p:sp>
      <p:sp>
        <p:nvSpPr>
          <p:cNvPr id="14" name="Текст 13"/>
          <p:cNvSpPr>
            <a:spLocks noGrp="1"/>
          </p:cNvSpPr>
          <p:nvPr>
            <p:ph type="body" idx="40"/>
          </p:nvPr>
        </p:nvSpPr>
        <p:spPr/>
        <p:txBody>
          <a:bodyPr/>
          <a:lstStyle/>
          <a:p>
            <a:r>
              <a:rPr lang="en-US" dirty="0" smtClean="0"/>
              <a:t>03</a:t>
            </a:r>
            <a:endParaRPr lang="ru-RU" dirty="0"/>
          </a:p>
        </p:txBody>
      </p:sp>
      <p:sp>
        <p:nvSpPr>
          <p:cNvPr id="15" name="Текст 14"/>
          <p:cNvSpPr>
            <a:spLocks noGrp="1"/>
          </p:cNvSpPr>
          <p:nvPr>
            <p:ph type="body" idx="41"/>
          </p:nvPr>
        </p:nvSpPr>
        <p:spPr/>
        <p:txBody>
          <a:bodyPr/>
          <a:lstStyle/>
          <a:p>
            <a:r>
              <a:rPr lang="en-US" dirty="0" smtClean="0"/>
              <a:t>Decide on visual side</a:t>
            </a:r>
            <a:endParaRPr lang="ru-RU" dirty="0"/>
          </a:p>
        </p:txBody>
      </p:sp>
      <p:sp>
        <p:nvSpPr>
          <p:cNvPr id="16" name="Текст 15"/>
          <p:cNvSpPr>
            <a:spLocks noGrp="1"/>
          </p:cNvSpPr>
          <p:nvPr>
            <p:ph type="body" idx="42"/>
          </p:nvPr>
        </p:nvSpPr>
        <p:spPr>
          <a:xfrm>
            <a:off x="6693423" y="4420797"/>
            <a:ext cx="4298832" cy="356666"/>
          </a:xfrm>
        </p:spPr>
        <p:txBody>
          <a:bodyPr/>
          <a:lstStyle/>
          <a:p>
            <a:r>
              <a:rPr lang="en-US" dirty="0" smtClean="0"/>
              <a:t>Select the color scheme you will use.  Choose the key elements: icons, </a:t>
            </a:r>
            <a:r>
              <a:rPr lang="en-US" dirty="0" smtClean="0"/>
              <a:t>chart styles, images and  fonts. </a:t>
            </a:r>
            <a:r>
              <a:rPr lang="en-US" dirty="0" smtClean="0"/>
              <a:t>Decide on your branding. </a:t>
            </a:r>
            <a:endParaRPr lang="ru-RU" dirty="0"/>
          </a:p>
        </p:txBody>
      </p:sp>
      <p:sp>
        <p:nvSpPr>
          <p:cNvPr id="17" name="Текст 16"/>
          <p:cNvSpPr>
            <a:spLocks noGrp="1"/>
          </p:cNvSpPr>
          <p:nvPr>
            <p:ph type="body" idx="43"/>
          </p:nvPr>
        </p:nvSpPr>
        <p:spPr/>
        <p:txBody>
          <a:bodyPr/>
          <a:lstStyle/>
          <a:p>
            <a:r>
              <a:rPr lang="en-US" dirty="0" smtClean="0"/>
              <a:t>04</a:t>
            </a:r>
            <a:endParaRPr lang="ru-RU" dirty="0"/>
          </a:p>
        </p:txBody>
      </p:sp>
      <p:sp>
        <p:nvSpPr>
          <p:cNvPr id="18" name="Текст 17"/>
          <p:cNvSpPr>
            <a:spLocks noGrp="1"/>
          </p:cNvSpPr>
          <p:nvPr>
            <p:ph type="body" idx="44"/>
          </p:nvPr>
        </p:nvSpPr>
        <p:spPr/>
        <p:txBody>
          <a:bodyPr/>
          <a:lstStyle/>
          <a:p>
            <a:r>
              <a:rPr lang="en-US" dirty="0" smtClean="0"/>
              <a:t>Check the logic</a:t>
            </a:r>
            <a:endParaRPr lang="ru-RU" dirty="0"/>
          </a:p>
        </p:txBody>
      </p:sp>
      <p:sp>
        <p:nvSpPr>
          <p:cNvPr id="19" name="Текст 18"/>
          <p:cNvSpPr>
            <a:spLocks noGrp="1"/>
          </p:cNvSpPr>
          <p:nvPr>
            <p:ph type="body" idx="45"/>
          </p:nvPr>
        </p:nvSpPr>
        <p:spPr>
          <a:xfrm>
            <a:off x="6929396" y="5352731"/>
            <a:ext cx="4014221" cy="356666"/>
          </a:xfrm>
        </p:spPr>
        <p:txBody>
          <a:bodyPr/>
          <a:lstStyle/>
          <a:p>
            <a:r>
              <a:rPr lang="en-US" dirty="0" smtClean="0"/>
              <a:t>Re-establish the connections between the facts and numbers you are using. Test your product on several people for clarity</a:t>
            </a:r>
            <a:endParaRPr lang="ru-RU" dirty="0"/>
          </a:p>
        </p:txBody>
      </p:sp>
      <p:sp>
        <p:nvSpPr>
          <p:cNvPr id="20" name="Текст 19"/>
          <p:cNvSpPr>
            <a:spLocks noGrp="1"/>
          </p:cNvSpPr>
          <p:nvPr>
            <p:ph type="body" idx="46"/>
          </p:nvPr>
        </p:nvSpPr>
        <p:spPr/>
        <p:txBody>
          <a:bodyPr/>
          <a:lstStyle/>
          <a:p>
            <a:r>
              <a:rPr lang="en-US" dirty="0" smtClean="0"/>
              <a:t>05</a:t>
            </a:r>
            <a:endParaRPr lang="ru-RU" dirty="0"/>
          </a:p>
        </p:txBody>
      </p:sp>
    </p:spTree>
    <p:extLst>
      <p:ext uri="{BB962C8B-B14F-4D97-AF65-F5344CB8AC3E}">
        <p14:creationId xmlns="" xmlns:p14="http://schemas.microsoft.com/office/powerpoint/2010/main" val="31645317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mtClean="0"/>
              <a:t>Give a chance to even simple graphics</a:t>
            </a:r>
            <a:endParaRPr lang="ru-RU" dirty="0"/>
          </a:p>
        </p:txBody>
      </p:sp>
      <p:sp>
        <p:nvSpPr>
          <p:cNvPr id="15" name="Текст 14"/>
          <p:cNvSpPr>
            <a:spLocks noGrp="1"/>
          </p:cNvSpPr>
          <p:nvPr>
            <p:ph type="body" idx="1"/>
          </p:nvPr>
        </p:nvSpPr>
        <p:spPr>
          <a:xfrm>
            <a:off x="1789471" y="1868131"/>
            <a:ext cx="8632724" cy="370244"/>
          </a:xfrm>
        </p:spPr>
        <p:txBody>
          <a:bodyPr numCol="1"/>
          <a:lstStyle/>
          <a:p>
            <a:r>
              <a:rPr lang="en-US" dirty="0" smtClean="0"/>
              <a:t>Excel charts can be </a:t>
            </a:r>
            <a:r>
              <a:rPr lang="en-US" dirty="0" smtClean="0"/>
              <a:t>evil </a:t>
            </a:r>
            <a:r>
              <a:rPr lang="en-US" dirty="0" smtClean="0">
                <a:sym typeface="Wingdings" pitchFamily="2" charset="2"/>
              </a:rPr>
              <a:t></a:t>
            </a:r>
            <a:endParaRPr lang="en-US" dirty="0" smtClean="0"/>
          </a:p>
        </p:txBody>
      </p:sp>
      <p:sp>
        <p:nvSpPr>
          <p:cNvPr id="4" name="Текст 3"/>
          <p:cNvSpPr>
            <a:spLocks noGrp="1"/>
          </p:cNvSpPr>
          <p:nvPr>
            <p:ph type="body" idx="13"/>
          </p:nvPr>
        </p:nvSpPr>
        <p:spPr/>
        <p:txBody>
          <a:bodyPr/>
          <a:lstStyle/>
          <a:p>
            <a:r>
              <a:rPr lang="en-US" smtClean="0"/>
              <a:t>Offline Seminar #2</a:t>
            </a:r>
            <a:endParaRPr lang="ru-RU" dirty="0" smtClean="0"/>
          </a:p>
        </p:txBody>
      </p:sp>
      <p:sp>
        <p:nvSpPr>
          <p:cNvPr id="5" name="Текст 4"/>
          <p:cNvSpPr>
            <a:spLocks noGrp="1"/>
          </p:cNvSpPr>
          <p:nvPr>
            <p:ph type="body" idx="14"/>
          </p:nvPr>
        </p:nvSpPr>
        <p:spPr/>
        <p:txBody>
          <a:bodyPr/>
          <a:lstStyle/>
          <a:p>
            <a:r>
              <a:rPr lang="en-US"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graphicFrame>
        <p:nvGraphicFramePr>
          <p:cNvPr id="10" name="Содержимое 4"/>
          <p:cNvGraphicFramePr>
            <a:graphicFrameLocks/>
          </p:cNvGraphicFramePr>
          <p:nvPr/>
        </p:nvGraphicFramePr>
        <p:xfrm>
          <a:off x="1714500" y="2248476"/>
          <a:ext cx="7505700" cy="38138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Овал 22"/>
          <p:cNvSpPr/>
          <p:nvPr/>
        </p:nvSpPr>
        <p:spPr>
          <a:xfrm>
            <a:off x="2519050" y="203887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4" name="Прямая соединительная линия 23"/>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2689884" y="28398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7" name="Овал 26"/>
          <p:cNvSpPr/>
          <p:nvPr/>
        </p:nvSpPr>
        <p:spPr>
          <a:xfrm>
            <a:off x="5725140" y="203887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 name="Прямая соединительная линия 27"/>
          <p:cNvCxnSpPr/>
          <p:nvPr/>
        </p:nvCxnSpPr>
        <p:spPr>
          <a:xfrm>
            <a:off x="5895974" y="28398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9" name="Овал 28"/>
          <p:cNvSpPr/>
          <p:nvPr/>
        </p:nvSpPr>
        <p:spPr>
          <a:xfrm>
            <a:off x="8933791" y="2038876"/>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p:cNvCxnSpPr/>
          <p:nvPr/>
        </p:nvCxnSpPr>
        <p:spPr>
          <a:xfrm>
            <a:off x="9104625" y="2839875"/>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1" name="Овал 30"/>
          <p:cNvSpPr/>
          <p:nvPr/>
        </p:nvSpPr>
        <p:spPr>
          <a:xfrm>
            <a:off x="4147825" y="3979902"/>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2" name="Прямая соединительная линия 31"/>
          <p:cNvCxnSpPr/>
          <p:nvPr/>
        </p:nvCxnSpPr>
        <p:spPr>
          <a:xfrm>
            <a:off x="4318659" y="4780901"/>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3" name="Овал 32"/>
          <p:cNvSpPr/>
          <p:nvPr/>
        </p:nvSpPr>
        <p:spPr>
          <a:xfrm>
            <a:off x="7353915" y="3979902"/>
            <a:ext cx="741719" cy="741719"/>
          </a:xfrm>
          <a:prstGeom prst="ellipse">
            <a:avLst/>
          </a:prstGeom>
          <a:gradFill>
            <a:gsLst>
              <a:gs pos="0">
                <a:srgbClr val="A24AB1"/>
              </a:gs>
              <a:gs pos="100000">
                <a:srgbClr val="A24AB1">
                  <a:alpha val="7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7524749" y="4780901"/>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2" name="Текст 1"/>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3" name="Текст 2"/>
          <p:cNvSpPr>
            <a:spLocks noGrp="1"/>
          </p:cNvSpPr>
          <p:nvPr>
            <p:ph type="body" idx="14"/>
          </p:nvPr>
        </p:nvSpPr>
        <p:spPr/>
        <p:txBody>
          <a:bodyPr/>
          <a:lstStyle/>
          <a:p>
            <a:r>
              <a:rPr lang="en-US" dirty="0" smtClean="0"/>
              <a:t>Visual </a:t>
            </a:r>
            <a:r>
              <a:rPr lang="en-US" dirty="0" smtClean="0"/>
              <a:t>Communications</a:t>
            </a:r>
            <a:endParaRPr lang="ru-RU" dirty="0" smtClean="0"/>
          </a:p>
        </p:txBody>
      </p:sp>
      <p:sp>
        <p:nvSpPr>
          <p:cNvPr id="4" name="Текст 3"/>
          <p:cNvSpPr>
            <a:spLocks noGrp="1"/>
          </p:cNvSpPr>
          <p:nvPr>
            <p:ph type="body" idx="16"/>
          </p:nvPr>
        </p:nvSpPr>
        <p:spPr>
          <a:xfrm>
            <a:off x="1333500" y="2845968"/>
            <a:ext cx="3076575" cy="235934"/>
          </a:xfrm>
        </p:spPr>
        <p:txBody>
          <a:bodyPr/>
          <a:lstStyle/>
          <a:p>
            <a:r>
              <a:rPr lang="en-GB" dirty="0" smtClean="0"/>
              <a:t> Document events</a:t>
            </a:r>
            <a:endParaRPr lang="ru-RU" dirty="0"/>
          </a:p>
        </p:txBody>
      </p:sp>
      <p:sp>
        <p:nvSpPr>
          <p:cNvPr id="5" name="Текст 4"/>
          <p:cNvSpPr>
            <a:spLocks noGrp="1"/>
          </p:cNvSpPr>
          <p:nvPr>
            <p:ph type="body" idx="18"/>
          </p:nvPr>
        </p:nvSpPr>
        <p:spPr>
          <a:xfrm>
            <a:off x="1495426" y="3146629"/>
            <a:ext cx="2771774" cy="356666"/>
          </a:xfrm>
        </p:spPr>
        <p:txBody>
          <a:bodyPr/>
          <a:lstStyle/>
          <a:p>
            <a:r>
              <a:rPr lang="en-GB" dirty="0" smtClean="0"/>
              <a:t>Newsletters, news posts, reporting, advocacy, promotion of future events...</a:t>
            </a:r>
            <a:endParaRPr lang="ru-RU" dirty="0"/>
          </a:p>
        </p:txBody>
      </p:sp>
      <p:sp>
        <p:nvSpPr>
          <p:cNvPr id="6" name="Текст 5"/>
          <p:cNvSpPr>
            <a:spLocks noGrp="1"/>
          </p:cNvSpPr>
          <p:nvPr>
            <p:ph type="body" idx="34"/>
          </p:nvPr>
        </p:nvSpPr>
        <p:spPr/>
        <p:txBody>
          <a:bodyPr/>
          <a:lstStyle/>
          <a:p>
            <a:r>
              <a:rPr lang="en-US" dirty="0" smtClean="0"/>
              <a:t>06</a:t>
            </a:r>
            <a:endParaRPr lang="ru-RU" dirty="0"/>
          </a:p>
        </p:txBody>
      </p:sp>
      <p:sp>
        <p:nvSpPr>
          <p:cNvPr id="7" name="Текст 6"/>
          <p:cNvSpPr>
            <a:spLocks noGrp="1"/>
          </p:cNvSpPr>
          <p:nvPr>
            <p:ph type="body" idx="35"/>
          </p:nvPr>
        </p:nvSpPr>
        <p:spPr>
          <a:xfrm>
            <a:off x="4495799" y="2845968"/>
            <a:ext cx="3171826" cy="235934"/>
          </a:xfrm>
        </p:spPr>
        <p:txBody>
          <a:bodyPr/>
          <a:lstStyle/>
          <a:p>
            <a:r>
              <a:rPr lang="en-GB" dirty="0" smtClean="0"/>
              <a:t>Show </a:t>
            </a:r>
            <a:r>
              <a:rPr lang="en-GB" dirty="0" smtClean="0"/>
              <a:t>behind-the-scenes activities</a:t>
            </a:r>
            <a:endParaRPr lang="ru-RU" dirty="0"/>
          </a:p>
        </p:txBody>
      </p:sp>
      <p:sp>
        <p:nvSpPr>
          <p:cNvPr id="8" name="Текст 7"/>
          <p:cNvSpPr>
            <a:spLocks noGrp="1"/>
          </p:cNvSpPr>
          <p:nvPr>
            <p:ph type="body" idx="36"/>
          </p:nvPr>
        </p:nvSpPr>
        <p:spPr>
          <a:xfrm>
            <a:off x="4743450" y="3146629"/>
            <a:ext cx="2733676" cy="356666"/>
          </a:xfrm>
        </p:spPr>
        <p:txBody>
          <a:bodyPr/>
          <a:lstStyle/>
          <a:p>
            <a:r>
              <a:rPr lang="en-GB" dirty="0" smtClean="0"/>
              <a:t>It will show your supporters you are people </a:t>
            </a:r>
            <a:r>
              <a:rPr lang="en-GB" dirty="0" smtClean="0"/>
              <a:t>just </a:t>
            </a:r>
            <a:r>
              <a:rPr lang="en-GB" dirty="0" smtClean="0"/>
              <a:t>like working on a great cause</a:t>
            </a:r>
            <a:endParaRPr lang="ru-RU" dirty="0"/>
          </a:p>
        </p:txBody>
      </p:sp>
      <p:sp>
        <p:nvSpPr>
          <p:cNvPr id="9" name="Текст 8"/>
          <p:cNvSpPr>
            <a:spLocks noGrp="1"/>
          </p:cNvSpPr>
          <p:nvPr>
            <p:ph type="body" idx="37"/>
          </p:nvPr>
        </p:nvSpPr>
        <p:spPr/>
        <p:txBody>
          <a:bodyPr/>
          <a:lstStyle/>
          <a:p>
            <a:r>
              <a:rPr lang="en-US" dirty="0" smtClean="0"/>
              <a:t>07</a:t>
            </a:r>
            <a:endParaRPr lang="ru-RU" dirty="0"/>
          </a:p>
        </p:txBody>
      </p:sp>
      <p:sp>
        <p:nvSpPr>
          <p:cNvPr id="10" name="Текст 9"/>
          <p:cNvSpPr>
            <a:spLocks noGrp="1"/>
          </p:cNvSpPr>
          <p:nvPr>
            <p:ph type="body" idx="38"/>
          </p:nvPr>
        </p:nvSpPr>
        <p:spPr>
          <a:xfrm>
            <a:off x="7943850" y="2845968"/>
            <a:ext cx="2705100" cy="235934"/>
          </a:xfrm>
        </p:spPr>
        <p:txBody>
          <a:bodyPr/>
          <a:lstStyle/>
          <a:p>
            <a:r>
              <a:rPr lang="en-GB" dirty="0" smtClean="0"/>
              <a:t>Make your website shine</a:t>
            </a:r>
            <a:endParaRPr lang="ru-RU" dirty="0"/>
          </a:p>
        </p:txBody>
      </p:sp>
      <p:sp>
        <p:nvSpPr>
          <p:cNvPr id="11" name="Текст 10"/>
          <p:cNvSpPr>
            <a:spLocks noGrp="1"/>
          </p:cNvSpPr>
          <p:nvPr>
            <p:ph type="body" idx="39"/>
          </p:nvPr>
        </p:nvSpPr>
        <p:spPr>
          <a:xfrm>
            <a:off x="8010525" y="3146629"/>
            <a:ext cx="2581275" cy="356666"/>
          </a:xfrm>
        </p:spPr>
        <p:txBody>
          <a:bodyPr/>
          <a:lstStyle/>
          <a:p>
            <a:r>
              <a:rPr lang="en-GB" dirty="0" smtClean="0"/>
              <a:t>Change all blurry, low-resolution images on your website. Today!</a:t>
            </a:r>
            <a:endParaRPr lang="ru-RU" dirty="0"/>
          </a:p>
        </p:txBody>
      </p:sp>
      <p:sp>
        <p:nvSpPr>
          <p:cNvPr id="12" name="Текст 11"/>
          <p:cNvSpPr>
            <a:spLocks noGrp="1"/>
          </p:cNvSpPr>
          <p:nvPr>
            <p:ph type="body" idx="40"/>
          </p:nvPr>
        </p:nvSpPr>
        <p:spPr/>
        <p:txBody>
          <a:bodyPr/>
          <a:lstStyle/>
          <a:p>
            <a:r>
              <a:rPr lang="en-US" dirty="0" smtClean="0"/>
              <a:t>08</a:t>
            </a:r>
            <a:endParaRPr lang="ru-RU" dirty="0"/>
          </a:p>
        </p:txBody>
      </p:sp>
      <p:sp>
        <p:nvSpPr>
          <p:cNvPr id="13" name="Текст 12"/>
          <p:cNvSpPr>
            <a:spLocks noGrp="1"/>
          </p:cNvSpPr>
          <p:nvPr>
            <p:ph type="body" idx="41"/>
          </p:nvPr>
        </p:nvSpPr>
        <p:spPr>
          <a:xfrm>
            <a:off x="3403600" y="4786994"/>
            <a:ext cx="2230168" cy="235934"/>
          </a:xfrm>
        </p:spPr>
        <p:txBody>
          <a:bodyPr/>
          <a:lstStyle/>
          <a:p>
            <a:r>
              <a:rPr lang="en-GB" dirty="0" smtClean="0"/>
              <a:t>Organize and direct</a:t>
            </a:r>
            <a:endParaRPr lang="ru-RU" dirty="0"/>
          </a:p>
        </p:txBody>
      </p:sp>
      <p:sp>
        <p:nvSpPr>
          <p:cNvPr id="14" name="Текст 13"/>
          <p:cNvSpPr>
            <a:spLocks noGrp="1"/>
          </p:cNvSpPr>
          <p:nvPr>
            <p:ph type="body" idx="42"/>
          </p:nvPr>
        </p:nvSpPr>
        <p:spPr>
          <a:xfrm>
            <a:off x="3076575" y="5087655"/>
            <a:ext cx="2724150" cy="356666"/>
          </a:xfrm>
        </p:spPr>
        <p:txBody>
          <a:bodyPr/>
          <a:lstStyle/>
          <a:p>
            <a:r>
              <a:rPr lang="en-US" dirty="0" smtClean="0"/>
              <a:t>Add </a:t>
            </a:r>
            <a:r>
              <a:rPr lang="en-GB" dirty="0" smtClean="0"/>
              <a:t>adding visual </a:t>
            </a:r>
            <a:r>
              <a:rPr lang="en-GB" dirty="0" smtClean="0"/>
              <a:t>cues (icon)</a:t>
            </a:r>
            <a:r>
              <a:rPr lang="en-GB" dirty="0" smtClean="0"/>
              <a:t> </a:t>
            </a:r>
            <a:r>
              <a:rPr lang="en-GB" dirty="0" smtClean="0"/>
              <a:t>to your communications to improve readability</a:t>
            </a:r>
            <a:endParaRPr lang="ru-RU" dirty="0"/>
          </a:p>
        </p:txBody>
      </p:sp>
      <p:sp>
        <p:nvSpPr>
          <p:cNvPr id="15" name="Текст 14"/>
          <p:cNvSpPr>
            <a:spLocks noGrp="1"/>
          </p:cNvSpPr>
          <p:nvPr>
            <p:ph type="body" idx="43"/>
          </p:nvPr>
        </p:nvSpPr>
        <p:spPr>
          <a:xfrm>
            <a:off x="4147825" y="3976856"/>
            <a:ext cx="741719" cy="739375"/>
          </a:xfrm>
        </p:spPr>
        <p:txBody>
          <a:bodyPr/>
          <a:lstStyle/>
          <a:p>
            <a:r>
              <a:rPr lang="en-US" dirty="0" smtClean="0"/>
              <a:t>09</a:t>
            </a:r>
            <a:endParaRPr lang="ru-RU" dirty="0"/>
          </a:p>
        </p:txBody>
      </p:sp>
      <p:sp>
        <p:nvSpPr>
          <p:cNvPr id="16" name="Текст 15"/>
          <p:cNvSpPr>
            <a:spLocks noGrp="1"/>
          </p:cNvSpPr>
          <p:nvPr>
            <p:ph type="body" idx="44"/>
          </p:nvPr>
        </p:nvSpPr>
        <p:spPr>
          <a:xfrm>
            <a:off x="6057901" y="4786994"/>
            <a:ext cx="3343274" cy="235934"/>
          </a:xfrm>
        </p:spPr>
        <p:txBody>
          <a:bodyPr/>
          <a:lstStyle/>
          <a:p>
            <a:r>
              <a:rPr lang="en-GB" dirty="0" smtClean="0"/>
              <a:t>Spread the love</a:t>
            </a:r>
            <a:endParaRPr lang="ru-RU" dirty="0"/>
          </a:p>
        </p:txBody>
      </p:sp>
      <p:sp>
        <p:nvSpPr>
          <p:cNvPr id="17" name="Текст 16"/>
          <p:cNvSpPr>
            <a:spLocks noGrp="1"/>
          </p:cNvSpPr>
          <p:nvPr>
            <p:ph type="body" idx="45"/>
          </p:nvPr>
        </p:nvSpPr>
        <p:spPr>
          <a:xfrm>
            <a:off x="6438900" y="5087655"/>
            <a:ext cx="2552700" cy="356666"/>
          </a:xfrm>
        </p:spPr>
        <p:txBody>
          <a:bodyPr/>
          <a:lstStyle/>
          <a:p>
            <a:r>
              <a:rPr lang="en-US" dirty="0" smtClean="0"/>
              <a:t>Ask your personnel and supporters to use your cover photo for their profiles </a:t>
            </a:r>
            <a:endParaRPr lang="ru-RU" dirty="0"/>
          </a:p>
        </p:txBody>
      </p:sp>
      <p:sp>
        <p:nvSpPr>
          <p:cNvPr id="18" name="Текст 17"/>
          <p:cNvSpPr>
            <a:spLocks noGrp="1"/>
          </p:cNvSpPr>
          <p:nvPr>
            <p:ph type="body" idx="46"/>
          </p:nvPr>
        </p:nvSpPr>
        <p:spPr>
          <a:xfrm>
            <a:off x="7353915" y="3976856"/>
            <a:ext cx="741719" cy="739375"/>
          </a:xfrm>
        </p:spPr>
        <p:txBody>
          <a:bodyPr/>
          <a:lstStyle/>
          <a:p>
            <a:r>
              <a:rPr lang="en-US" dirty="0" smtClean="0"/>
              <a:t>10</a:t>
            </a:r>
            <a:endParaRPr lang="ru-RU" dirty="0"/>
          </a:p>
        </p:txBody>
      </p:sp>
      <p:sp>
        <p:nvSpPr>
          <p:cNvPr id="22" name="Заголовок 21"/>
          <p:cNvSpPr>
            <a:spLocks noGrp="1"/>
          </p:cNvSpPr>
          <p:nvPr>
            <p:ph type="title"/>
          </p:nvPr>
        </p:nvSpPr>
        <p:spPr>
          <a:xfrm>
            <a:off x="1789471" y="1247442"/>
            <a:ext cx="8630879" cy="561693"/>
          </a:xfrm>
        </p:spPr>
        <p:txBody>
          <a:bodyPr>
            <a:normAutofit fontScale="90000"/>
          </a:bodyPr>
          <a:lstStyle/>
          <a:p>
            <a:r>
              <a:rPr lang="en-US" dirty="0" smtClean="0"/>
              <a:t>10 </a:t>
            </a:r>
            <a:r>
              <a:rPr lang="en-US" dirty="0" smtClean="0"/>
              <a:t>ways </a:t>
            </a:r>
            <a:r>
              <a:rPr lang="en-US" dirty="0" smtClean="0"/>
              <a:t>nonprofits can use visuals (2)</a:t>
            </a:r>
            <a:endParaRPr lang="en-US" dirty="0" smtClean="0"/>
          </a:p>
        </p:txBody>
      </p:sp>
      <p:sp>
        <p:nvSpPr>
          <p:cNvPr id="35" name="TextBox 34"/>
          <p:cNvSpPr txBox="1"/>
          <p:nvPr/>
        </p:nvSpPr>
        <p:spPr>
          <a:xfrm>
            <a:off x="7277882" y="5734050"/>
            <a:ext cx="3358099" cy="307777"/>
          </a:xfrm>
          <a:prstGeom prst="rect">
            <a:avLst/>
          </a:prstGeom>
          <a:noFill/>
        </p:spPr>
        <p:txBody>
          <a:bodyPr wrap="none" rtlCol="0">
            <a:spAutoFit/>
          </a:bodyPr>
          <a:lstStyle/>
          <a:p>
            <a:pPr algn="r"/>
            <a:r>
              <a:rPr lang="en-GB" sz="1400" dirty="0" smtClean="0"/>
              <a:t>Source: </a:t>
            </a:r>
            <a:r>
              <a:rPr lang="en-GB" sz="1400" dirty="0" smtClean="0">
                <a:hlinkClick r:id="rId2"/>
              </a:rPr>
              <a:t>https://www.networkforgood.com/</a:t>
            </a:r>
            <a:endParaRPr lang="en-GB" sz="1400" dirty="0"/>
          </a:p>
        </p:txBody>
      </p:sp>
      <p:sp>
        <p:nvSpPr>
          <p:cNvPr id="36" name="TextBox 35"/>
          <p:cNvSpPr txBox="1"/>
          <p:nvPr/>
        </p:nvSpPr>
        <p:spPr>
          <a:xfrm>
            <a:off x="7430282" y="5886450"/>
            <a:ext cx="3358099" cy="307777"/>
          </a:xfrm>
          <a:prstGeom prst="rect">
            <a:avLst/>
          </a:prstGeom>
          <a:noFill/>
        </p:spPr>
        <p:txBody>
          <a:bodyPr wrap="none" rtlCol="0">
            <a:spAutoFit/>
          </a:bodyPr>
          <a:lstStyle/>
          <a:p>
            <a:pPr algn="r"/>
            <a:r>
              <a:rPr lang="en-GB" sz="1400" dirty="0" smtClean="0"/>
              <a:t>Source: </a:t>
            </a:r>
            <a:r>
              <a:rPr lang="en-GB" sz="1400" dirty="0" smtClean="0">
                <a:hlinkClick r:id="rId2"/>
              </a:rPr>
              <a:t>https://www.networkforgood.com/</a:t>
            </a:r>
            <a:endParaRPr lang="en-GB" sz="1400" dirty="0"/>
          </a:p>
        </p:txBody>
      </p:sp>
    </p:spTree>
    <p:extLst>
      <p:ext uri="{BB962C8B-B14F-4D97-AF65-F5344CB8AC3E}">
        <p14:creationId xmlns="" xmlns:p14="http://schemas.microsoft.com/office/powerpoint/2010/main" val="2129667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mtClean="0"/>
              <a:t>Give a chance to even simple graphics</a:t>
            </a:r>
            <a:endParaRPr lang="ru-RU" dirty="0"/>
          </a:p>
        </p:txBody>
      </p:sp>
      <p:sp>
        <p:nvSpPr>
          <p:cNvPr id="15" name="Текст 14"/>
          <p:cNvSpPr>
            <a:spLocks noGrp="1"/>
          </p:cNvSpPr>
          <p:nvPr>
            <p:ph type="body" idx="1"/>
          </p:nvPr>
        </p:nvSpPr>
        <p:spPr>
          <a:xfrm>
            <a:off x="1789471" y="1868131"/>
            <a:ext cx="8632724" cy="370244"/>
          </a:xfrm>
        </p:spPr>
        <p:txBody>
          <a:bodyPr numCol="1"/>
          <a:lstStyle/>
          <a:p>
            <a:r>
              <a:rPr lang="en-US" dirty="0" smtClean="0"/>
              <a:t>But even they can be saved</a:t>
            </a:r>
            <a:endParaRPr lang="en-US" dirty="0" smtClean="0"/>
          </a:p>
        </p:txBody>
      </p:sp>
      <p:sp>
        <p:nvSpPr>
          <p:cNvPr id="4" name="Текст 3"/>
          <p:cNvSpPr>
            <a:spLocks noGrp="1"/>
          </p:cNvSpPr>
          <p:nvPr>
            <p:ph type="body" idx="13"/>
          </p:nvPr>
        </p:nvSpPr>
        <p:spPr/>
        <p:txBody>
          <a:bodyPr/>
          <a:lstStyle/>
          <a:p>
            <a:r>
              <a:rPr lang="en-US" dirty="0" smtClean="0"/>
              <a:t>Offline Seminar #2</a:t>
            </a:r>
            <a:endParaRPr lang="ru-RU" dirty="0" smtClean="0"/>
          </a:p>
        </p:txBody>
      </p:sp>
      <p:sp>
        <p:nvSpPr>
          <p:cNvPr id="5" name="Текст 4"/>
          <p:cNvSpPr>
            <a:spLocks noGrp="1"/>
          </p:cNvSpPr>
          <p:nvPr>
            <p:ph type="body" idx="14"/>
          </p:nvPr>
        </p:nvSpPr>
        <p:spPr/>
        <p:txBody>
          <a:bodyPr/>
          <a:lstStyle/>
          <a:p>
            <a:r>
              <a:rPr lang="en-US" dirty="0" smtClean="0"/>
              <a:t>Visual Communications</a:t>
            </a:r>
            <a:endParaRPr lang="ru-RU" dirty="0"/>
          </a:p>
        </p:txBody>
      </p:sp>
      <p:cxnSp>
        <p:nvCxnSpPr>
          <p:cNvPr id="6" name="Прямая соединительная линия 5"/>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graphicFrame>
        <p:nvGraphicFramePr>
          <p:cNvPr id="11" name="Содержимое 4"/>
          <p:cNvGraphicFramePr>
            <a:graphicFrameLocks/>
          </p:cNvGraphicFramePr>
          <p:nvPr/>
        </p:nvGraphicFramePr>
        <p:xfrm>
          <a:off x="1874838" y="2314574"/>
          <a:ext cx="7719877" cy="3922713"/>
        </p:xfrm>
        <a:graphic>
          <a:graphicData uri="http://schemas.openxmlformats.org/drawingml/2006/chart">
            <c:chart xmlns:c="http://schemas.openxmlformats.org/drawingml/2006/chart" xmlns:r="http://schemas.openxmlformats.org/officeDocument/2006/relationships" r:id="rId2"/>
          </a:graphicData>
        </a:graphic>
      </p:graphicFrame>
      <p:sp>
        <p:nvSpPr>
          <p:cNvPr id="12" name="Прямоугольник 11"/>
          <p:cNvSpPr/>
          <p:nvPr/>
        </p:nvSpPr>
        <p:spPr>
          <a:xfrm>
            <a:off x="7715251" y="2357639"/>
            <a:ext cx="819150" cy="430887"/>
          </a:xfrm>
          <a:prstGeom prst="rect">
            <a:avLst/>
          </a:prstGeom>
        </p:spPr>
        <p:txBody>
          <a:bodyPr wrap="square">
            <a:spAutoFit/>
          </a:bodyPr>
          <a:lstStyle/>
          <a:p>
            <a:pPr algn="ctr">
              <a:defRPr sz="1800" b="0" i="0" u="none" strike="noStrike" kern="1200" baseline="0">
                <a:solidFill>
                  <a:prstClr val="black"/>
                </a:solidFill>
                <a:latin typeface="+mn-lt"/>
                <a:ea typeface="+mn-ea"/>
                <a:cs typeface="+mn-cs"/>
              </a:defRPr>
            </a:pPr>
            <a:r>
              <a:rPr lang="en-US" sz="2200" b="1" dirty="0" smtClean="0">
                <a:solidFill>
                  <a:prstClr val="black"/>
                </a:solidFill>
              </a:rPr>
              <a:t>4500</a:t>
            </a:r>
            <a:endParaRPr lang="en-US" sz="2200" b="1" dirty="0">
              <a:solidFill>
                <a:prstClr val="black"/>
              </a:solidFill>
            </a:endParaRPr>
          </a:p>
        </p:txBody>
      </p:sp>
      <p:sp>
        <p:nvSpPr>
          <p:cNvPr id="13" name="Прямоугольник 12"/>
          <p:cNvSpPr/>
          <p:nvPr/>
        </p:nvSpPr>
        <p:spPr>
          <a:xfrm>
            <a:off x="8620124" y="2094819"/>
            <a:ext cx="847725" cy="430887"/>
          </a:xfrm>
          <a:prstGeom prst="rect">
            <a:avLst/>
          </a:prstGeom>
        </p:spPr>
        <p:txBody>
          <a:bodyPr wrap="square">
            <a:spAutoFit/>
          </a:bodyPr>
          <a:lstStyle/>
          <a:p>
            <a:pPr algn="ctr"/>
            <a:r>
              <a:rPr lang="en-US" sz="2200" b="1" dirty="0" smtClean="0"/>
              <a:t>4900</a:t>
            </a:r>
            <a:endParaRPr lang="en-GB" sz="2200" b="1" dirty="0"/>
          </a:p>
        </p:txBody>
      </p:sp>
    </p:spTree>
    <p:extLst>
      <p:ext uri="{BB962C8B-B14F-4D97-AF65-F5344CB8AC3E}">
        <p14:creationId xmlns="" xmlns:p14="http://schemas.microsoft.com/office/powerpoint/2010/main" val="2271239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Free Online Application for </a:t>
            </a:r>
            <a:r>
              <a:rPr lang="en-US" dirty="0" err="1" smtClean="0"/>
              <a:t>Visualisation</a:t>
            </a:r>
            <a:endParaRPr lang="ru-RU" dirty="0"/>
          </a:p>
        </p:txBody>
      </p:sp>
      <p:sp>
        <p:nvSpPr>
          <p:cNvPr id="3" name="Текст 2"/>
          <p:cNvSpPr>
            <a:spLocks noGrp="1"/>
          </p:cNvSpPr>
          <p:nvPr>
            <p:ph type="body" idx="1"/>
          </p:nvPr>
        </p:nvSpPr>
        <p:spPr/>
        <p:txBody>
          <a:bodyPr/>
          <a:lstStyle/>
          <a:p>
            <a:r>
              <a:rPr lang="en-US" dirty="0" smtClean="0"/>
              <a:t>But professional designers still use</a:t>
            </a:r>
            <a:br>
              <a:rPr lang="en-US" dirty="0" smtClean="0"/>
            </a:br>
            <a:r>
              <a:rPr lang="en-US" dirty="0" smtClean="0"/>
              <a:t>Adobe and/or Corel </a:t>
            </a:r>
            <a:endParaRPr lang="ru-RU" dirty="0"/>
          </a:p>
        </p:txBody>
      </p:sp>
      <p:sp>
        <p:nvSpPr>
          <p:cNvPr id="4" name="Текст 3"/>
          <p:cNvSpPr>
            <a:spLocks noGrp="1"/>
          </p:cNvSpPr>
          <p:nvPr>
            <p:ph type="body" idx="13"/>
          </p:nvPr>
        </p:nvSpPr>
        <p:spPr/>
        <p:txBody>
          <a:bodyPr/>
          <a:lstStyle/>
          <a:p>
            <a:r>
              <a:rPr lang="en-US" dirty="0" smtClean="0"/>
              <a:t>Offline Seminar #2</a:t>
            </a:r>
            <a:endParaRPr lang="ru-RU" dirty="0"/>
          </a:p>
        </p:txBody>
      </p:sp>
      <p:cxnSp>
        <p:nvCxnSpPr>
          <p:cNvPr id="5" name="Прямая соединительная линия 4"/>
          <p:cNvCxnSpPr/>
          <p:nvPr/>
        </p:nvCxnSpPr>
        <p:spPr>
          <a:xfrm>
            <a:off x="5889569" y="1344332"/>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5889569" y="2515907"/>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889569" y="4555485"/>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68025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IrenWell\Documents\GDSI\EaP\Implementation\Other\IT course\Module 2\tabs.gif"/>
          <p:cNvPicPr>
            <a:picLocks noChangeAspect="1" noChangeArrowheads="1" noCrop="1"/>
          </p:cNvPicPr>
          <p:nvPr/>
        </p:nvPicPr>
        <p:blipFill>
          <a:blip r:embed="rId2" cstate="print"/>
          <a:srcRect/>
          <a:stretch>
            <a:fillRect/>
          </a:stretch>
        </p:blipFill>
        <p:spPr bwMode="auto">
          <a:xfrm>
            <a:off x="4801772" y="1956122"/>
            <a:ext cx="6855140" cy="3856016"/>
          </a:xfrm>
          <a:prstGeom prst="rect">
            <a:avLst/>
          </a:prstGeom>
          <a:noFill/>
        </p:spPr>
      </p:pic>
      <p:sp>
        <p:nvSpPr>
          <p:cNvPr id="30" name="Текст 29"/>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31" name="Текст 30"/>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6" name="Заголовок 2"/>
          <p:cNvSpPr txBox="1">
            <a:spLocks/>
          </p:cNvSpPr>
          <p:nvPr/>
        </p:nvSpPr>
        <p:spPr>
          <a:xfrm>
            <a:off x="1789471" y="1247442"/>
            <a:ext cx="6761142" cy="561693"/>
          </a:xfrm>
          <a:prstGeom prst="rect">
            <a:avLst/>
          </a:prstGeom>
        </p:spPr>
        <p:txBody>
          <a:bodyPr>
            <a:normAutofit/>
          </a:body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chemeClr val="tx1"/>
                </a:solidFill>
                <a:effectLst/>
                <a:uLnTx/>
                <a:uFillTx/>
                <a:latin typeface="+mn-lt"/>
                <a:ea typeface="+mj-ea"/>
                <a:cs typeface="+mj-cs"/>
              </a:rPr>
              <a:t>Visualising</a:t>
            </a:r>
            <a:r>
              <a:rPr kumimoji="0" lang="en-US" sz="2800" b="1" i="0" u="none" strike="noStrike" kern="1200" cap="none" spc="0" normalizeH="0" baseline="0" noProof="0" dirty="0" smtClean="0">
                <a:ln>
                  <a:noFill/>
                </a:ln>
                <a:solidFill>
                  <a:schemeClr val="tx1"/>
                </a:solidFill>
                <a:effectLst/>
                <a:uLnTx/>
                <a:uFillTx/>
                <a:latin typeface="+mn-lt"/>
                <a:ea typeface="+mj-ea"/>
                <a:cs typeface="+mj-cs"/>
              </a:rPr>
              <a:t> Tools: </a:t>
            </a:r>
            <a:r>
              <a:rPr kumimoji="0" lang="en-GB" sz="2800" b="1" i="0" u="none" strike="noStrike" kern="1200" cap="none" spc="0" normalizeH="0" baseline="0" noProof="0" dirty="0" err="1" smtClean="0">
                <a:ln>
                  <a:noFill/>
                </a:ln>
                <a:solidFill>
                  <a:schemeClr val="tx1"/>
                </a:solidFill>
                <a:effectLst/>
                <a:uLnTx/>
                <a:uFillTx/>
                <a:latin typeface="+mn-lt"/>
                <a:ea typeface="+mj-ea"/>
                <a:cs typeface="+mj-cs"/>
              </a:rPr>
              <a:t>Infogram</a:t>
            </a:r>
            <a:endParaRPr kumimoji="0" lang="en-GB" sz="2800" b="1" i="0" u="none" strike="noStrike" kern="1200" cap="none" spc="0" normalizeH="0" baseline="0" noProof="0" dirty="0">
              <a:ln>
                <a:noFill/>
              </a:ln>
              <a:solidFill>
                <a:schemeClr val="tx1"/>
              </a:solidFill>
              <a:effectLst/>
              <a:uLnTx/>
              <a:uFillTx/>
              <a:latin typeface="+mn-lt"/>
              <a:ea typeface="+mj-ea"/>
              <a:cs typeface="+mj-cs"/>
            </a:endParaRPr>
          </a:p>
        </p:txBody>
      </p:sp>
      <p:sp>
        <p:nvSpPr>
          <p:cNvPr id="37" name="Текст 3"/>
          <p:cNvSpPr>
            <a:spLocks noGrp="1"/>
          </p:cNvSpPr>
          <p:nvPr>
            <p:ph type="body" idx="4294967295"/>
          </p:nvPr>
        </p:nvSpPr>
        <p:spPr>
          <a:xfrm>
            <a:off x="1789473" y="1868131"/>
            <a:ext cx="2928442" cy="4231112"/>
          </a:xfrm>
          <a:prstGeom prst="rect">
            <a:avLst/>
          </a:prstGeom>
        </p:spPr>
        <p:txBody>
          <a:bodyPr>
            <a:normAutofit/>
          </a:bodyPr>
          <a:lstStyle/>
          <a:p>
            <a:pPr marL="0" indent="0">
              <a:buNone/>
            </a:pPr>
            <a:r>
              <a:rPr lang="en-US" sz="1800" dirty="0" smtClean="0"/>
              <a:t>Free plan includes:</a:t>
            </a:r>
            <a:endParaRPr lang="en-GB" sz="1800" dirty="0" smtClean="0"/>
          </a:p>
          <a:p>
            <a:pPr marL="174625" indent="-174625" fontAlgn="t"/>
            <a:r>
              <a:rPr lang="en-GB" sz="1800" dirty="0" smtClean="0"/>
              <a:t>37+ interactive charts types</a:t>
            </a:r>
          </a:p>
          <a:p>
            <a:pPr marL="174625" indent="-174625" fontAlgn="t"/>
            <a:r>
              <a:rPr lang="en-GB" sz="1800" dirty="0" smtClean="0"/>
              <a:t>Up to 10 </a:t>
            </a:r>
            <a:r>
              <a:rPr lang="en-GB" sz="1800" dirty="0" smtClean="0"/>
              <a:t>projects</a:t>
            </a:r>
          </a:p>
          <a:p>
            <a:pPr marL="174625" indent="-174625" fontAlgn="t"/>
            <a:r>
              <a:rPr lang="en-GB" sz="1800" dirty="0" smtClean="0"/>
              <a:t>Up to 5 pages per project</a:t>
            </a:r>
          </a:p>
          <a:p>
            <a:pPr marL="174625" indent="-174625" fontAlgn="t"/>
            <a:r>
              <a:rPr lang="en-GB" sz="1800" dirty="0" smtClean="0"/>
              <a:t>13 map types</a:t>
            </a:r>
          </a:p>
          <a:p>
            <a:pPr marL="174625" indent="-174625" fontAlgn="t"/>
            <a:r>
              <a:rPr lang="en-GB" sz="1800" dirty="0" smtClean="0"/>
              <a:t>Publishing </a:t>
            </a:r>
            <a:r>
              <a:rPr lang="en-GB" sz="1800" dirty="0" smtClean="0"/>
              <a:t>your content online</a:t>
            </a:r>
          </a:p>
          <a:p>
            <a:pPr marL="174625" indent="-174625" fontAlgn="t"/>
            <a:r>
              <a:rPr lang="en-GB" sz="1800" dirty="0" smtClean="0"/>
              <a:t>Import </a:t>
            </a:r>
            <a:r>
              <a:rPr lang="en-GB" sz="1800" dirty="0" smtClean="0"/>
              <a:t>data</a:t>
            </a:r>
          </a:p>
          <a:p>
            <a:pPr marL="174625" indent="-174625" fontAlgn="t"/>
            <a:r>
              <a:rPr lang="en-GB" sz="1800" dirty="0" smtClean="0"/>
              <a:t>Object </a:t>
            </a:r>
            <a:r>
              <a:rPr lang="en-GB" sz="1800" dirty="0" smtClean="0"/>
              <a:t>animations</a:t>
            </a:r>
          </a:p>
          <a:p>
            <a:pPr marL="174625" indent="-174625" fontAlgn="t"/>
            <a:r>
              <a:rPr lang="en-US" sz="1800" dirty="0" smtClean="0"/>
              <a:t>Great tutorials</a:t>
            </a:r>
            <a:endParaRPr lang="en-GB" sz="1800" dirty="0" smtClean="0"/>
          </a:p>
          <a:p>
            <a:pPr marL="0" indent="0">
              <a:buNone/>
            </a:pPr>
            <a:r>
              <a:rPr lang="en-GB" sz="1800" dirty="0" smtClean="0">
                <a:hlinkClick r:id="rId3"/>
              </a:rPr>
              <a:t>https://infogram.com/pricing</a:t>
            </a:r>
            <a:endParaRPr lang="en-GB" sz="1800" dirty="0" smtClean="0"/>
          </a:p>
        </p:txBody>
      </p:sp>
      <p:sp>
        <p:nvSpPr>
          <p:cNvPr id="38" name="Овал 37"/>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58524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66618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5786346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IrenWell\Documents\GDSI\EaP\Implementation\Other\IT course\Module 2\Canva-Interface-1024x546.png"/>
          <p:cNvPicPr>
            <a:picLocks noChangeAspect="1" noChangeArrowheads="1"/>
          </p:cNvPicPr>
          <p:nvPr/>
        </p:nvPicPr>
        <p:blipFill>
          <a:blip r:embed="rId2" cstate="print"/>
          <a:srcRect/>
          <a:stretch>
            <a:fillRect/>
          </a:stretch>
        </p:blipFill>
        <p:spPr bwMode="auto">
          <a:xfrm>
            <a:off x="4850328" y="1878595"/>
            <a:ext cx="6874825" cy="3665678"/>
          </a:xfrm>
          <a:prstGeom prst="rect">
            <a:avLst/>
          </a:prstGeom>
          <a:noFill/>
        </p:spPr>
      </p:pic>
      <p:sp>
        <p:nvSpPr>
          <p:cNvPr id="30" name="Текст 29"/>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31" name="Текст 30"/>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6" name="Заголовок 2"/>
          <p:cNvSpPr txBox="1">
            <a:spLocks/>
          </p:cNvSpPr>
          <p:nvPr/>
        </p:nvSpPr>
        <p:spPr>
          <a:xfrm>
            <a:off x="1789471" y="1247442"/>
            <a:ext cx="6761142" cy="561693"/>
          </a:xfrm>
          <a:prstGeom prst="rect">
            <a:avLst/>
          </a:prstGeom>
        </p:spPr>
        <p:txBody>
          <a:bodyPr>
            <a:normAutofit/>
          </a:body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chemeClr val="tx1"/>
                </a:solidFill>
                <a:effectLst/>
                <a:uLnTx/>
                <a:uFillTx/>
                <a:latin typeface="+mn-lt"/>
                <a:ea typeface="+mj-ea"/>
                <a:cs typeface="+mj-cs"/>
              </a:rPr>
              <a:t>Visualising</a:t>
            </a:r>
            <a:r>
              <a:rPr kumimoji="0" lang="en-US" sz="2800" b="1" i="0" u="none" strike="noStrike" kern="1200" cap="none" spc="0" normalizeH="0" baseline="0" noProof="0" dirty="0" smtClean="0">
                <a:ln>
                  <a:noFill/>
                </a:ln>
                <a:solidFill>
                  <a:schemeClr val="tx1"/>
                </a:solidFill>
                <a:effectLst/>
                <a:uLnTx/>
                <a:uFillTx/>
                <a:latin typeface="+mn-lt"/>
                <a:ea typeface="+mj-ea"/>
                <a:cs typeface="+mj-cs"/>
              </a:rPr>
              <a:t> Tools: </a:t>
            </a:r>
            <a:r>
              <a:rPr lang="en-GB" sz="2800" b="1" dirty="0" err="1" smtClean="0">
                <a:ea typeface="+mj-ea"/>
                <a:cs typeface="+mj-cs"/>
              </a:rPr>
              <a:t>Canva</a:t>
            </a:r>
            <a:endParaRPr kumimoji="0" lang="en-GB" sz="2800" b="1" i="0" u="none" strike="noStrike" kern="1200" cap="none" spc="0" normalizeH="0" baseline="0" noProof="0" dirty="0">
              <a:ln>
                <a:noFill/>
              </a:ln>
              <a:solidFill>
                <a:schemeClr val="tx1"/>
              </a:solidFill>
              <a:effectLst/>
              <a:uLnTx/>
              <a:uFillTx/>
              <a:latin typeface="+mn-lt"/>
              <a:ea typeface="+mj-ea"/>
              <a:cs typeface="+mj-cs"/>
            </a:endParaRPr>
          </a:p>
        </p:txBody>
      </p:sp>
      <p:sp>
        <p:nvSpPr>
          <p:cNvPr id="37" name="Текст 3"/>
          <p:cNvSpPr>
            <a:spLocks noGrp="1"/>
          </p:cNvSpPr>
          <p:nvPr>
            <p:ph type="body" idx="4294967295"/>
          </p:nvPr>
        </p:nvSpPr>
        <p:spPr>
          <a:xfrm>
            <a:off x="1789473" y="1868131"/>
            <a:ext cx="2928442" cy="4231112"/>
          </a:xfrm>
          <a:prstGeom prst="rect">
            <a:avLst/>
          </a:prstGeom>
        </p:spPr>
        <p:txBody>
          <a:bodyPr>
            <a:normAutofit fontScale="92500" lnSpcReduction="10000"/>
          </a:bodyPr>
          <a:lstStyle/>
          <a:p>
            <a:pPr marL="0" indent="0">
              <a:buNone/>
            </a:pPr>
            <a:r>
              <a:rPr lang="en-US" sz="1800" dirty="0" smtClean="0"/>
              <a:t>Free plan includes:</a:t>
            </a:r>
            <a:endParaRPr lang="en-GB" sz="1800" dirty="0" smtClean="0"/>
          </a:p>
          <a:p>
            <a:pPr marL="174625" indent="-174625" fontAlgn="t"/>
            <a:r>
              <a:rPr lang="en-GB" sz="1800" dirty="0" smtClean="0"/>
              <a:t>Two folders to organize designs</a:t>
            </a:r>
          </a:p>
          <a:p>
            <a:pPr marL="174625" indent="-174625" fontAlgn="t"/>
            <a:r>
              <a:rPr lang="en-GB" sz="1800" dirty="0" smtClean="0"/>
              <a:t>1GB storage for photos and </a:t>
            </a:r>
            <a:r>
              <a:rPr lang="en-GB" sz="1800" dirty="0" smtClean="0"/>
              <a:t>assets</a:t>
            </a:r>
          </a:p>
          <a:p>
            <a:pPr marL="174625" indent="-174625" fontAlgn="t"/>
            <a:r>
              <a:rPr lang="en-GB" sz="1800" dirty="0" smtClean="0"/>
              <a:t>Access to over 8,000 </a:t>
            </a:r>
            <a:r>
              <a:rPr lang="en-GB" sz="1800" dirty="0" smtClean="0"/>
              <a:t>templates</a:t>
            </a:r>
          </a:p>
          <a:p>
            <a:pPr marL="174625" indent="-174625" fontAlgn="t"/>
            <a:r>
              <a:rPr lang="en-GB" sz="1800" dirty="0" smtClean="0"/>
              <a:t>Uploading </a:t>
            </a:r>
            <a:r>
              <a:rPr lang="en-GB" sz="1800" dirty="0" smtClean="0"/>
              <a:t>your own </a:t>
            </a:r>
            <a:r>
              <a:rPr lang="en-GB" sz="1800" dirty="0" smtClean="0"/>
              <a:t>images</a:t>
            </a:r>
          </a:p>
          <a:p>
            <a:pPr marL="174625" indent="-174625" fontAlgn="t"/>
            <a:r>
              <a:rPr lang="en-GB" sz="1800" dirty="0" smtClean="0"/>
              <a:t>Access millions of photos </a:t>
            </a:r>
            <a:r>
              <a:rPr lang="en-GB" sz="1800" dirty="0" smtClean="0"/>
              <a:t>(paid)</a:t>
            </a:r>
          </a:p>
          <a:p>
            <a:pPr marL="174625" indent="-174625" fontAlgn="t"/>
            <a:r>
              <a:rPr lang="en-US" sz="1800" dirty="0" smtClean="0"/>
              <a:t>Free subscriptions for nonprofits</a:t>
            </a:r>
            <a:endParaRPr lang="en-GB" sz="1800" dirty="0" smtClean="0"/>
          </a:p>
          <a:p>
            <a:pPr marL="0" indent="0">
              <a:buNone/>
            </a:pPr>
            <a:r>
              <a:rPr lang="en-GB" sz="1800" dirty="0" smtClean="0">
                <a:hlinkClick r:id="rId3"/>
              </a:rPr>
              <a:t>https://about.canva.com</a:t>
            </a:r>
            <a:r>
              <a:rPr lang="en-GB" sz="1800" dirty="0" smtClean="0">
                <a:hlinkClick r:id="rId3"/>
              </a:rPr>
              <a:t>/</a:t>
            </a:r>
            <a:br>
              <a:rPr lang="en-GB" sz="1800" dirty="0" smtClean="0">
                <a:hlinkClick r:id="rId3"/>
              </a:rPr>
            </a:br>
            <a:r>
              <a:rPr lang="en-GB" sz="1800" dirty="0" smtClean="0">
                <a:hlinkClick r:id="rId3"/>
              </a:rPr>
              <a:t>pricing</a:t>
            </a:r>
            <a:r>
              <a:rPr lang="en-GB" sz="1800" dirty="0" smtClean="0">
                <a:hlinkClick r:id="rId3"/>
              </a:rPr>
              <a:t>/</a:t>
            </a:r>
            <a:endParaRPr lang="en-GB" sz="1800" dirty="0" smtClean="0"/>
          </a:p>
        </p:txBody>
      </p:sp>
      <p:sp>
        <p:nvSpPr>
          <p:cNvPr id="38" name="Овал 37"/>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58524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66618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5786346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IrenWell\Documents\GDSI\EaP\Implementation\Other\IT course\Module 2\fa29ae1188e8ccb4ba4f5f046b73e462dcc2a6f0_original (1).jpg"/>
          <p:cNvPicPr>
            <a:picLocks noChangeAspect="1" noChangeArrowheads="1" noCrop="1"/>
          </p:cNvPicPr>
          <p:nvPr/>
        </p:nvPicPr>
        <p:blipFill>
          <a:blip r:embed="rId2" cstate="print"/>
          <a:srcRect/>
          <a:stretch>
            <a:fillRect/>
          </a:stretch>
        </p:blipFill>
        <p:spPr bwMode="auto">
          <a:xfrm>
            <a:off x="5555848" y="1827991"/>
            <a:ext cx="6016142" cy="4343204"/>
          </a:xfrm>
          <a:prstGeom prst="rect">
            <a:avLst/>
          </a:prstGeom>
          <a:noFill/>
        </p:spPr>
      </p:pic>
      <p:sp>
        <p:nvSpPr>
          <p:cNvPr id="30" name="Текст 29"/>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31" name="Текст 30"/>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6" name="Заголовок 2"/>
          <p:cNvSpPr txBox="1">
            <a:spLocks/>
          </p:cNvSpPr>
          <p:nvPr/>
        </p:nvSpPr>
        <p:spPr>
          <a:xfrm>
            <a:off x="1789471" y="1247442"/>
            <a:ext cx="6761142" cy="561693"/>
          </a:xfrm>
          <a:prstGeom prst="rect">
            <a:avLst/>
          </a:prstGeom>
        </p:spPr>
        <p:txBody>
          <a:bodyPr>
            <a:normAutofit/>
          </a:bodyPr>
          <a:lstStyle/>
          <a:p>
            <a:r>
              <a:rPr kumimoji="0" lang="en-US" sz="2800" b="1" i="0" u="none" strike="noStrike" kern="1200" cap="none" spc="0" normalizeH="0" baseline="0" noProof="0" dirty="0" err="1" smtClean="0">
                <a:ln>
                  <a:noFill/>
                </a:ln>
                <a:solidFill>
                  <a:schemeClr val="tx1"/>
                </a:solidFill>
                <a:effectLst/>
                <a:uLnTx/>
                <a:uFillTx/>
                <a:latin typeface="+mn-lt"/>
                <a:ea typeface="+mj-ea"/>
                <a:cs typeface="+mj-cs"/>
              </a:rPr>
              <a:t>Visualising</a:t>
            </a:r>
            <a:r>
              <a:rPr kumimoji="0" lang="en-US" sz="2800" b="1" i="0" u="none" strike="noStrike" kern="1200" cap="none" spc="0" normalizeH="0" baseline="0" noProof="0" dirty="0" smtClean="0">
                <a:ln>
                  <a:noFill/>
                </a:ln>
                <a:solidFill>
                  <a:schemeClr val="tx1"/>
                </a:solidFill>
                <a:effectLst/>
                <a:uLnTx/>
                <a:uFillTx/>
                <a:latin typeface="+mn-lt"/>
                <a:ea typeface="+mj-ea"/>
                <a:cs typeface="+mj-cs"/>
              </a:rPr>
              <a:t> Tools: </a:t>
            </a:r>
            <a:r>
              <a:rPr lang="en-GB" sz="2800" b="1" dirty="0" err="1" smtClean="0"/>
              <a:t>Piktochart</a:t>
            </a:r>
            <a:endParaRPr lang="en-GB" sz="2800" b="1" dirty="0"/>
          </a:p>
        </p:txBody>
      </p:sp>
      <p:sp>
        <p:nvSpPr>
          <p:cNvPr id="37" name="Текст 3"/>
          <p:cNvSpPr>
            <a:spLocks noGrp="1"/>
          </p:cNvSpPr>
          <p:nvPr>
            <p:ph type="body" idx="4294967295"/>
          </p:nvPr>
        </p:nvSpPr>
        <p:spPr>
          <a:xfrm>
            <a:off x="1789472" y="1868131"/>
            <a:ext cx="3523307" cy="4231112"/>
          </a:xfrm>
          <a:prstGeom prst="rect">
            <a:avLst/>
          </a:prstGeom>
        </p:spPr>
        <p:txBody>
          <a:bodyPr>
            <a:normAutofit/>
          </a:bodyPr>
          <a:lstStyle/>
          <a:p>
            <a:pPr marL="0" indent="0">
              <a:buNone/>
            </a:pPr>
            <a:r>
              <a:rPr lang="en-US" sz="1800" dirty="0" smtClean="0"/>
              <a:t>Free plan includes:</a:t>
            </a:r>
            <a:endParaRPr lang="en-GB" sz="1800" dirty="0" smtClean="0"/>
          </a:p>
          <a:p>
            <a:pPr marL="174625" indent="-174625" fontAlgn="t"/>
            <a:r>
              <a:rPr lang="en-GB" sz="1800" dirty="0" smtClean="0"/>
              <a:t>Unlimited number of projects</a:t>
            </a:r>
            <a:endParaRPr lang="en-GB" sz="1800" dirty="0" smtClean="0"/>
          </a:p>
          <a:p>
            <a:pPr marL="174625" indent="-174625" fontAlgn="t"/>
            <a:r>
              <a:rPr lang="en-GB" sz="1800" dirty="0" smtClean="0"/>
              <a:t>Access </a:t>
            </a:r>
            <a:r>
              <a:rPr lang="en-GB" sz="1800" dirty="0" smtClean="0"/>
              <a:t>to over 4,000 free icons and images</a:t>
            </a:r>
            <a:endParaRPr lang="en-GB" sz="1800" dirty="0" smtClean="0"/>
          </a:p>
          <a:p>
            <a:pPr marL="174625" indent="-174625" fontAlgn="t"/>
            <a:r>
              <a:rPr lang="en-GB" sz="1800" dirty="0" smtClean="0"/>
              <a:t>Share </a:t>
            </a:r>
            <a:r>
              <a:rPr lang="en-GB" sz="1800" dirty="0" smtClean="0"/>
              <a:t>the works using built-in </a:t>
            </a:r>
            <a:r>
              <a:rPr lang="en-GB" sz="1800" dirty="0" smtClean="0"/>
              <a:t>social sharing </a:t>
            </a:r>
            <a:r>
              <a:rPr lang="en-GB" sz="1800" dirty="0" smtClean="0"/>
              <a:t>options,</a:t>
            </a:r>
          </a:p>
          <a:p>
            <a:pPr marL="174625" indent="-174625" fontAlgn="t"/>
            <a:r>
              <a:rPr lang="en-GB" sz="1800" dirty="0" smtClean="0"/>
              <a:t>Download the works as </a:t>
            </a:r>
            <a:r>
              <a:rPr lang="en-GB" sz="1800" dirty="0" smtClean="0"/>
              <a:t>a JPG or PNG </a:t>
            </a:r>
            <a:r>
              <a:rPr lang="en-GB" sz="1800" dirty="0" smtClean="0"/>
              <a:t>image</a:t>
            </a:r>
          </a:p>
          <a:p>
            <a:pPr marL="0" indent="0" fontAlgn="t">
              <a:buNone/>
            </a:pPr>
            <a:r>
              <a:rPr lang="en-GB" sz="1800" dirty="0" smtClean="0">
                <a:hlinkClick r:id="rId3"/>
              </a:rPr>
              <a:t>https://piktochart.com/pricing/</a:t>
            </a:r>
            <a:endParaRPr lang="en-GB" sz="1800" dirty="0" smtClean="0"/>
          </a:p>
        </p:txBody>
      </p:sp>
      <p:sp>
        <p:nvSpPr>
          <p:cNvPr id="38" name="Овал 37"/>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58524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66618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5786346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IrenWell\Documents\GDSI\EaP\Implementation\Other\IT course\Module 2\animaker-review11.png"/>
          <p:cNvPicPr>
            <a:picLocks noChangeAspect="1" noChangeArrowheads="1"/>
          </p:cNvPicPr>
          <p:nvPr/>
        </p:nvPicPr>
        <p:blipFill>
          <a:blip r:embed="rId2" cstate="print"/>
          <a:srcRect/>
          <a:stretch>
            <a:fillRect/>
          </a:stretch>
        </p:blipFill>
        <p:spPr bwMode="auto">
          <a:xfrm>
            <a:off x="4673140" y="1817226"/>
            <a:ext cx="7129842" cy="3345084"/>
          </a:xfrm>
          <a:prstGeom prst="rect">
            <a:avLst/>
          </a:prstGeom>
          <a:noFill/>
        </p:spPr>
      </p:pic>
      <p:sp>
        <p:nvSpPr>
          <p:cNvPr id="30" name="Текст 29"/>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31" name="Текст 30"/>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36" name="Заголовок 2"/>
          <p:cNvSpPr txBox="1">
            <a:spLocks/>
          </p:cNvSpPr>
          <p:nvPr/>
        </p:nvSpPr>
        <p:spPr>
          <a:xfrm>
            <a:off x="1789471" y="1247442"/>
            <a:ext cx="6761142" cy="561693"/>
          </a:xfrm>
          <a:prstGeom prst="rect">
            <a:avLst/>
          </a:prstGeom>
        </p:spPr>
        <p:txBody>
          <a:bodyPr>
            <a:normAutofit/>
          </a:bodyPr>
          <a:lstStyle/>
          <a:p>
            <a:r>
              <a:rPr kumimoji="0" lang="en-US" sz="2800" b="1" i="0" u="none" strike="noStrike" kern="1200" cap="none" spc="0" normalizeH="0" baseline="0" noProof="0" dirty="0" err="1" smtClean="0">
                <a:ln>
                  <a:noFill/>
                </a:ln>
                <a:solidFill>
                  <a:schemeClr val="tx1"/>
                </a:solidFill>
                <a:effectLst/>
                <a:uLnTx/>
                <a:uFillTx/>
                <a:latin typeface="+mn-lt"/>
                <a:ea typeface="+mj-ea"/>
                <a:cs typeface="+mj-cs"/>
              </a:rPr>
              <a:t>Visualising</a:t>
            </a:r>
            <a:r>
              <a:rPr kumimoji="0" lang="en-US" sz="2800" b="1" i="0" u="none" strike="noStrike" kern="1200" cap="none" spc="0" normalizeH="0" baseline="0" noProof="0" dirty="0" smtClean="0">
                <a:ln>
                  <a:noFill/>
                </a:ln>
                <a:solidFill>
                  <a:schemeClr val="tx1"/>
                </a:solidFill>
                <a:effectLst/>
                <a:uLnTx/>
                <a:uFillTx/>
                <a:latin typeface="+mn-lt"/>
                <a:ea typeface="+mj-ea"/>
                <a:cs typeface="+mj-cs"/>
              </a:rPr>
              <a:t> Tools: </a:t>
            </a:r>
            <a:r>
              <a:rPr lang="en-GB" sz="2800" b="1" dirty="0" err="1" smtClean="0"/>
              <a:t>Animaker</a:t>
            </a:r>
            <a:r>
              <a:rPr lang="en-GB" sz="2800" b="1" dirty="0" smtClean="0"/>
              <a:t> </a:t>
            </a:r>
            <a:endParaRPr lang="en-GB" sz="2800" b="1" dirty="0"/>
          </a:p>
        </p:txBody>
      </p:sp>
      <p:sp>
        <p:nvSpPr>
          <p:cNvPr id="37" name="Текст 3"/>
          <p:cNvSpPr>
            <a:spLocks noGrp="1"/>
          </p:cNvSpPr>
          <p:nvPr>
            <p:ph type="body" idx="4294967295"/>
          </p:nvPr>
        </p:nvSpPr>
        <p:spPr>
          <a:xfrm>
            <a:off x="1789473" y="1868131"/>
            <a:ext cx="2782528" cy="4231112"/>
          </a:xfrm>
          <a:prstGeom prst="rect">
            <a:avLst/>
          </a:prstGeom>
        </p:spPr>
        <p:txBody>
          <a:bodyPr>
            <a:normAutofit/>
          </a:bodyPr>
          <a:lstStyle/>
          <a:p>
            <a:pPr marL="0" indent="0">
              <a:buNone/>
            </a:pPr>
            <a:r>
              <a:rPr lang="en-US" sz="1800" dirty="0" smtClean="0"/>
              <a:t>Free plan includes:</a:t>
            </a:r>
            <a:endParaRPr lang="en-GB" sz="1800" dirty="0" smtClean="0"/>
          </a:p>
          <a:p>
            <a:pPr marL="174625" indent="-174625" fontAlgn="t"/>
            <a:r>
              <a:rPr lang="en-GB" sz="1800" dirty="0" smtClean="0"/>
              <a:t>2 min video length</a:t>
            </a:r>
          </a:p>
          <a:p>
            <a:pPr marL="174625" indent="-174625" fontAlgn="t"/>
            <a:r>
              <a:rPr lang="en-GB" sz="1800" dirty="0" smtClean="0"/>
              <a:t>5 exports per month</a:t>
            </a:r>
          </a:p>
          <a:p>
            <a:pPr marL="174625" indent="-174625" fontAlgn="t"/>
            <a:r>
              <a:rPr lang="en-GB" sz="1800" dirty="0" smtClean="0"/>
              <a:t>Upload to YouTube in SD quality</a:t>
            </a:r>
          </a:p>
          <a:p>
            <a:pPr marL="174625" indent="-174625" fontAlgn="t"/>
            <a:r>
              <a:rPr lang="en-GB" sz="1800" dirty="0" smtClean="0"/>
              <a:t>Some characters, icons and maps</a:t>
            </a:r>
          </a:p>
          <a:p>
            <a:pPr marL="174625" indent="-174625" fontAlgn="t"/>
            <a:r>
              <a:rPr lang="en-US" sz="1800" dirty="0" smtClean="0"/>
              <a:t>Import images and video</a:t>
            </a:r>
          </a:p>
          <a:p>
            <a:pPr marL="174625" indent="-174625" fontAlgn="t"/>
            <a:r>
              <a:rPr lang="en-US" sz="1800" dirty="0" smtClean="0"/>
              <a:t>Text </a:t>
            </a:r>
            <a:r>
              <a:rPr lang="en-US" sz="1800" dirty="0" err="1" smtClean="0"/>
              <a:t>prebuilts</a:t>
            </a:r>
            <a:endParaRPr lang="en-GB" sz="1800" dirty="0" smtClean="0"/>
          </a:p>
          <a:p>
            <a:pPr marL="0" indent="0" fontAlgn="t">
              <a:buNone/>
            </a:pPr>
            <a:r>
              <a:rPr lang="en-GB" sz="1800" dirty="0" smtClean="0">
                <a:hlinkClick r:id="rId3"/>
              </a:rPr>
              <a:t>https://www.animaker.com/pricing</a:t>
            </a:r>
            <a:endParaRPr lang="en-GB" sz="1800" dirty="0" smtClean="0"/>
          </a:p>
        </p:txBody>
      </p:sp>
      <p:sp>
        <p:nvSpPr>
          <p:cNvPr id="38" name="Овал 37"/>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58524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66618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5786346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9471" y="1247442"/>
            <a:ext cx="7462813" cy="561693"/>
          </a:xfrm>
        </p:spPr>
        <p:txBody>
          <a:bodyPr>
            <a:normAutofit fontScale="90000"/>
          </a:bodyPr>
          <a:lstStyle/>
          <a:p>
            <a:pPr>
              <a:defRPr/>
            </a:pPr>
            <a:r>
              <a:rPr lang="en-US" dirty="0">
                <a:cs typeface="Segoe UI" pitchFamily="34" charset="0"/>
              </a:rPr>
              <a:t>Thank you for your attention!</a:t>
            </a:r>
          </a:p>
        </p:txBody>
      </p:sp>
      <p:sp>
        <p:nvSpPr>
          <p:cNvPr id="3" name="Текст 2"/>
          <p:cNvSpPr>
            <a:spLocks noGrp="1"/>
          </p:cNvSpPr>
          <p:nvPr>
            <p:ph type="body" idx="1"/>
          </p:nvPr>
        </p:nvSpPr>
        <p:spPr>
          <a:xfrm>
            <a:off x="2246671" y="1868131"/>
            <a:ext cx="4033813" cy="2932469"/>
          </a:xfrm>
        </p:spPr>
        <p:txBody>
          <a:bodyPr/>
          <a:lstStyle/>
          <a:p>
            <a:pPr algn="l"/>
            <a:r>
              <a:rPr lang="en-US" b="1" dirty="0" smtClean="0">
                <a:cs typeface="Segoe UI" pitchFamily="34" charset="0"/>
              </a:rPr>
              <a:t>Project Regional  Office:</a:t>
            </a:r>
          </a:p>
          <a:p>
            <a:pPr algn="l">
              <a:spcAft>
                <a:spcPts val="600"/>
              </a:spcAft>
              <a:defRPr/>
            </a:pPr>
            <a:r>
              <a:rPr lang="nn-NO" dirty="0" smtClean="0">
                <a:cs typeface="Segoe UI" pitchFamily="34" charset="0"/>
              </a:rPr>
              <a:t>23 Grigorenko Av., Office 2505</a:t>
            </a:r>
            <a:r>
              <a:rPr lang="en-US" dirty="0" smtClean="0">
                <a:cs typeface="Segoe UI" pitchFamily="34" charset="0"/>
              </a:rPr>
              <a:t>,</a:t>
            </a:r>
            <a:br>
              <a:rPr lang="en-US" dirty="0" smtClean="0">
                <a:cs typeface="Segoe UI" pitchFamily="34" charset="0"/>
              </a:rPr>
            </a:br>
            <a:r>
              <a:rPr lang="en-US" dirty="0" smtClean="0">
                <a:cs typeface="Segoe UI" pitchFamily="34" charset="0"/>
              </a:rPr>
              <a:t>02068 Kyiv, Ukraine</a:t>
            </a:r>
          </a:p>
          <a:p>
            <a:pPr algn="l">
              <a:spcAft>
                <a:spcPts val="600"/>
              </a:spcAft>
              <a:defRPr/>
            </a:pPr>
            <a:r>
              <a:rPr lang="en-US" dirty="0" smtClean="0">
                <a:cs typeface="Segoe UI" pitchFamily="34" charset="0"/>
              </a:rPr>
              <a:t>+38  063 376 55 46</a:t>
            </a:r>
          </a:p>
          <a:p>
            <a:pPr algn="l">
              <a:spcAft>
                <a:spcPts val="600"/>
              </a:spcAft>
              <a:defRPr/>
            </a:pPr>
            <a:r>
              <a:rPr lang="en-US" dirty="0" smtClean="0">
                <a:cs typeface="Segoe UI" pitchFamily="34" charset="0"/>
              </a:rPr>
              <a:t>welcome@EaPCivilSociety.eu</a:t>
            </a:r>
          </a:p>
          <a:p>
            <a:pPr algn="l">
              <a:spcAft>
                <a:spcPts val="600"/>
              </a:spcAft>
              <a:defRPr/>
            </a:pPr>
            <a:r>
              <a:rPr lang="en-US" dirty="0" smtClean="0">
                <a:cs typeface="Segoe UI" pitchFamily="34" charset="0"/>
              </a:rPr>
              <a:t>www.EaPCivilSociety.eu</a:t>
            </a:r>
          </a:p>
          <a:p>
            <a:pPr algn="l"/>
            <a:r>
              <a:rPr lang="en-US" b="1" dirty="0" smtClean="0">
                <a:cs typeface="Segoe UI" pitchFamily="34" charset="0"/>
              </a:rPr>
              <a:t>Trainer’s email: </a:t>
            </a:r>
            <a:r>
              <a:rPr lang="en-US" dirty="0" smtClean="0">
                <a:cs typeface="Segoe UI" pitchFamily="34" charset="0"/>
                <a:hlinkClick r:id="rId2"/>
              </a:rPr>
              <a:t>Iryna.Velska@EaPCivilSociety.eu</a:t>
            </a:r>
            <a:r>
              <a:rPr lang="en-US" dirty="0" smtClean="0">
                <a:cs typeface="Segoe UI" pitchFamily="34" charset="0"/>
              </a:rPr>
              <a:t> </a:t>
            </a:r>
          </a:p>
        </p:txBody>
      </p:sp>
      <p:sp>
        <p:nvSpPr>
          <p:cNvPr id="4" name="Текст 3"/>
          <p:cNvSpPr>
            <a:spLocks noGrp="1"/>
          </p:cNvSpPr>
          <p:nvPr>
            <p:ph type="body" idx="13"/>
          </p:nvPr>
        </p:nvSpPr>
        <p:spPr/>
        <p:txBody>
          <a:bodyPr/>
          <a:lstStyle/>
          <a:p>
            <a:r>
              <a:rPr lang="en-US" dirty="0"/>
              <a:t>Contacts</a:t>
            </a:r>
            <a:endParaRPr lang="ru-RU" dirty="0"/>
          </a:p>
        </p:txBody>
      </p:sp>
      <p:cxnSp>
        <p:nvCxnSpPr>
          <p:cNvPr id="5" name="Прямая соединительная линия 4"/>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6" name="Текст 2"/>
          <p:cNvSpPr txBox="1">
            <a:spLocks/>
          </p:cNvSpPr>
          <p:nvPr/>
        </p:nvSpPr>
        <p:spPr>
          <a:xfrm>
            <a:off x="6842735" y="1868131"/>
            <a:ext cx="4033813" cy="2646719"/>
          </a:xfrm>
          <a:prstGeom prst="rect">
            <a:avLst/>
          </a:prstGeom>
        </p:spPr>
        <p:txBody>
          <a:bodyPr vert="horz" lIns="91440" tIns="45720" rIns="91440" bIns="45720" numCol="1" spcCol="360000" rtlCol="0">
            <a:normAutofit/>
          </a:bodyPr>
          <a:lstStyle>
            <a:lvl1pPr marL="0" indent="0" algn="just"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b="1" dirty="0" smtClean="0">
                <a:cs typeface="Segoe UI" pitchFamily="34" charset="0"/>
              </a:rPr>
              <a:t>GDSI Office:</a:t>
            </a:r>
          </a:p>
          <a:p>
            <a:pPr algn="l">
              <a:spcAft>
                <a:spcPts val="600"/>
              </a:spcAft>
              <a:defRPr/>
            </a:pPr>
            <a:r>
              <a:rPr lang="en-US" dirty="0" smtClean="0">
                <a:cs typeface="Segoe UI" pitchFamily="34" charset="0"/>
              </a:rPr>
              <a:t>Block 15, Galway Technology Park</a:t>
            </a:r>
            <a:br>
              <a:rPr lang="en-US" dirty="0" smtClean="0">
                <a:cs typeface="Segoe UI" pitchFamily="34" charset="0"/>
              </a:rPr>
            </a:br>
            <a:r>
              <a:rPr lang="en-US" dirty="0" err="1" smtClean="0">
                <a:cs typeface="Segoe UI" pitchFamily="34" charset="0"/>
              </a:rPr>
              <a:t>Parkmore</a:t>
            </a:r>
            <a:r>
              <a:rPr lang="en-US" dirty="0" smtClean="0">
                <a:cs typeface="Segoe UI" pitchFamily="34" charset="0"/>
              </a:rPr>
              <a:t>, Galway, Ireland</a:t>
            </a:r>
          </a:p>
          <a:p>
            <a:pPr algn="l">
              <a:spcAft>
                <a:spcPts val="600"/>
              </a:spcAft>
              <a:defRPr/>
            </a:pPr>
            <a:r>
              <a:rPr lang="en-GB" dirty="0" smtClean="0"/>
              <a:t>+353 91 761000 </a:t>
            </a:r>
          </a:p>
          <a:p>
            <a:pPr algn="l">
              <a:spcAft>
                <a:spcPts val="600"/>
              </a:spcAft>
              <a:defRPr/>
            </a:pPr>
            <a:r>
              <a:rPr lang="en-US" dirty="0" smtClean="0">
                <a:cs typeface="Segoe UI" pitchFamily="34" charset="0"/>
              </a:rPr>
              <a:t>consulting@gdsi.ie</a:t>
            </a:r>
          </a:p>
          <a:p>
            <a:pPr>
              <a:defRPr/>
            </a:pPr>
            <a:r>
              <a:rPr lang="en-US" dirty="0" smtClean="0">
                <a:cs typeface="Segoe UI" pitchFamily="34" charset="0"/>
              </a:rPr>
              <a:t>www.gdsi.ie </a:t>
            </a:r>
            <a:endParaRPr lang="en-US" dirty="0">
              <a:cs typeface="Segoe UI" pitchFamily="34" charset="0"/>
            </a:endParaRPr>
          </a:p>
        </p:txBody>
      </p:sp>
      <p:pic>
        <p:nvPicPr>
          <p:cNvPr id="7" name="Рисунок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01603" y="3728071"/>
            <a:ext cx="234018" cy="251082"/>
          </a:xfrm>
          <a:prstGeom prst="rect">
            <a:avLst/>
          </a:prstGeom>
        </p:spPr>
      </p:pic>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899033" y="2252974"/>
            <a:ext cx="258395" cy="234018"/>
          </a:xfrm>
          <a:prstGeom prst="rect">
            <a:avLst/>
          </a:prstGeom>
        </p:spPr>
      </p:pic>
      <p:pic>
        <p:nvPicPr>
          <p:cNvPr id="9" name="Рисунок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03171" y="3315166"/>
            <a:ext cx="251082" cy="234018"/>
          </a:xfrm>
          <a:prstGeom prst="rect">
            <a:avLst/>
          </a:prstGeom>
        </p:spPr>
      </p:pic>
      <p:pic>
        <p:nvPicPr>
          <p:cNvPr id="10" name="Рисунок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869092" y="2897499"/>
            <a:ext cx="265707" cy="234018"/>
          </a:xfrm>
          <a:prstGeom prst="rect">
            <a:avLst/>
          </a:prstGeom>
        </p:spPr>
      </p:pic>
      <p:pic>
        <p:nvPicPr>
          <p:cNvPr id="12" name="Рисунок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07117" y="3728071"/>
            <a:ext cx="234018" cy="251082"/>
          </a:xfrm>
          <a:prstGeom prst="rect">
            <a:avLst/>
          </a:prstGeom>
        </p:spPr>
      </p:pic>
      <p:pic>
        <p:nvPicPr>
          <p:cNvPr id="13" name="Рисунок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504547" y="2252974"/>
            <a:ext cx="258395" cy="234018"/>
          </a:xfrm>
          <a:prstGeom prst="rect">
            <a:avLst/>
          </a:prstGeom>
        </p:spPr>
      </p:pic>
      <p:pic>
        <p:nvPicPr>
          <p:cNvPr id="14" name="Рисунок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08685" y="3315166"/>
            <a:ext cx="251082" cy="234018"/>
          </a:xfrm>
          <a:prstGeom prst="rect">
            <a:avLst/>
          </a:prstGeom>
        </p:spPr>
      </p:pic>
      <p:pic>
        <p:nvPicPr>
          <p:cNvPr id="15" name="Рисунок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74606" y="2897499"/>
            <a:ext cx="265707" cy="234018"/>
          </a:xfrm>
          <a:prstGeom prst="rect">
            <a:avLst/>
          </a:prstGeom>
        </p:spPr>
      </p:pic>
      <p:sp>
        <p:nvSpPr>
          <p:cNvPr id="16" name="Заголовок 1"/>
          <p:cNvSpPr txBox="1">
            <a:spLocks/>
          </p:cNvSpPr>
          <p:nvPr/>
        </p:nvSpPr>
        <p:spPr>
          <a:xfrm>
            <a:off x="1789470" y="5219367"/>
            <a:ext cx="8707079" cy="561693"/>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9F2EB2"/>
                </a:solidFill>
                <a:effectLst/>
                <a:uLnTx/>
                <a:uFillTx/>
                <a:latin typeface="+mn-lt"/>
                <a:ea typeface="+mj-ea"/>
                <a:cs typeface="Segoe UI" pitchFamily="34" charset="0"/>
              </a:rPr>
              <a:t>Your</a:t>
            </a:r>
            <a:r>
              <a:rPr kumimoji="0" lang="en-US" sz="3600" b="1" i="0" u="none" strike="noStrike" kern="1200" cap="none" spc="0" normalizeH="0" noProof="0" dirty="0" smtClean="0">
                <a:ln>
                  <a:noFill/>
                </a:ln>
                <a:solidFill>
                  <a:srgbClr val="9F2EB2"/>
                </a:solidFill>
                <a:effectLst/>
                <a:uLnTx/>
                <a:uFillTx/>
                <a:latin typeface="+mn-lt"/>
                <a:ea typeface="+mj-ea"/>
                <a:cs typeface="Segoe UI" pitchFamily="34" charset="0"/>
              </a:rPr>
              <a:t> questions are always welcome </a:t>
            </a:r>
            <a:r>
              <a:rPr kumimoji="0" lang="en-US" sz="3600" b="1" i="0" u="none" strike="noStrike" kern="1200" cap="none" spc="0" normalizeH="0" noProof="0" dirty="0" smtClean="0">
                <a:ln>
                  <a:noFill/>
                </a:ln>
                <a:solidFill>
                  <a:srgbClr val="9F2EB2"/>
                </a:solidFill>
                <a:effectLst/>
                <a:uLnTx/>
                <a:uFillTx/>
                <a:latin typeface="+mn-lt"/>
                <a:ea typeface="+mj-ea"/>
                <a:cs typeface="Segoe UI" pitchFamily="34" charset="0"/>
                <a:sym typeface="Wingdings" pitchFamily="2" charset="2"/>
              </a:rPr>
              <a:t></a:t>
            </a:r>
            <a:endParaRPr kumimoji="0" lang="en-US" sz="3600" b="1" i="0" u="none" strike="noStrike" kern="1200" cap="none" spc="0" normalizeH="0" baseline="0" noProof="0" dirty="0">
              <a:ln>
                <a:noFill/>
              </a:ln>
              <a:solidFill>
                <a:srgbClr val="9F2EB2"/>
              </a:solidFill>
              <a:effectLst/>
              <a:uLnTx/>
              <a:uFillTx/>
              <a:latin typeface="+mn-lt"/>
              <a:ea typeface="+mj-ea"/>
              <a:cs typeface="Segoe UI" pitchFamily="34" charset="0"/>
            </a:endParaRPr>
          </a:p>
        </p:txBody>
      </p:sp>
    </p:spTree>
    <p:extLst>
      <p:ext uri="{BB962C8B-B14F-4D97-AF65-F5344CB8AC3E}">
        <p14:creationId xmlns="" xmlns:p14="http://schemas.microsoft.com/office/powerpoint/2010/main" val="9221866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Images</a:t>
            </a:r>
            <a:endParaRPr lang="ru-RU" dirty="0"/>
          </a:p>
        </p:txBody>
      </p:sp>
      <p:sp>
        <p:nvSpPr>
          <p:cNvPr id="3" name="Текст 2"/>
          <p:cNvSpPr>
            <a:spLocks noGrp="1"/>
          </p:cNvSpPr>
          <p:nvPr>
            <p:ph type="body" idx="1"/>
          </p:nvPr>
        </p:nvSpPr>
        <p:spPr/>
        <p:txBody>
          <a:bodyPr/>
          <a:lstStyle/>
          <a:p>
            <a:r>
              <a:rPr lang="en-US" dirty="0" smtClean="0"/>
              <a:t>Let’s go!</a:t>
            </a:r>
            <a:endParaRPr lang="ru-RU" dirty="0"/>
          </a:p>
        </p:txBody>
      </p:sp>
      <p:sp>
        <p:nvSpPr>
          <p:cNvPr id="4" name="Текст 3"/>
          <p:cNvSpPr>
            <a:spLocks noGrp="1"/>
          </p:cNvSpPr>
          <p:nvPr>
            <p:ph type="body" idx="13"/>
          </p:nvPr>
        </p:nvSpPr>
        <p:spPr/>
        <p:txBody>
          <a:bodyPr/>
          <a:lstStyle/>
          <a:p>
            <a:r>
              <a:rPr lang="en-US" dirty="0" smtClean="0"/>
              <a:t>Offline Seminar #2</a:t>
            </a:r>
            <a:endParaRPr lang="ru-RU" dirty="0"/>
          </a:p>
        </p:txBody>
      </p:sp>
      <p:cxnSp>
        <p:nvCxnSpPr>
          <p:cNvPr id="5" name="Прямая соединительная линия 4"/>
          <p:cNvCxnSpPr/>
          <p:nvPr/>
        </p:nvCxnSpPr>
        <p:spPr>
          <a:xfrm>
            <a:off x="5889569" y="1344332"/>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5889569" y="2515907"/>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p:cNvCxnSpPr/>
          <p:nvPr/>
        </p:nvCxnSpPr>
        <p:spPr>
          <a:xfrm>
            <a:off x="5889569" y="4555485"/>
            <a:ext cx="400050" cy="0"/>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6802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607175" y="356114"/>
            <a:ext cx="5223600" cy="5223600"/>
          </a:xfrm>
          <a:prstGeom prst="ellipse">
            <a:avLst/>
          </a:prstGeom>
          <a:gradFill>
            <a:gsLst>
              <a:gs pos="0">
                <a:srgbClr val="A24AB1">
                  <a:alpha val="61000"/>
                </a:srgbClr>
              </a:gs>
              <a:gs pos="100000">
                <a:srgbClr val="5B12A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6899275" y="4515511"/>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0800000">
            <a:off x="7454308" y="1093753"/>
            <a:ext cx="430866" cy="326564"/>
          </a:xfrm>
          <a:prstGeom prst="rect">
            <a:avLst/>
          </a:prstGeom>
        </p:spPr>
      </p:pic>
      <p:pic>
        <p:nvPicPr>
          <p:cNvPr id="13" name="Рисунок 1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854796" y="4188947"/>
            <a:ext cx="430866" cy="326564"/>
          </a:xfrm>
          <a:prstGeom prst="rect">
            <a:avLst/>
          </a:prstGeom>
        </p:spPr>
      </p:pic>
      <p:sp>
        <p:nvSpPr>
          <p:cNvPr id="2" name="Заголовок 1"/>
          <p:cNvSpPr>
            <a:spLocks noGrp="1"/>
          </p:cNvSpPr>
          <p:nvPr>
            <p:ph type="title"/>
          </p:nvPr>
        </p:nvSpPr>
        <p:spPr/>
        <p:txBody>
          <a:bodyPr>
            <a:normAutofit/>
          </a:bodyPr>
          <a:lstStyle/>
          <a:p>
            <a:r>
              <a:rPr lang="en-US" sz="2800" dirty="0" smtClean="0"/>
              <a:t>Good practices and more</a:t>
            </a:r>
            <a:endParaRPr lang="ru-RU" sz="2800" dirty="0"/>
          </a:p>
        </p:txBody>
      </p:sp>
      <p:sp>
        <p:nvSpPr>
          <p:cNvPr id="3" name="Текст 2"/>
          <p:cNvSpPr>
            <a:spLocks noGrp="1"/>
          </p:cNvSpPr>
          <p:nvPr>
            <p:ph type="body" idx="1"/>
          </p:nvPr>
        </p:nvSpPr>
        <p:spPr>
          <a:xfrm>
            <a:off x="1789472" y="1868130"/>
            <a:ext cx="4592278" cy="4275495"/>
          </a:xfrm>
        </p:spPr>
        <p:txBody>
          <a:bodyPr>
            <a:normAutofit lnSpcReduction="10000"/>
          </a:bodyPr>
          <a:lstStyle/>
          <a:p>
            <a:pPr marL="266700" indent="-266700">
              <a:spcBef>
                <a:spcPts val="600"/>
              </a:spcBef>
              <a:buFont typeface="+mj-lt"/>
              <a:buAutoNum type="arabicPeriod"/>
            </a:pPr>
            <a:r>
              <a:rPr lang="en-GB" dirty="0" smtClean="0"/>
              <a:t>Show </a:t>
            </a:r>
            <a:r>
              <a:rPr lang="en-GB" dirty="0" smtClean="0"/>
              <a:t>the </a:t>
            </a:r>
            <a:r>
              <a:rPr lang="en-GB" b="1" dirty="0" smtClean="0"/>
              <a:t>impact</a:t>
            </a:r>
            <a:r>
              <a:rPr lang="en-GB" dirty="0" smtClean="0"/>
              <a:t> of your </a:t>
            </a:r>
            <a:r>
              <a:rPr lang="en-GB" dirty="0" smtClean="0"/>
              <a:t>work: </a:t>
            </a:r>
            <a:r>
              <a:rPr lang="en-GB" dirty="0" smtClean="0"/>
              <a:t>If you help people, show the people you're helping. If you clean up a park, take </a:t>
            </a:r>
            <a:r>
              <a:rPr lang="en-GB" dirty="0" smtClean="0"/>
              <a:t>“before </a:t>
            </a:r>
            <a:r>
              <a:rPr lang="en-GB" dirty="0" smtClean="0"/>
              <a:t>and </a:t>
            </a:r>
            <a:r>
              <a:rPr lang="en-GB" dirty="0" smtClean="0"/>
              <a:t>after” pictures.</a:t>
            </a:r>
          </a:p>
          <a:p>
            <a:pPr marL="266700" indent="-266700">
              <a:spcBef>
                <a:spcPts val="600"/>
              </a:spcBef>
              <a:buFont typeface="+mj-lt"/>
              <a:buAutoNum type="arabicPeriod"/>
            </a:pPr>
            <a:r>
              <a:rPr lang="en-GB" dirty="0" smtClean="0"/>
              <a:t>Choose natural </a:t>
            </a:r>
            <a:r>
              <a:rPr lang="en-GB" dirty="0" smtClean="0"/>
              <a:t>or </a:t>
            </a:r>
            <a:r>
              <a:rPr lang="en-GB" b="1" dirty="0" err="1" smtClean="0"/>
              <a:t>unposed</a:t>
            </a:r>
            <a:r>
              <a:rPr lang="en-GB" b="1" dirty="0" smtClean="0"/>
              <a:t> images</a:t>
            </a:r>
            <a:r>
              <a:rPr lang="en-GB" dirty="0" smtClean="0"/>
              <a:t>, rather than showing a group of people smiling at the </a:t>
            </a:r>
            <a:r>
              <a:rPr lang="en-GB" dirty="0" smtClean="0"/>
              <a:t>camera.</a:t>
            </a:r>
          </a:p>
          <a:p>
            <a:pPr marL="266700" indent="-266700">
              <a:spcBef>
                <a:spcPts val="600"/>
              </a:spcBef>
              <a:buFont typeface="+mj-lt"/>
              <a:buAutoNum type="arabicPeriod"/>
            </a:pPr>
            <a:r>
              <a:rPr lang="en-GB" dirty="0" smtClean="0"/>
              <a:t>For event photos, </a:t>
            </a:r>
            <a:r>
              <a:rPr lang="en-GB" b="1" dirty="0" smtClean="0"/>
              <a:t>avoid “person </a:t>
            </a:r>
            <a:r>
              <a:rPr lang="en-GB" b="1" dirty="0" smtClean="0"/>
              <a:t>with a </a:t>
            </a:r>
            <a:r>
              <a:rPr lang="en-GB" b="1" dirty="0" smtClean="0"/>
              <a:t>microphone” </a:t>
            </a:r>
            <a:r>
              <a:rPr lang="en-GB" dirty="0" smtClean="0"/>
              <a:t>images.</a:t>
            </a:r>
          </a:p>
          <a:p>
            <a:pPr marL="266700" indent="-266700">
              <a:spcBef>
                <a:spcPts val="600"/>
              </a:spcBef>
              <a:buFont typeface="+mj-lt"/>
              <a:buAutoNum type="arabicPeriod"/>
            </a:pPr>
            <a:r>
              <a:rPr lang="en-GB" dirty="0" smtClean="0"/>
              <a:t>Reconsider </a:t>
            </a:r>
            <a:r>
              <a:rPr lang="en-GB" b="1" dirty="0" smtClean="0"/>
              <a:t>stock </a:t>
            </a:r>
            <a:r>
              <a:rPr lang="en-GB" b="1" dirty="0" smtClean="0"/>
              <a:t>images</a:t>
            </a:r>
            <a:r>
              <a:rPr lang="en-GB" dirty="0" smtClean="0"/>
              <a:t>:</a:t>
            </a:r>
          </a:p>
          <a:p>
            <a:pPr marL="628650" lvl="1" indent="-171450">
              <a:spcBef>
                <a:spcPts val="0"/>
              </a:spcBef>
              <a:buFont typeface="Arial" pitchFamily="34" charset="0"/>
              <a:buChar char="•"/>
            </a:pPr>
            <a:r>
              <a:rPr lang="en-US" sz="1400" dirty="0" smtClean="0">
                <a:solidFill>
                  <a:schemeClr val="tx1"/>
                </a:solidFill>
              </a:rPr>
              <a:t>Websites look less professional with pictures or photos in different styles. </a:t>
            </a:r>
          </a:p>
          <a:p>
            <a:pPr marL="628650" lvl="1" indent="-171450">
              <a:spcBef>
                <a:spcPts val="0"/>
              </a:spcBef>
              <a:buFont typeface="Arial" pitchFamily="34" charset="0"/>
              <a:buChar char="•"/>
            </a:pPr>
            <a:r>
              <a:rPr lang="en-US" sz="1400" dirty="0" smtClean="0">
                <a:solidFill>
                  <a:schemeClr val="tx1"/>
                </a:solidFill>
              </a:rPr>
              <a:t>Stock photos look generic, you are loosing connection.</a:t>
            </a:r>
          </a:p>
          <a:p>
            <a:pPr marL="628650" lvl="1" indent="-171450">
              <a:spcBef>
                <a:spcPts val="0"/>
              </a:spcBef>
              <a:buFont typeface="Arial" pitchFamily="34" charset="0"/>
              <a:buChar char="•"/>
            </a:pPr>
            <a:r>
              <a:rPr lang="en-GB" sz="1400" dirty="0" smtClean="0">
                <a:solidFill>
                  <a:schemeClr val="tx1"/>
                </a:solidFill>
              </a:rPr>
              <a:t>Your competitors could </a:t>
            </a:r>
            <a:r>
              <a:rPr lang="en-GB" sz="1400" dirty="0" smtClean="0">
                <a:solidFill>
                  <a:schemeClr val="tx1"/>
                </a:solidFill>
              </a:rPr>
              <a:t>use the </a:t>
            </a:r>
            <a:r>
              <a:rPr lang="en-GB" sz="1400" dirty="0" smtClean="0">
                <a:solidFill>
                  <a:schemeClr val="tx1"/>
                </a:solidFill>
              </a:rPr>
              <a:t>same images</a:t>
            </a:r>
            <a:r>
              <a:rPr lang="en-GB" sz="1400" dirty="0" smtClean="0">
                <a:solidFill>
                  <a:schemeClr val="tx1"/>
                </a:solidFill>
              </a:rPr>
              <a:t>.</a:t>
            </a:r>
            <a:endParaRPr lang="en-GB" sz="1400" dirty="0" smtClean="0">
              <a:solidFill>
                <a:schemeClr val="tx1"/>
              </a:solidFill>
            </a:endParaRPr>
          </a:p>
          <a:p>
            <a:pPr marL="266700" indent="-266700">
              <a:spcBef>
                <a:spcPts val="600"/>
              </a:spcBef>
              <a:buFont typeface="+mj-lt"/>
              <a:buAutoNum type="arabicPeriod"/>
            </a:pPr>
            <a:r>
              <a:rPr lang="en-US" dirty="0" smtClean="0"/>
              <a:t>Free and unusual </a:t>
            </a:r>
            <a:r>
              <a:rPr lang="en-US" b="1" dirty="0" smtClean="0"/>
              <a:t>collections</a:t>
            </a:r>
            <a:r>
              <a:rPr lang="en-US" dirty="0" smtClean="0"/>
              <a:t>:</a:t>
            </a:r>
          </a:p>
          <a:p>
            <a:pPr marL="628650" lvl="1" indent="-171450">
              <a:spcBef>
                <a:spcPts val="0"/>
              </a:spcBef>
              <a:buFont typeface="Arial" pitchFamily="34" charset="0"/>
              <a:buChar char="•"/>
            </a:pPr>
            <a:r>
              <a:rPr lang="en-GB" sz="1400" dirty="0" err="1" smtClean="0">
                <a:hlinkClick r:id="rId3"/>
              </a:rPr>
              <a:t>Unsplash.Com</a:t>
            </a:r>
            <a:r>
              <a:rPr lang="en-GB" sz="1400" dirty="0" smtClean="0">
                <a:solidFill>
                  <a:schemeClr val="tx1"/>
                </a:solidFill>
              </a:rPr>
              <a:t>: 850,000+ photos </a:t>
            </a:r>
            <a:endParaRPr lang="en-GB" sz="1400" dirty="0" smtClean="0">
              <a:solidFill>
                <a:schemeClr val="tx1"/>
              </a:solidFill>
            </a:endParaRPr>
          </a:p>
          <a:p>
            <a:pPr marL="628650" lvl="1" indent="-171450">
              <a:spcBef>
                <a:spcPts val="0"/>
              </a:spcBef>
              <a:buFont typeface="Arial" pitchFamily="34" charset="0"/>
              <a:buChar char="•"/>
            </a:pPr>
            <a:r>
              <a:rPr lang="en-GB" sz="1400" dirty="0" err="1" smtClean="0">
                <a:hlinkClick r:id="rId4"/>
              </a:rPr>
              <a:t>Pixabay.Com</a:t>
            </a:r>
            <a:r>
              <a:rPr lang="en-GB" sz="1400" dirty="0" smtClean="0">
                <a:hlinkClick r:id="rId4"/>
              </a:rPr>
              <a:t>/</a:t>
            </a:r>
            <a:r>
              <a:rPr lang="en-GB" sz="1400" dirty="0" smtClean="0">
                <a:solidFill>
                  <a:schemeClr val="tx1"/>
                </a:solidFill>
              </a:rPr>
              <a:t>: photos, vectors, videos</a:t>
            </a:r>
            <a:endParaRPr lang="en-GB" sz="1400" dirty="0" smtClean="0">
              <a:solidFill>
                <a:schemeClr val="tx1"/>
              </a:solidFill>
            </a:endParaRPr>
          </a:p>
          <a:p>
            <a:pPr marL="628650" lvl="1" indent="-171450">
              <a:spcBef>
                <a:spcPts val="0"/>
              </a:spcBef>
              <a:buFont typeface="Arial" pitchFamily="34" charset="0"/>
              <a:buChar char="•"/>
            </a:pPr>
            <a:r>
              <a:rPr lang="en-GB" sz="1400" dirty="0" err="1" smtClean="0">
                <a:hlinkClick r:id="rId5"/>
              </a:rPr>
              <a:t>Pexels.Com</a:t>
            </a:r>
            <a:r>
              <a:rPr lang="en-GB" sz="1400" dirty="0" smtClean="0">
                <a:hlinkClick r:id="rId5"/>
              </a:rPr>
              <a:t>/</a:t>
            </a:r>
            <a:r>
              <a:rPr lang="en-GB" sz="1400" dirty="0" smtClean="0">
                <a:solidFill>
                  <a:schemeClr val="tx1"/>
                </a:solidFill>
              </a:rPr>
              <a:t>: no attribution is required</a:t>
            </a:r>
          </a:p>
          <a:p>
            <a:pPr marL="628650" lvl="1" indent="-171450">
              <a:spcBef>
                <a:spcPts val="0"/>
              </a:spcBef>
              <a:buFont typeface="Arial" pitchFamily="34" charset="0"/>
              <a:buChar char="•"/>
            </a:pPr>
            <a:r>
              <a:rPr lang="en-GB" sz="1400" dirty="0" smtClean="0">
                <a:hlinkClick r:id="rId6"/>
              </a:rPr>
              <a:t>Flickr.com/</a:t>
            </a:r>
            <a:r>
              <a:rPr lang="en-GB" sz="1400" dirty="0" smtClean="0">
                <a:solidFill>
                  <a:schemeClr val="tx1"/>
                </a:solidFill>
              </a:rPr>
              <a:t>: always check the license!</a:t>
            </a:r>
            <a:endParaRPr lang="en-GB" sz="1400" dirty="0" smtClean="0"/>
          </a:p>
          <a:p>
            <a:pPr marL="228600" indent="-228600">
              <a:spcBef>
                <a:spcPts val="600"/>
              </a:spcBef>
              <a:buFont typeface="+mj-lt"/>
              <a:buAutoNum type="arabicPeriod"/>
            </a:pPr>
            <a:r>
              <a:rPr lang="en-GB" dirty="0" smtClean="0"/>
              <a:t>Mostly </a:t>
            </a:r>
            <a:r>
              <a:rPr lang="en-GB" b="1" dirty="0" smtClean="0"/>
              <a:t>vectors</a:t>
            </a:r>
            <a:r>
              <a:rPr lang="en-GB" dirty="0" smtClean="0"/>
              <a:t>: </a:t>
            </a:r>
            <a:r>
              <a:rPr lang="en-GB" dirty="0" smtClean="0">
                <a:hlinkClick r:id="rId7"/>
              </a:rPr>
              <a:t>Vexels.com/</a:t>
            </a:r>
            <a:r>
              <a:rPr lang="en-GB" dirty="0" smtClean="0"/>
              <a:t>, </a:t>
            </a:r>
            <a:r>
              <a:rPr lang="en-GB" dirty="0" smtClean="0">
                <a:hlinkClick r:id="rId8"/>
              </a:rPr>
              <a:t>Freepik.com</a:t>
            </a:r>
            <a:r>
              <a:rPr lang="en-GB" dirty="0" smtClean="0">
                <a:hlinkClick r:id="rId8"/>
              </a:rPr>
              <a:t>/</a:t>
            </a:r>
            <a:r>
              <a:rPr lang="en-GB" dirty="0" smtClean="0"/>
              <a:t> and </a:t>
            </a:r>
            <a:r>
              <a:rPr lang="en-GB" dirty="0" smtClean="0">
                <a:hlinkClick r:id="rId9"/>
              </a:rPr>
              <a:t>Freevector.com/</a:t>
            </a:r>
            <a:endParaRPr lang="en-GB" dirty="0" smtClean="0">
              <a:solidFill>
                <a:schemeClr val="tx1"/>
              </a:solidFill>
            </a:endParaRPr>
          </a:p>
        </p:txBody>
      </p:sp>
      <p:sp>
        <p:nvSpPr>
          <p:cNvPr id="4" name="Текст 3"/>
          <p:cNvSpPr>
            <a:spLocks noGrp="1"/>
          </p:cNvSpPr>
          <p:nvPr>
            <p:ph type="body" idx="15"/>
          </p:nvPr>
        </p:nvSpPr>
        <p:spPr>
          <a:xfrm>
            <a:off x="7695900" y="1495425"/>
            <a:ext cx="3238799" cy="2944978"/>
          </a:xfrm>
        </p:spPr>
        <p:txBody>
          <a:bodyPr/>
          <a:lstStyle/>
          <a:p>
            <a:r>
              <a:rPr lang="en-US" dirty="0" smtClean="0"/>
              <a:t>Images MUST </a:t>
            </a:r>
            <a:br>
              <a:rPr lang="en-US" dirty="0" smtClean="0"/>
            </a:br>
            <a:r>
              <a:rPr lang="en-US" dirty="0" smtClean="0"/>
              <a:t>be of high quality, with copyright clearance and meaningful. </a:t>
            </a:r>
            <a:r>
              <a:rPr lang="en-US" dirty="0" smtClean="0"/>
              <a:t>It goes without saying.</a:t>
            </a:r>
            <a:endParaRPr lang="ru-RU" dirty="0"/>
          </a:p>
        </p:txBody>
      </p:sp>
      <p:sp>
        <p:nvSpPr>
          <p:cNvPr id="5" name="Текст 4"/>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6" name="Текст 5"/>
          <p:cNvSpPr>
            <a:spLocks noGrp="1"/>
          </p:cNvSpPr>
          <p:nvPr>
            <p:ph type="body" idx="14"/>
          </p:nvPr>
        </p:nvSpPr>
        <p:spPr/>
        <p:txBody>
          <a:bodyPr/>
          <a:lstStyle/>
          <a:p>
            <a:r>
              <a:rPr lang="en-US" dirty="0" smtClean="0"/>
              <a:t>Visual </a:t>
            </a:r>
            <a:r>
              <a:rPr lang="en-US" dirty="0" smtClean="0"/>
              <a:t>Communications</a:t>
            </a:r>
            <a:endParaRPr lang="ru-RU" dirty="0" smtClean="0"/>
          </a:p>
        </p:txBody>
      </p:sp>
    </p:spTree>
    <p:extLst>
      <p:ext uri="{BB962C8B-B14F-4D97-AF65-F5344CB8AC3E}">
        <p14:creationId xmlns="" xmlns:p14="http://schemas.microsoft.com/office/powerpoint/2010/main" val="306851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renWell\Documents\GDSI\EaP\Implementation\Other\IT course\Module 2\Depositphotos_136570748_m-2015.jpg"/>
          <p:cNvPicPr>
            <a:picLocks noChangeAspect="1" noChangeArrowheads="1"/>
          </p:cNvPicPr>
          <p:nvPr/>
        </p:nvPicPr>
        <p:blipFill>
          <a:blip r:embed="rId2" cstate="print"/>
          <a:srcRect/>
          <a:stretch>
            <a:fillRect/>
          </a:stretch>
        </p:blipFill>
        <p:spPr bwMode="auto">
          <a:xfrm>
            <a:off x="8132322" y="3104992"/>
            <a:ext cx="4059677" cy="2973713"/>
          </a:xfrm>
          <a:prstGeom prst="rect">
            <a:avLst/>
          </a:prstGeom>
          <a:noFill/>
        </p:spPr>
      </p:pic>
      <p:pic>
        <p:nvPicPr>
          <p:cNvPr id="1026" name="Picture 2" descr="C:\Users\IrenWell\Documents\GDSI\EaP\Implementation\Other\IT course\Module 2\Depositphotos_171429036_original.jpg"/>
          <p:cNvPicPr>
            <a:picLocks noChangeAspect="1" noChangeArrowheads="1"/>
          </p:cNvPicPr>
          <p:nvPr/>
        </p:nvPicPr>
        <p:blipFill>
          <a:blip r:embed="rId3" cstate="print"/>
          <a:srcRect/>
          <a:stretch>
            <a:fillRect/>
          </a:stretch>
        </p:blipFill>
        <p:spPr bwMode="auto">
          <a:xfrm>
            <a:off x="4445542" y="1848254"/>
            <a:ext cx="4736316" cy="3161491"/>
          </a:xfrm>
          <a:prstGeom prst="rect">
            <a:avLst/>
          </a:prstGeom>
          <a:noFill/>
        </p:spPr>
      </p:pic>
      <p:sp>
        <p:nvSpPr>
          <p:cNvPr id="3" name="Заголовок 2"/>
          <p:cNvSpPr>
            <a:spLocks noGrp="1"/>
          </p:cNvSpPr>
          <p:nvPr>
            <p:ph type="title"/>
          </p:nvPr>
        </p:nvSpPr>
        <p:spPr>
          <a:xfrm>
            <a:off x="1789471" y="1247442"/>
            <a:ext cx="5953746" cy="561693"/>
          </a:xfrm>
        </p:spPr>
        <p:txBody>
          <a:bodyPr>
            <a:normAutofit/>
          </a:bodyPr>
          <a:lstStyle/>
          <a:p>
            <a:r>
              <a:rPr lang="en-US" sz="2800" dirty="0" smtClean="0"/>
              <a:t>Images and archetypes: Innocent</a:t>
            </a:r>
            <a:endParaRPr lang="ru-RU" sz="2800" dirty="0"/>
          </a:p>
        </p:txBody>
      </p:sp>
      <p:sp>
        <p:nvSpPr>
          <p:cNvPr id="4" name="Текст 3"/>
          <p:cNvSpPr>
            <a:spLocks noGrp="1"/>
          </p:cNvSpPr>
          <p:nvPr>
            <p:ph type="body" idx="1"/>
          </p:nvPr>
        </p:nvSpPr>
        <p:spPr>
          <a:xfrm>
            <a:off x="1789471" y="1868131"/>
            <a:ext cx="2490699" cy="4163018"/>
          </a:xfrm>
        </p:spPr>
        <p:txBody>
          <a:bodyPr>
            <a:normAutofit/>
          </a:bodyPr>
          <a:lstStyle/>
          <a:p>
            <a:r>
              <a:rPr lang="en-US" b="1" dirty="0" smtClean="0"/>
              <a:t>Famous brand</a:t>
            </a:r>
            <a:r>
              <a:rPr lang="en-US" dirty="0" smtClean="0"/>
              <a:t>: Red Cross</a:t>
            </a:r>
          </a:p>
          <a:p>
            <a:r>
              <a:rPr lang="en-US" b="1" dirty="0" smtClean="0"/>
              <a:t>Goal</a:t>
            </a:r>
            <a:r>
              <a:rPr lang="en-US" dirty="0" smtClean="0"/>
              <a:t>: </a:t>
            </a:r>
            <a:r>
              <a:rPr lang="en-GB" dirty="0" smtClean="0"/>
              <a:t>To be </a:t>
            </a:r>
            <a:r>
              <a:rPr lang="en-GB" dirty="0" smtClean="0"/>
              <a:t>happy</a:t>
            </a:r>
          </a:p>
          <a:p>
            <a:r>
              <a:rPr lang="en-US" b="1" dirty="0" smtClean="0"/>
              <a:t>Strategy</a:t>
            </a:r>
            <a:r>
              <a:rPr lang="en-US" dirty="0" smtClean="0"/>
              <a:t>: </a:t>
            </a:r>
            <a:r>
              <a:rPr lang="en-GB" dirty="0" smtClean="0"/>
              <a:t>To do things </a:t>
            </a:r>
            <a:r>
              <a:rPr lang="en-GB" dirty="0" smtClean="0"/>
              <a:t>right</a:t>
            </a:r>
          </a:p>
          <a:p>
            <a:r>
              <a:rPr lang="en-US" b="1" dirty="0" smtClean="0"/>
              <a:t>Images that work for you the best</a:t>
            </a:r>
            <a:r>
              <a:rPr lang="en-US" dirty="0" smtClean="0"/>
              <a:t>: People turn to you for inspiration, so demonstrate your playfu</a:t>
            </a:r>
            <a:r>
              <a:rPr lang="en-US" dirty="0" smtClean="0"/>
              <a:t>l character and </a:t>
            </a:r>
            <a:r>
              <a:rPr lang="en-GB" dirty="0" smtClean="0"/>
              <a:t>optimistic</a:t>
            </a:r>
            <a:r>
              <a:rPr lang="en-US" dirty="0" smtClean="0"/>
              <a:t> side with bright, sunny images; let people remember you as a positive brand / </a:t>
            </a:r>
            <a:r>
              <a:rPr lang="en-US" dirty="0" err="1" smtClean="0"/>
              <a:t>organisation</a:t>
            </a:r>
            <a:r>
              <a:rPr lang="en-US" dirty="0" smtClean="0"/>
              <a:t> / group.</a:t>
            </a:r>
          </a:p>
          <a:p>
            <a:pPr algn="r"/>
            <a:r>
              <a:rPr lang="en-US" sz="1400" dirty="0" smtClean="0"/>
              <a:t>Source: </a:t>
            </a:r>
            <a:r>
              <a:rPr lang="en-GB" sz="1400" dirty="0" smtClean="0">
                <a:hlinkClick r:id="rId4"/>
              </a:rPr>
              <a:t>blog.depositphotos.com</a:t>
            </a:r>
            <a:r>
              <a:rPr lang="en-GB" sz="1400" dirty="0" smtClean="0">
                <a:hlinkClick r:id="rId4"/>
              </a:rPr>
              <a:t>/</a:t>
            </a:r>
            <a:endParaRPr lang="ru-RU" sz="1400" dirty="0"/>
          </a:p>
        </p:txBody>
      </p:sp>
      <p:sp>
        <p:nvSpPr>
          <p:cNvPr id="6" name="Текст 5"/>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7" name="Текст 6"/>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3858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10990387" y="2770814"/>
            <a:ext cx="577800" cy="5778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71952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40125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renWell\Documents\GDSI\EaP\Implementation\Other\IT course\Module 2\Depositphotos_195979284_m-2015.jpg"/>
          <p:cNvPicPr>
            <a:picLocks noChangeAspect="1" noChangeArrowheads="1"/>
          </p:cNvPicPr>
          <p:nvPr/>
        </p:nvPicPr>
        <p:blipFill>
          <a:blip r:embed="rId2" cstate="print"/>
          <a:stretch>
            <a:fillRect/>
          </a:stretch>
        </p:blipFill>
        <p:spPr bwMode="auto">
          <a:xfrm>
            <a:off x="8346333" y="3525423"/>
            <a:ext cx="3845668" cy="2566983"/>
          </a:xfrm>
          <a:prstGeom prst="rect">
            <a:avLst/>
          </a:prstGeom>
          <a:noFill/>
        </p:spPr>
      </p:pic>
      <p:pic>
        <p:nvPicPr>
          <p:cNvPr id="1026" name="Picture 2" descr="C:\Users\IrenWell\Documents\GDSI\EaP\Implementation\Other\IT course\Module 2\Depositphotos_171429036_original.jpg"/>
          <p:cNvPicPr>
            <a:picLocks noChangeAspect="1" noChangeArrowheads="1"/>
          </p:cNvPicPr>
          <p:nvPr/>
        </p:nvPicPr>
        <p:blipFill>
          <a:blip r:embed="rId3" cstate="print"/>
          <a:stretch>
            <a:fillRect/>
          </a:stretch>
        </p:blipFill>
        <p:spPr bwMode="auto">
          <a:xfrm>
            <a:off x="4455268" y="1871162"/>
            <a:ext cx="4883286" cy="2746848"/>
          </a:xfrm>
          <a:prstGeom prst="rect">
            <a:avLst/>
          </a:prstGeom>
          <a:noFill/>
        </p:spPr>
      </p:pic>
      <p:sp>
        <p:nvSpPr>
          <p:cNvPr id="3" name="Заголовок 2"/>
          <p:cNvSpPr>
            <a:spLocks noGrp="1"/>
          </p:cNvSpPr>
          <p:nvPr>
            <p:ph type="title"/>
          </p:nvPr>
        </p:nvSpPr>
        <p:spPr>
          <a:xfrm>
            <a:off x="1789471" y="1247442"/>
            <a:ext cx="5953746" cy="561693"/>
          </a:xfrm>
        </p:spPr>
        <p:txBody>
          <a:bodyPr>
            <a:normAutofit/>
          </a:bodyPr>
          <a:lstStyle/>
          <a:p>
            <a:r>
              <a:rPr lang="en-US" sz="2800" dirty="0" smtClean="0"/>
              <a:t>Images and archetypes</a:t>
            </a:r>
            <a:r>
              <a:rPr lang="en-US" sz="2800" dirty="0" smtClean="0"/>
              <a:t>: Caregiver</a:t>
            </a:r>
            <a:endParaRPr lang="ru-RU" sz="2800" dirty="0"/>
          </a:p>
        </p:txBody>
      </p:sp>
      <p:sp>
        <p:nvSpPr>
          <p:cNvPr id="4" name="Текст 3"/>
          <p:cNvSpPr>
            <a:spLocks noGrp="1"/>
          </p:cNvSpPr>
          <p:nvPr>
            <p:ph type="body" idx="1"/>
          </p:nvPr>
        </p:nvSpPr>
        <p:spPr>
          <a:xfrm>
            <a:off x="1789471" y="1868131"/>
            <a:ext cx="2617159" cy="4163018"/>
          </a:xfrm>
        </p:spPr>
        <p:txBody>
          <a:bodyPr>
            <a:normAutofit/>
          </a:bodyPr>
          <a:lstStyle/>
          <a:p>
            <a:r>
              <a:rPr lang="en-US" b="1" dirty="0" smtClean="0"/>
              <a:t>Famous brand</a:t>
            </a:r>
            <a:r>
              <a:rPr lang="en-US" dirty="0" smtClean="0"/>
              <a:t>: </a:t>
            </a:r>
            <a:r>
              <a:rPr lang="en-GB" dirty="0" err="1" smtClean="0"/>
              <a:t>Unicef</a:t>
            </a:r>
            <a:endParaRPr lang="en-US" dirty="0" smtClean="0"/>
          </a:p>
          <a:p>
            <a:r>
              <a:rPr lang="en-US" b="1" dirty="0" smtClean="0"/>
              <a:t>Goal</a:t>
            </a:r>
            <a:r>
              <a:rPr lang="en-US" dirty="0" smtClean="0"/>
              <a:t>: </a:t>
            </a:r>
            <a:r>
              <a:rPr lang="en-GB" dirty="0" smtClean="0"/>
              <a:t>To help and care for others</a:t>
            </a:r>
            <a:endParaRPr lang="en-GB" dirty="0" smtClean="0"/>
          </a:p>
          <a:p>
            <a:r>
              <a:rPr lang="en-US" b="1" dirty="0" smtClean="0"/>
              <a:t>Strategy</a:t>
            </a:r>
            <a:r>
              <a:rPr lang="en-US" dirty="0" smtClean="0"/>
              <a:t>: </a:t>
            </a:r>
            <a:r>
              <a:rPr lang="en-GB" dirty="0" smtClean="0"/>
              <a:t>Protecting and doing things for others</a:t>
            </a:r>
            <a:endParaRPr lang="en-GB" dirty="0" smtClean="0"/>
          </a:p>
          <a:p>
            <a:r>
              <a:rPr lang="en-US" b="1" dirty="0" smtClean="0"/>
              <a:t>Images that work for you the best</a:t>
            </a:r>
            <a:r>
              <a:rPr lang="en-US" dirty="0" smtClean="0"/>
              <a:t>: Images focusing on people and connections between them work the best for you, as well as images on issues important for your brand, like ecology or social issues.</a:t>
            </a:r>
          </a:p>
          <a:p>
            <a:pPr algn="r"/>
            <a:endParaRPr lang="en-US" sz="1400" dirty="0" smtClean="0"/>
          </a:p>
          <a:p>
            <a:pPr algn="r"/>
            <a:r>
              <a:rPr lang="en-US" sz="1400" dirty="0" smtClean="0"/>
              <a:t>Source: </a:t>
            </a:r>
            <a:r>
              <a:rPr lang="en-GB" sz="1400" dirty="0" smtClean="0">
                <a:hlinkClick r:id="rId4"/>
              </a:rPr>
              <a:t>blog.depositphotos.com</a:t>
            </a:r>
            <a:r>
              <a:rPr lang="en-GB" sz="1400" dirty="0" smtClean="0">
                <a:hlinkClick r:id="rId4"/>
              </a:rPr>
              <a:t>/</a:t>
            </a:r>
            <a:endParaRPr lang="ru-RU" sz="1400" dirty="0"/>
          </a:p>
        </p:txBody>
      </p:sp>
      <p:sp>
        <p:nvSpPr>
          <p:cNvPr id="6" name="Текст 5"/>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7" name="Текст 6"/>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3858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10990387" y="2770814"/>
            <a:ext cx="577800" cy="5778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71952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40125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IrenWell\Documents\GDSI\EaP\Implementation\Other\IT course\Module 2\Depositphotos_136570748_m-2015.jpg"/>
          <p:cNvPicPr>
            <a:picLocks noChangeAspect="1" noChangeArrowheads="1"/>
          </p:cNvPicPr>
          <p:nvPr/>
        </p:nvPicPr>
        <p:blipFill>
          <a:blip r:embed="rId2" cstate="print"/>
          <a:stretch>
            <a:fillRect/>
          </a:stretch>
        </p:blipFill>
        <p:spPr bwMode="auto">
          <a:xfrm>
            <a:off x="8132322" y="3314752"/>
            <a:ext cx="4059677" cy="2709834"/>
          </a:xfrm>
          <a:prstGeom prst="rect">
            <a:avLst/>
          </a:prstGeom>
          <a:noFill/>
        </p:spPr>
      </p:pic>
      <p:pic>
        <p:nvPicPr>
          <p:cNvPr id="1026" name="Picture 2" descr="C:\Users\IrenWell\Documents\GDSI\EaP\Implementation\Other\IT course\Module 2\Depositphotos_171429036_original.jpg"/>
          <p:cNvPicPr>
            <a:picLocks noChangeAspect="1" noChangeArrowheads="1"/>
          </p:cNvPicPr>
          <p:nvPr/>
        </p:nvPicPr>
        <p:blipFill>
          <a:blip r:embed="rId3" cstate="print"/>
          <a:stretch>
            <a:fillRect/>
          </a:stretch>
        </p:blipFill>
        <p:spPr bwMode="auto">
          <a:xfrm>
            <a:off x="4445542" y="1848254"/>
            <a:ext cx="4736316" cy="3161490"/>
          </a:xfrm>
          <a:prstGeom prst="rect">
            <a:avLst/>
          </a:prstGeom>
          <a:noFill/>
        </p:spPr>
      </p:pic>
      <p:sp>
        <p:nvSpPr>
          <p:cNvPr id="3" name="Заголовок 2"/>
          <p:cNvSpPr>
            <a:spLocks noGrp="1"/>
          </p:cNvSpPr>
          <p:nvPr>
            <p:ph type="title"/>
          </p:nvPr>
        </p:nvSpPr>
        <p:spPr>
          <a:xfrm>
            <a:off x="1789471" y="1247442"/>
            <a:ext cx="5953746" cy="561693"/>
          </a:xfrm>
        </p:spPr>
        <p:txBody>
          <a:bodyPr>
            <a:normAutofit/>
          </a:bodyPr>
          <a:lstStyle/>
          <a:p>
            <a:r>
              <a:rPr lang="en-US" sz="2800" dirty="0" smtClean="0"/>
              <a:t>Images and archetypes: </a:t>
            </a:r>
            <a:r>
              <a:rPr lang="en-GB" sz="2800" dirty="0" smtClean="0"/>
              <a:t>Sage</a:t>
            </a:r>
            <a:endParaRPr lang="ru-RU" sz="2800" dirty="0"/>
          </a:p>
        </p:txBody>
      </p:sp>
      <p:sp>
        <p:nvSpPr>
          <p:cNvPr id="4" name="Текст 3"/>
          <p:cNvSpPr>
            <a:spLocks noGrp="1"/>
          </p:cNvSpPr>
          <p:nvPr>
            <p:ph type="body" idx="1"/>
          </p:nvPr>
        </p:nvSpPr>
        <p:spPr>
          <a:xfrm>
            <a:off x="1789471" y="1868131"/>
            <a:ext cx="2519882" cy="4163018"/>
          </a:xfrm>
        </p:spPr>
        <p:txBody>
          <a:bodyPr>
            <a:normAutofit lnSpcReduction="10000"/>
          </a:bodyPr>
          <a:lstStyle/>
          <a:p>
            <a:r>
              <a:rPr lang="en-US" b="1" dirty="0" smtClean="0"/>
              <a:t>Famous brand</a:t>
            </a:r>
            <a:r>
              <a:rPr lang="en-US" dirty="0" smtClean="0"/>
              <a:t>: </a:t>
            </a:r>
            <a:r>
              <a:rPr lang="en-GB" dirty="0" smtClean="0"/>
              <a:t>Smithsonian</a:t>
            </a:r>
            <a:endParaRPr lang="en-US" dirty="0" smtClean="0"/>
          </a:p>
          <a:p>
            <a:r>
              <a:rPr lang="en-US" b="1" dirty="0" smtClean="0"/>
              <a:t>Goal</a:t>
            </a:r>
            <a:r>
              <a:rPr lang="en-US" dirty="0" smtClean="0"/>
              <a:t>: </a:t>
            </a:r>
            <a:r>
              <a:rPr lang="en-GB" dirty="0" smtClean="0"/>
              <a:t>To use intelligence and wisdom to understand the world</a:t>
            </a:r>
            <a:endParaRPr lang="en-GB" dirty="0" smtClean="0"/>
          </a:p>
          <a:p>
            <a:r>
              <a:rPr lang="en-US" b="1" dirty="0" smtClean="0"/>
              <a:t>Strategy</a:t>
            </a:r>
            <a:r>
              <a:rPr lang="en-US" dirty="0" smtClean="0"/>
              <a:t>: </a:t>
            </a:r>
            <a:r>
              <a:rPr lang="en-GB" dirty="0" smtClean="0"/>
              <a:t>Seek out information and knowledge</a:t>
            </a:r>
            <a:endParaRPr lang="en-GB" dirty="0" smtClean="0"/>
          </a:p>
          <a:p>
            <a:r>
              <a:rPr lang="en-US" b="1" dirty="0" smtClean="0"/>
              <a:t>Images that work for you the best</a:t>
            </a:r>
            <a:r>
              <a:rPr lang="en-US" dirty="0" smtClean="0"/>
              <a:t>: This archetype likes adventures and ofte</a:t>
            </a:r>
            <a:r>
              <a:rPr lang="en-US" dirty="0" smtClean="0"/>
              <a:t>n publishes photos of nature to stress his cognitive need and desire to learn the world. This archetype is fine with posting photos to make one think, or photos of intellectual talking.</a:t>
            </a:r>
            <a:endParaRPr lang="en-US" dirty="0" smtClean="0"/>
          </a:p>
          <a:p>
            <a:pPr algn="r"/>
            <a:r>
              <a:rPr lang="en-US" sz="1400" dirty="0" smtClean="0"/>
              <a:t>Source: </a:t>
            </a:r>
            <a:r>
              <a:rPr lang="en-GB" sz="1400" dirty="0" smtClean="0">
                <a:hlinkClick r:id="rId4"/>
              </a:rPr>
              <a:t>blog.depositphotos.com</a:t>
            </a:r>
            <a:r>
              <a:rPr lang="en-GB" sz="1400" dirty="0" smtClean="0">
                <a:hlinkClick r:id="rId4"/>
              </a:rPr>
              <a:t>/</a:t>
            </a:r>
            <a:endParaRPr lang="ru-RU" sz="1400" dirty="0"/>
          </a:p>
        </p:txBody>
      </p:sp>
      <p:sp>
        <p:nvSpPr>
          <p:cNvPr id="6" name="Текст 5"/>
          <p:cNvSpPr>
            <a:spLocks noGrp="1"/>
          </p:cNvSpPr>
          <p:nvPr>
            <p:ph type="body" idx="13"/>
          </p:nvPr>
        </p:nvSpPr>
        <p:spPr/>
        <p:txBody>
          <a:bodyPr/>
          <a:lstStyle/>
          <a:p>
            <a:r>
              <a:rPr lang="en-US" dirty="0" smtClean="0"/>
              <a:t>Offline Seminar #</a:t>
            </a:r>
            <a:r>
              <a:rPr lang="en-US" dirty="0" smtClean="0"/>
              <a:t>2</a:t>
            </a:r>
            <a:endParaRPr lang="ru-RU" dirty="0" smtClean="0"/>
          </a:p>
        </p:txBody>
      </p:sp>
      <p:sp>
        <p:nvSpPr>
          <p:cNvPr id="7" name="Текст 6"/>
          <p:cNvSpPr>
            <a:spLocks noGrp="1"/>
          </p:cNvSpPr>
          <p:nvPr>
            <p:ph type="body" idx="14"/>
          </p:nvPr>
        </p:nvSpPr>
        <p:spPr/>
        <p:txBody>
          <a:bodyPr/>
          <a:lstStyle/>
          <a:p>
            <a:r>
              <a:rPr lang="en-US" dirty="0" smtClean="0"/>
              <a:t>Visual </a:t>
            </a:r>
            <a:r>
              <a:rPr lang="en-US" dirty="0" smtClean="0"/>
              <a:t>Communications</a:t>
            </a:r>
            <a:endParaRPr lang="ru-RU" dirty="0" smtClean="0"/>
          </a:p>
        </p:txBody>
      </p:sp>
      <p:cxnSp>
        <p:nvCxnSpPr>
          <p:cNvPr id="8" name="Прямая соединительная линия 7"/>
          <p:cNvCxnSpPr/>
          <p:nvPr/>
        </p:nvCxnSpPr>
        <p:spPr>
          <a:xfrm>
            <a:off x="87630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3486150" y="273306"/>
            <a:ext cx="400050" cy="0"/>
          </a:xfrm>
          <a:prstGeom prst="line">
            <a:avLst/>
          </a:prstGeom>
          <a:ln w="15875" cap="rnd">
            <a:solidFill>
              <a:srgbClr val="9F2EB2"/>
            </a:solidFill>
            <a:round/>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385863" y="4913543"/>
            <a:ext cx="1384300" cy="13843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10295881" y="-132545"/>
            <a:ext cx="3321665" cy="332166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10990387" y="2770814"/>
            <a:ext cx="577800" cy="577800"/>
          </a:xfrm>
          <a:prstGeom prst="ellipse">
            <a:avLst/>
          </a:prstGeom>
          <a:gradFill>
            <a:gsLst>
              <a:gs pos="0">
                <a:srgbClr val="A24AB1"/>
              </a:gs>
              <a:gs pos="100000">
                <a:srgbClr val="9F2EB2">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7195271" y="4688386"/>
            <a:ext cx="750455" cy="750455"/>
          </a:xfrm>
          <a:prstGeom prst="ellipse">
            <a:avLst/>
          </a:prstGeom>
          <a:gradFill>
            <a:gsLst>
              <a:gs pos="0">
                <a:srgbClr val="F3AE49"/>
              </a:gs>
              <a:gs pos="100000">
                <a:srgbClr val="F4AF3D">
                  <a:alpha val="2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 xmlns:p14="http://schemas.microsoft.com/office/powerpoint/2010/main" val="140125571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B05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1028</TotalTime>
  <Words>1976</Words>
  <Application>Microsoft Office PowerPoint</Application>
  <PresentationFormat>Произвольный</PresentationFormat>
  <Paragraphs>346</Paragraphs>
  <Slides>46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Тема Office</vt:lpstr>
      <vt:lpstr>Visual Communications: Images and Infographics</vt:lpstr>
      <vt:lpstr>Why do you need visuals?</vt:lpstr>
      <vt:lpstr>10 ways nonprofits can use visuals</vt:lpstr>
      <vt:lpstr>10 ways nonprofits can use visuals (2)</vt:lpstr>
      <vt:lpstr>Images</vt:lpstr>
      <vt:lpstr>Good practices and more</vt:lpstr>
      <vt:lpstr>Images and archetypes: Innocent</vt:lpstr>
      <vt:lpstr>Images and archetypes: Caregiver</vt:lpstr>
      <vt:lpstr>Images and archetypes: Sage</vt:lpstr>
      <vt:lpstr>Enhancing Your Photos: Cropping </vt:lpstr>
      <vt:lpstr>Three basic rules…</vt:lpstr>
      <vt:lpstr>Photo cropping: example #1 </vt:lpstr>
      <vt:lpstr>Photo cropping: example #1 </vt:lpstr>
      <vt:lpstr>Photo cropping: example #2 </vt:lpstr>
      <vt:lpstr>Photo cropping: example #2 </vt:lpstr>
      <vt:lpstr>Photo cropping: example #2 </vt:lpstr>
      <vt:lpstr>Photo cropping: example #3</vt:lpstr>
      <vt:lpstr>Photo cropping: example #3 </vt:lpstr>
      <vt:lpstr>Photo cropping: example #4</vt:lpstr>
      <vt:lpstr>Photo cropping: example #4</vt:lpstr>
      <vt:lpstr>Photo cropping: example #5</vt:lpstr>
      <vt:lpstr>Photo cropping: example #4</vt:lpstr>
      <vt:lpstr>How to: Step 1 (choose the photo)</vt:lpstr>
      <vt:lpstr>How to: Step 2 (select ‘original ratio’)</vt:lpstr>
      <vt:lpstr>How to: Step 2 (or select ‘custom ratio’)</vt:lpstr>
      <vt:lpstr>How to: Step 3 (use ‘save as’ / ‘save a copy’ option)</vt:lpstr>
      <vt:lpstr>Infographic simplified</vt:lpstr>
      <vt:lpstr>Infographic in easy terms</vt:lpstr>
      <vt:lpstr>What do we call an infographic? – Everything!</vt:lpstr>
      <vt:lpstr>And everything like this…</vt:lpstr>
      <vt:lpstr>And even this!</vt:lpstr>
      <vt:lpstr>How our Project uses infographics</vt:lpstr>
      <vt:lpstr>Choosing the right type: Inform</vt:lpstr>
      <vt:lpstr>Choosing the right type: Compare</vt:lpstr>
      <vt:lpstr>Choosing the right type: Change</vt:lpstr>
      <vt:lpstr>Choosing the right type: Organise</vt:lpstr>
      <vt:lpstr>Choosing the right type: Relationships</vt:lpstr>
      <vt:lpstr>5 steps to create an amazing infographic</vt:lpstr>
      <vt:lpstr>Give a chance to even simple graphics</vt:lpstr>
      <vt:lpstr>Give a chance to even simple graphics</vt:lpstr>
      <vt:lpstr>Free Online Application for Visualisation</vt:lpstr>
      <vt:lpstr>Слайд 42</vt:lpstr>
      <vt:lpstr>Слайд 43</vt:lpstr>
      <vt:lpstr>Слайд 44</vt:lpstr>
      <vt:lpstr>Слайд 45</vt:lpstr>
      <vt:lpstr>Thank you for your attention!</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Igor Polivka</dc:creator>
  <cp:lastModifiedBy>IrenWell</cp:lastModifiedBy>
  <cp:revision>156</cp:revision>
  <dcterms:created xsi:type="dcterms:W3CDTF">2019-02-18T10:33:07Z</dcterms:created>
  <dcterms:modified xsi:type="dcterms:W3CDTF">2019-04-12T18:50:50Z</dcterms:modified>
</cp:coreProperties>
</file>