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73" r:id="rId3"/>
    <p:sldId id="265" r:id="rId4"/>
    <p:sldId id="267" r:id="rId5"/>
    <p:sldId id="261" r:id="rId6"/>
    <p:sldId id="260" r:id="rId7"/>
    <p:sldId id="259" r:id="rId8"/>
    <p:sldId id="268" r:id="rId9"/>
    <p:sldId id="270" r:id="rId10"/>
    <p:sldId id="271" r:id="rId11"/>
    <p:sldId id="272" r:id="rId12"/>
    <p:sldId id="257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58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62" r:id="rId39"/>
    <p:sldId id="298" r:id="rId40"/>
    <p:sldId id="299" r:id="rId41"/>
    <p:sldId id="300" r:id="rId42"/>
    <p:sldId id="263" r:id="rId43"/>
    <p:sldId id="301" r:id="rId44"/>
    <p:sldId id="302" r:id="rId45"/>
    <p:sldId id="303" r:id="rId46"/>
    <p:sldId id="266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2EB2"/>
    <a:srgbClr val="A24AB1"/>
    <a:srgbClr val="F4AF3D"/>
    <a:srgbClr val="F3AE49"/>
    <a:srgbClr val="5B12A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00" autoAdjust="0"/>
    <p:restoredTop sz="94690" autoAdjust="0"/>
  </p:normalViewPr>
  <p:slideViewPr>
    <p:cSldViewPr snapToGrid="0">
      <p:cViewPr>
        <p:scale>
          <a:sx n="65" d="100"/>
          <a:sy n="65" d="100"/>
        </p:scale>
        <p:origin x="-186" y="-3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766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Company 1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4300</c:v>
                </c:pt>
                <c:pt idx="1">
                  <c:v>2500</c:v>
                </c:pt>
                <c:pt idx="2">
                  <c:v>3500</c:v>
                </c:pt>
                <c:pt idx="3">
                  <c:v>4500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Company 2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2400</c:v>
                </c:pt>
                <c:pt idx="1">
                  <c:v>4400</c:v>
                </c:pt>
                <c:pt idx="2">
                  <c:v>1800</c:v>
                </c:pt>
                <c:pt idx="3">
                  <c:v>2800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Company 3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2000</c:v>
                </c:pt>
                <c:pt idx="1">
                  <c:v>2000</c:v>
                </c:pt>
                <c:pt idx="2">
                  <c:v>3000</c:v>
                </c:pt>
                <c:pt idx="3">
                  <c:v>4900</c:v>
                </c:pt>
              </c:numCache>
            </c:numRef>
          </c:val>
        </c:ser>
        <c:dLbls>
          <c:showVal val="1"/>
        </c:dLbls>
        <c:shape val="box"/>
        <c:axId val="72451200"/>
        <c:axId val="74750976"/>
        <c:axId val="0"/>
      </c:bar3DChart>
      <c:catAx>
        <c:axId val="72451200"/>
        <c:scaling>
          <c:orientation val="minMax"/>
        </c:scaling>
        <c:axPos val="b"/>
        <c:majorGridlines/>
        <c:numFmt formatCode="General" sourceLinked="1"/>
        <c:tickLblPos val="nextTo"/>
        <c:crossAx val="74750976"/>
        <c:crosses val="autoZero"/>
        <c:auto val="1"/>
        <c:lblAlgn val="ctr"/>
        <c:lblOffset val="100"/>
      </c:catAx>
      <c:valAx>
        <c:axId val="74750976"/>
        <c:scaling>
          <c:orientation val="minMax"/>
        </c:scaling>
        <c:axPos val="l"/>
        <c:majorGridlines/>
        <c:numFmt formatCode="General" sourceLinked="1"/>
        <c:tickLblPos val="nextTo"/>
        <c:crossAx val="7245120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Company 1</c:v>
                </c:pt>
              </c:strCache>
            </c:strRef>
          </c:tx>
          <c:dPt>
            <c:idx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3"/>
            <c:spPr>
              <a:solidFill>
                <a:schemeClr val="accent5"/>
              </a:solidFill>
            </c:spPr>
          </c:dPt>
          <c:dLbls>
            <c:delete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4300</c:v>
                </c:pt>
                <c:pt idx="1">
                  <c:v>2500</c:v>
                </c:pt>
                <c:pt idx="2">
                  <c:v>3500</c:v>
                </c:pt>
                <c:pt idx="3">
                  <c:v>4500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Company 2</c:v>
                </c:pt>
              </c:strCache>
            </c:strRef>
          </c:tx>
          <c:dPt>
            <c:idx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delete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2400</c:v>
                </c:pt>
                <c:pt idx="1">
                  <c:v>4400</c:v>
                </c:pt>
                <c:pt idx="2">
                  <c:v>1800</c:v>
                </c:pt>
                <c:pt idx="3">
                  <c:v>2800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Company 3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dPt>
            <c:idx val="3"/>
            <c:spPr>
              <a:solidFill>
                <a:schemeClr val="accent6"/>
              </a:solidFill>
            </c:spPr>
          </c:dPt>
          <c:dLbls>
            <c:delete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2000</c:v>
                </c:pt>
                <c:pt idx="1">
                  <c:v>2000</c:v>
                </c:pt>
                <c:pt idx="2">
                  <c:v>3000</c:v>
                </c:pt>
                <c:pt idx="3">
                  <c:v>4900</c:v>
                </c:pt>
              </c:numCache>
            </c:numRef>
          </c:val>
        </c:ser>
        <c:dLbls>
          <c:showVal val="1"/>
        </c:dLbls>
        <c:gapWidth val="75"/>
        <c:axId val="71873664"/>
        <c:axId val="71875200"/>
      </c:barChart>
      <c:catAx>
        <c:axId val="7187366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1875200"/>
        <c:crosses val="autoZero"/>
        <c:auto val="1"/>
        <c:lblAlgn val="ctr"/>
        <c:lblOffset val="100"/>
      </c:catAx>
      <c:valAx>
        <c:axId val="71875200"/>
        <c:scaling>
          <c:orientation val="minMax"/>
          <c:max val="5000"/>
        </c:scaling>
        <c:axPos val="l"/>
        <c:numFmt formatCode="General" sourceLinked="1"/>
        <c:majorTickMark val="cross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1873664"/>
        <c:crosses val="autoZero"/>
        <c:crossBetween val="between"/>
        <c:majorUnit val="1000"/>
      </c:valAx>
    </c:plotArea>
    <c:legend>
      <c:legendPos val="b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2200"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CDD0F9-4C3E-4E07-9DDE-0880CEC04FCF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1" csCatId="colorful" phldr="1"/>
      <dgm:spPr/>
    </dgm:pt>
    <dgm:pt modelId="{4879DDB0-4ADC-426E-83D1-DC6AAC591C3A}">
      <dgm:prSet phldrT="[Текст]" custT="1"/>
      <dgm:spPr/>
      <dgm:t>
        <a:bodyPr lIns="0" tIns="0" rIns="0" bIns="0"/>
        <a:lstStyle/>
        <a:p>
          <a:r>
            <a:rPr lang="ru-RU" sz="2000" b="1" dirty="0" smtClean="0"/>
            <a:t>Инфо-рмация </a:t>
          </a:r>
          <a:endParaRPr lang="en-GB" sz="2000" b="1" dirty="0"/>
        </a:p>
      </dgm:t>
    </dgm:pt>
    <dgm:pt modelId="{8068C175-B6DE-408D-94AF-A8273B955426}" type="parTrans" cxnId="{44797B44-D232-48F4-8CAA-C3A68B897DB0}">
      <dgm:prSet/>
      <dgm:spPr/>
      <dgm:t>
        <a:bodyPr/>
        <a:lstStyle/>
        <a:p>
          <a:endParaRPr lang="en-GB"/>
        </a:p>
      </dgm:t>
    </dgm:pt>
    <dgm:pt modelId="{B78FB7FE-1D82-41DA-B7CE-72822B4012E9}" type="sibTrans" cxnId="{44797B44-D232-48F4-8CAA-C3A68B897DB0}">
      <dgm:prSet/>
      <dgm:spPr/>
      <dgm:t>
        <a:bodyPr/>
        <a:lstStyle/>
        <a:p>
          <a:endParaRPr lang="en-GB" dirty="0"/>
        </a:p>
      </dgm:t>
    </dgm:pt>
    <dgm:pt modelId="{FD53E36D-CDBA-40E0-AE4F-B5A777E90A49}">
      <dgm:prSet phldrT="[Текст]" custT="1"/>
      <dgm:spPr/>
      <dgm:t>
        <a:bodyPr lIns="0" tIns="0" rIns="0" bIns="0"/>
        <a:lstStyle/>
        <a:p>
          <a:r>
            <a:rPr lang="ru-RU" sz="2000" b="1" dirty="0" smtClean="0"/>
            <a:t>Графи-ка </a:t>
          </a:r>
          <a:endParaRPr lang="en-GB" sz="2000" b="1" dirty="0"/>
        </a:p>
      </dgm:t>
    </dgm:pt>
    <dgm:pt modelId="{8B1767FF-23BC-4D56-8B84-B59A7C9D97C1}" type="parTrans" cxnId="{C661F180-3BE2-4390-9321-1DCD593B21C3}">
      <dgm:prSet/>
      <dgm:spPr/>
      <dgm:t>
        <a:bodyPr/>
        <a:lstStyle/>
        <a:p>
          <a:endParaRPr lang="en-GB"/>
        </a:p>
      </dgm:t>
    </dgm:pt>
    <dgm:pt modelId="{31C2EEB3-BBAB-4E58-882B-3D562502F699}" type="sibTrans" cxnId="{C661F180-3BE2-4390-9321-1DCD593B21C3}">
      <dgm:prSet/>
      <dgm:spPr/>
      <dgm:t>
        <a:bodyPr/>
        <a:lstStyle/>
        <a:p>
          <a:endParaRPr lang="en-GB" dirty="0"/>
        </a:p>
      </dgm:t>
    </dgm:pt>
    <dgm:pt modelId="{9C8CF809-629D-44CE-81BA-F2DB3C65CCF2}">
      <dgm:prSet phldrT="[Текст]" custT="1"/>
      <dgm:spPr/>
      <dgm:t>
        <a:bodyPr lIns="0" tIns="0" rIns="0" bIns="0"/>
        <a:lstStyle/>
        <a:p>
          <a:r>
            <a:rPr lang="ru-RU" sz="2000" b="1" i="0" dirty="0" smtClean="0"/>
            <a:t>Инфо-графи-ка </a:t>
          </a:r>
          <a:endParaRPr lang="en-GB" sz="2000" b="1" dirty="0"/>
        </a:p>
      </dgm:t>
    </dgm:pt>
    <dgm:pt modelId="{854D7C10-C152-4A29-A606-6F1FA4B1308B}" type="parTrans" cxnId="{38195F45-4673-4BA8-8A2B-E19766313153}">
      <dgm:prSet/>
      <dgm:spPr/>
      <dgm:t>
        <a:bodyPr/>
        <a:lstStyle/>
        <a:p>
          <a:endParaRPr lang="en-GB"/>
        </a:p>
      </dgm:t>
    </dgm:pt>
    <dgm:pt modelId="{BA452E06-FBB0-4D7E-BED2-F03981B39E1E}" type="sibTrans" cxnId="{38195F45-4673-4BA8-8A2B-E19766313153}">
      <dgm:prSet/>
      <dgm:spPr/>
      <dgm:t>
        <a:bodyPr/>
        <a:lstStyle/>
        <a:p>
          <a:endParaRPr lang="en-GB"/>
        </a:p>
      </dgm:t>
    </dgm:pt>
    <dgm:pt modelId="{D3410922-549D-4E34-BF8A-29C9023B7355}" type="pres">
      <dgm:prSet presAssocID="{56CDD0F9-4C3E-4E07-9DDE-0880CEC04FCF}" presName="linearFlow" presStyleCnt="0">
        <dgm:presLayoutVars>
          <dgm:dir/>
          <dgm:resizeHandles val="exact"/>
        </dgm:presLayoutVars>
      </dgm:prSet>
      <dgm:spPr/>
    </dgm:pt>
    <dgm:pt modelId="{E64B1D2A-CDE6-4091-93CB-1A28D5B80928}" type="pres">
      <dgm:prSet presAssocID="{4879DDB0-4ADC-426E-83D1-DC6AAC591C3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4C9021F-15CA-4A2C-B922-650B6A2087D6}" type="pres">
      <dgm:prSet presAssocID="{B78FB7FE-1D82-41DA-B7CE-72822B4012E9}" presName="spacerL" presStyleCnt="0"/>
      <dgm:spPr/>
    </dgm:pt>
    <dgm:pt modelId="{78EE4579-3CAF-4ACA-B772-BA4C75EFBE2F}" type="pres">
      <dgm:prSet presAssocID="{B78FB7FE-1D82-41DA-B7CE-72822B4012E9}" presName="sibTrans" presStyleLbl="sibTrans2D1" presStyleIdx="0" presStyleCnt="2"/>
      <dgm:spPr/>
      <dgm:t>
        <a:bodyPr/>
        <a:lstStyle/>
        <a:p>
          <a:endParaRPr lang="en-GB"/>
        </a:p>
      </dgm:t>
    </dgm:pt>
    <dgm:pt modelId="{BC49F65D-9F37-4F88-A223-0720530F4FCF}" type="pres">
      <dgm:prSet presAssocID="{B78FB7FE-1D82-41DA-B7CE-72822B4012E9}" presName="spacerR" presStyleCnt="0"/>
      <dgm:spPr/>
    </dgm:pt>
    <dgm:pt modelId="{F9149BBD-721A-44FD-A847-0F754D53FCC8}" type="pres">
      <dgm:prSet presAssocID="{FD53E36D-CDBA-40E0-AE4F-B5A777E90A4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9ED6D7-3FA3-4C1A-8BE1-FB21D2B71610}" type="pres">
      <dgm:prSet presAssocID="{31C2EEB3-BBAB-4E58-882B-3D562502F699}" presName="spacerL" presStyleCnt="0"/>
      <dgm:spPr/>
    </dgm:pt>
    <dgm:pt modelId="{F741AE1F-D61E-4A7A-AF0F-CAF583CC53E3}" type="pres">
      <dgm:prSet presAssocID="{31C2EEB3-BBAB-4E58-882B-3D562502F699}" presName="sibTrans" presStyleLbl="sibTrans2D1" presStyleIdx="1" presStyleCnt="2"/>
      <dgm:spPr/>
      <dgm:t>
        <a:bodyPr/>
        <a:lstStyle/>
        <a:p>
          <a:endParaRPr lang="en-GB"/>
        </a:p>
      </dgm:t>
    </dgm:pt>
    <dgm:pt modelId="{A5F4474F-44FA-4E34-8440-5475C5C5860E}" type="pres">
      <dgm:prSet presAssocID="{31C2EEB3-BBAB-4E58-882B-3D562502F699}" presName="spacerR" presStyleCnt="0"/>
      <dgm:spPr/>
    </dgm:pt>
    <dgm:pt modelId="{8A7AD447-E0FB-47B2-BDE5-6CA51DFA83F0}" type="pres">
      <dgm:prSet presAssocID="{9C8CF809-629D-44CE-81BA-F2DB3C65CCF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369E95F-3B8B-4265-886E-90B15ED5499A}" type="presOf" srcId="{31C2EEB3-BBAB-4E58-882B-3D562502F699}" destId="{F741AE1F-D61E-4A7A-AF0F-CAF583CC53E3}" srcOrd="0" destOrd="0" presId="urn:microsoft.com/office/officeart/2005/8/layout/equation1"/>
    <dgm:cxn modelId="{44797B44-D232-48F4-8CAA-C3A68B897DB0}" srcId="{56CDD0F9-4C3E-4E07-9DDE-0880CEC04FCF}" destId="{4879DDB0-4ADC-426E-83D1-DC6AAC591C3A}" srcOrd="0" destOrd="0" parTransId="{8068C175-B6DE-408D-94AF-A8273B955426}" sibTransId="{B78FB7FE-1D82-41DA-B7CE-72822B4012E9}"/>
    <dgm:cxn modelId="{C661F180-3BE2-4390-9321-1DCD593B21C3}" srcId="{56CDD0F9-4C3E-4E07-9DDE-0880CEC04FCF}" destId="{FD53E36D-CDBA-40E0-AE4F-B5A777E90A49}" srcOrd="1" destOrd="0" parTransId="{8B1767FF-23BC-4D56-8B84-B59A7C9D97C1}" sibTransId="{31C2EEB3-BBAB-4E58-882B-3D562502F699}"/>
    <dgm:cxn modelId="{FB3060AC-4C4F-41A5-93BA-0BA898590493}" type="presOf" srcId="{B78FB7FE-1D82-41DA-B7CE-72822B4012E9}" destId="{78EE4579-3CAF-4ACA-B772-BA4C75EFBE2F}" srcOrd="0" destOrd="0" presId="urn:microsoft.com/office/officeart/2005/8/layout/equation1"/>
    <dgm:cxn modelId="{6330FC5B-537B-4F40-9878-DBE2A77B304D}" type="presOf" srcId="{FD53E36D-CDBA-40E0-AE4F-B5A777E90A49}" destId="{F9149BBD-721A-44FD-A847-0F754D53FCC8}" srcOrd="0" destOrd="0" presId="urn:microsoft.com/office/officeart/2005/8/layout/equation1"/>
    <dgm:cxn modelId="{A3EEB893-9091-4C17-A9B4-E5EA07AF004F}" type="presOf" srcId="{4879DDB0-4ADC-426E-83D1-DC6AAC591C3A}" destId="{E64B1D2A-CDE6-4091-93CB-1A28D5B80928}" srcOrd="0" destOrd="0" presId="urn:microsoft.com/office/officeart/2005/8/layout/equation1"/>
    <dgm:cxn modelId="{E6BD5D57-C832-4579-844B-EE1CBA699922}" type="presOf" srcId="{9C8CF809-629D-44CE-81BA-F2DB3C65CCF2}" destId="{8A7AD447-E0FB-47B2-BDE5-6CA51DFA83F0}" srcOrd="0" destOrd="0" presId="urn:microsoft.com/office/officeart/2005/8/layout/equation1"/>
    <dgm:cxn modelId="{38195F45-4673-4BA8-8A2B-E19766313153}" srcId="{56CDD0F9-4C3E-4E07-9DDE-0880CEC04FCF}" destId="{9C8CF809-629D-44CE-81BA-F2DB3C65CCF2}" srcOrd="2" destOrd="0" parTransId="{854D7C10-C152-4A29-A606-6F1FA4B1308B}" sibTransId="{BA452E06-FBB0-4D7E-BED2-F03981B39E1E}"/>
    <dgm:cxn modelId="{8B55FBF7-5984-45A7-9DE8-EBF152A82D0C}" type="presOf" srcId="{56CDD0F9-4C3E-4E07-9DDE-0880CEC04FCF}" destId="{D3410922-549D-4E34-BF8A-29C9023B7355}" srcOrd="0" destOrd="0" presId="urn:microsoft.com/office/officeart/2005/8/layout/equation1"/>
    <dgm:cxn modelId="{176C2661-4E94-440B-AD3B-1FA5603AAAA7}" type="presParOf" srcId="{D3410922-549D-4E34-BF8A-29C9023B7355}" destId="{E64B1D2A-CDE6-4091-93CB-1A28D5B80928}" srcOrd="0" destOrd="0" presId="urn:microsoft.com/office/officeart/2005/8/layout/equation1"/>
    <dgm:cxn modelId="{C65D59A5-D36C-4236-ACB1-99B4A985C511}" type="presParOf" srcId="{D3410922-549D-4E34-BF8A-29C9023B7355}" destId="{54C9021F-15CA-4A2C-B922-650B6A2087D6}" srcOrd="1" destOrd="0" presId="urn:microsoft.com/office/officeart/2005/8/layout/equation1"/>
    <dgm:cxn modelId="{6DABA4A0-F53C-4239-A2A3-5D241525EBCF}" type="presParOf" srcId="{D3410922-549D-4E34-BF8A-29C9023B7355}" destId="{78EE4579-3CAF-4ACA-B772-BA4C75EFBE2F}" srcOrd="2" destOrd="0" presId="urn:microsoft.com/office/officeart/2005/8/layout/equation1"/>
    <dgm:cxn modelId="{4DC98704-5177-410D-B5E5-CF33E649A2EB}" type="presParOf" srcId="{D3410922-549D-4E34-BF8A-29C9023B7355}" destId="{BC49F65D-9F37-4F88-A223-0720530F4FCF}" srcOrd="3" destOrd="0" presId="urn:microsoft.com/office/officeart/2005/8/layout/equation1"/>
    <dgm:cxn modelId="{D739B4A4-B2FE-4292-9FC5-247BE42F0215}" type="presParOf" srcId="{D3410922-549D-4E34-BF8A-29C9023B7355}" destId="{F9149BBD-721A-44FD-A847-0F754D53FCC8}" srcOrd="4" destOrd="0" presId="urn:microsoft.com/office/officeart/2005/8/layout/equation1"/>
    <dgm:cxn modelId="{802A9E43-A9D5-4F47-BB70-9A3108FBDF00}" type="presParOf" srcId="{D3410922-549D-4E34-BF8A-29C9023B7355}" destId="{B39ED6D7-3FA3-4C1A-8BE1-FB21D2B71610}" srcOrd="5" destOrd="0" presId="urn:microsoft.com/office/officeart/2005/8/layout/equation1"/>
    <dgm:cxn modelId="{E1706767-95DE-44B1-AE14-83D962A67D0D}" type="presParOf" srcId="{D3410922-549D-4E34-BF8A-29C9023B7355}" destId="{F741AE1F-D61E-4A7A-AF0F-CAF583CC53E3}" srcOrd="6" destOrd="0" presId="urn:microsoft.com/office/officeart/2005/8/layout/equation1"/>
    <dgm:cxn modelId="{9F583277-C6CD-4935-B91C-0745B84C0B3A}" type="presParOf" srcId="{D3410922-549D-4E34-BF8A-29C9023B7355}" destId="{A5F4474F-44FA-4E34-8440-5475C5C5860E}" srcOrd="7" destOrd="0" presId="urn:microsoft.com/office/officeart/2005/8/layout/equation1"/>
    <dgm:cxn modelId="{9BD1E092-40A5-47EA-B5FF-8D67675041E3}" type="presParOf" srcId="{D3410922-549D-4E34-BF8A-29C9023B7355}" destId="{8A7AD447-E0FB-47B2-BDE5-6CA51DFA83F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4B1D2A-CDE6-4091-93CB-1A28D5B80928}">
      <dsp:nvSpPr>
        <dsp:cNvPr id="0" name=""/>
        <dsp:cNvSpPr/>
      </dsp:nvSpPr>
      <dsp:spPr>
        <a:xfrm>
          <a:off x="951" y="191283"/>
          <a:ext cx="1261407" cy="12614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Инфо-рмация </a:t>
          </a:r>
          <a:endParaRPr lang="en-GB" sz="2000" b="1" kern="1200" dirty="0"/>
        </a:p>
      </dsp:txBody>
      <dsp:txXfrm>
        <a:off x="951" y="191283"/>
        <a:ext cx="1261407" cy="1261407"/>
      </dsp:txXfrm>
    </dsp:sp>
    <dsp:sp modelId="{78EE4579-3CAF-4ACA-B772-BA4C75EFBE2F}">
      <dsp:nvSpPr>
        <dsp:cNvPr id="0" name=""/>
        <dsp:cNvSpPr/>
      </dsp:nvSpPr>
      <dsp:spPr>
        <a:xfrm>
          <a:off x="1364785" y="456179"/>
          <a:ext cx="731616" cy="731616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 dirty="0"/>
        </a:p>
      </dsp:txBody>
      <dsp:txXfrm>
        <a:off x="1364785" y="456179"/>
        <a:ext cx="731616" cy="731616"/>
      </dsp:txXfrm>
    </dsp:sp>
    <dsp:sp modelId="{F9149BBD-721A-44FD-A847-0F754D53FCC8}">
      <dsp:nvSpPr>
        <dsp:cNvPr id="0" name=""/>
        <dsp:cNvSpPr/>
      </dsp:nvSpPr>
      <dsp:spPr>
        <a:xfrm>
          <a:off x="2198828" y="191283"/>
          <a:ext cx="1261407" cy="12614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Графи-ка </a:t>
          </a:r>
          <a:endParaRPr lang="en-GB" sz="2000" b="1" kern="1200" dirty="0"/>
        </a:p>
      </dsp:txBody>
      <dsp:txXfrm>
        <a:off x="2198828" y="191283"/>
        <a:ext cx="1261407" cy="1261407"/>
      </dsp:txXfrm>
    </dsp:sp>
    <dsp:sp modelId="{F741AE1F-D61E-4A7A-AF0F-CAF583CC53E3}">
      <dsp:nvSpPr>
        <dsp:cNvPr id="0" name=""/>
        <dsp:cNvSpPr/>
      </dsp:nvSpPr>
      <dsp:spPr>
        <a:xfrm>
          <a:off x="3562662" y="456179"/>
          <a:ext cx="731616" cy="731616"/>
        </a:xfrm>
        <a:prstGeom prst="mathEqual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000" kern="1200" dirty="0"/>
        </a:p>
      </dsp:txBody>
      <dsp:txXfrm>
        <a:off x="3562662" y="456179"/>
        <a:ext cx="731616" cy="731616"/>
      </dsp:txXfrm>
    </dsp:sp>
    <dsp:sp modelId="{8A7AD447-E0FB-47B2-BDE5-6CA51DFA83F0}">
      <dsp:nvSpPr>
        <dsp:cNvPr id="0" name=""/>
        <dsp:cNvSpPr/>
      </dsp:nvSpPr>
      <dsp:spPr>
        <a:xfrm>
          <a:off x="4396705" y="191283"/>
          <a:ext cx="1261407" cy="12614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Инфо-графи-ка </a:t>
          </a:r>
          <a:endParaRPr lang="en-GB" sz="2000" b="1" kern="1200" dirty="0"/>
        </a:p>
      </dsp:txBody>
      <dsp:txXfrm>
        <a:off x="4396705" y="191283"/>
        <a:ext cx="1261407" cy="1261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0.37001</cdr:x>
      <cdr:y>0.03789</cdr:y>
    </cdr:from>
    <cdr:to>
      <cdr:x>0.45598</cdr:x>
      <cdr:y>0.13441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6411" y="148645"/>
          <a:ext cx="663677" cy="3786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 pitchFamily="34" charset="0"/>
              <a:cs typeface="Arial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 pitchFamily="34" charset="0"/>
              <a:cs typeface="Arial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 pitchFamily="34" charset="0"/>
              <a:cs typeface="Arial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 pitchFamily="34" charset="0"/>
              <a:cs typeface="Arial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 pitchFamily="34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 pitchFamily="34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 pitchFamily="34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 pitchFamily="34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 pitchFamily="34" charset="0"/>
              <a:cs typeface="Arial" charset="0"/>
            </a:defRPr>
          </a:lvl9pPr>
        </a:lstStyle>
        <a:p xmlns:a="http://schemas.openxmlformats.org/drawingml/2006/main">
          <a:pPr algn="ctr">
            <a:defRPr sz="1800" b="0" i="0" u="none" strike="noStrike" kern="1200" baseline="0">
              <a:solidFill>
                <a:prstClr val="black"/>
              </a:solidFill>
              <a:latin typeface="Calibri"/>
            </a:defRPr>
          </a:pPr>
          <a:r>
            <a:rPr lang="en-US" sz="2200" b="1" dirty="0" smtClean="0">
              <a:solidFill>
                <a:prstClr val="black"/>
              </a:solidFill>
            </a:rPr>
            <a:t>4400</a:t>
          </a:r>
          <a:endParaRPr lang="en-US" sz="2200" b="1" dirty="0">
            <a:solidFill>
              <a:prstClr val="black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F7865-597B-4ACA-9675-B24BAFA62430}" type="datetimeFigureOut">
              <a:rPr lang="ru-RU" smtClean="0"/>
              <a:pPr/>
              <a:t>18.04.2019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2B265-2C5D-4182-9740-B597B9B3BD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77416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B8302-E9E1-48F6-B9F4-403598733512}" type="datetimeFigureOut">
              <a:rPr lang="ru-RU" smtClean="0"/>
              <a:pPr/>
              <a:t>18.04.2019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D3FB3-0356-4A43-BA38-68B506D187A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241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7252" y="2167859"/>
            <a:ext cx="9920748" cy="1371600"/>
          </a:xfrm>
        </p:spPr>
        <p:txBody>
          <a:bodyPr anchor="t">
            <a:normAutofit/>
          </a:bodyPr>
          <a:lstStyle>
            <a:lvl1pPr algn="l">
              <a:defRPr sz="63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7252" y="3952568"/>
            <a:ext cx="9920748" cy="90650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125" y="6249627"/>
            <a:ext cx="1435611" cy="2240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1458" y="6219908"/>
            <a:ext cx="653797" cy="2834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947" y="381902"/>
            <a:ext cx="1664211" cy="466345"/>
          </a:xfrm>
          <a:prstGeom prst="rect">
            <a:avLst/>
          </a:prstGeom>
        </p:spPr>
      </p:pic>
      <p:sp>
        <p:nvSpPr>
          <p:cNvPr id="35" name="Текст 33"/>
          <p:cNvSpPr>
            <a:spLocks noGrp="1"/>
          </p:cNvSpPr>
          <p:nvPr>
            <p:ph type="body" sz="quarter" idx="10" hasCustomPrompt="1"/>
          </p:nvPr>
        </p:nvSpPr>
        <p:spPr>
          <a:xfrm>
            <a:off x="6995160" y="405124"/>
            <a:ext cx="4460804" cy="401898"/>
          </a:xfrm>
        </p:spPr>
        <p:txBody>
          <a:bodyPr anchor="ctr">
            <a:normAutofit/>
          </a:bodyPr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The Project is funded by</a:t>
            </a:r>
            <a:r>
              <a:rPr lang="ru-RU" dirty="0"/>
              <a:t> </a:t>
            </a:r>
            <a:r>
              <a:rPr lang="en-US" dirty="0"/>
              <a:t>the European Union</a:t>
            </a:r>
            <a:br>
              <a:rPr lang="en-US" dirty="0"/>
            </a:br>
            <a:r>
              <a:rPr lang="en-US" dirty="0"/>
              <a:t>and implemented by the consortium led by GDSI Limited</a:t>
            </a:r>
            <a:endParaRPr lang="ru-RU" dirty="0"/>
          </a:p>
        </p:txBody>
      </p:sp>
      <p:sp>
        <p:nvSpPr>
          <p:cNvPr id="38" name="Текст 33"/>
          <p:cNvSpPr>
            <a:spLocks noGrp="1"/>
          </p:cNvSpPr>
          <p:nvPr>
            <p:ph type="body" sz="quarter" idx="11" hasCustomPrompt="1"/>
          </p:nvPr>
        </p:nvSpPr>
        <p:spPr>
          <a:xfrm>
            <a:off x="6995160" y="6100928"/>
            <a:ext cx="4460804" cy="237960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ru-RU" dirty="0"/>
          </a:p>
        </p:txBody>
      </p:sp>
      <p:sp>
        <p:nvSpPr>
          <p:cNvPr id="39" name="Текст 33"/>
          <p:cNvSpPr>
            <a:spLocks noGrp="1"/>
          </p:cNvSpPr>
          <p:nvPr>
            <p:ph type="body" sz="quarter" idx="12" hasCustomPrompt="1"/>
          </p:nvPr>
        </p:nvSpPr>
        <p:spPr>
          <a:xfrm>
            <a:off x="6995160" y="6316801"/>
            <a:ext cx="4460804" cy="236550"/>
          </a:xfrm>
        </p:spPr>
        <p:txBody>
          <a:bodyPr anchor="ctr"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City, Country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9568330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31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32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  <p:sp>
        <p:nvSpPr>
          <p:cNvPr id="34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1774825" y="2845968"/>
            <a:ext cx="2230168" cy="235934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ru-RU" dirty="0"/>
              <a:t>1</a:t>
            </a:r>
            <a:endParaRPr lang="en-US" dirty="0"/>
          </a:p>
        </p:txBody>
      </p:sp>
      <p:sp>
        <p:nvSpPr>
          <p:cNvPr id="35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1774825" y="3060904"/>
            <a:ext cx="2230168" cy="356666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61" name="Текст 2"/>
          <p:cNvSpPr>
            <a:spLocks noGrp="1"/>
          </p:cNvSpPr>
          <p:nvPr>
            <p:ph type="body" idx="34" hasCustomPrompt="1"/>
          </p:nvPr>
        </p:nvSpPr>
        <p:spPr>
          <a:xfrm>
            <a:off x="2519050" y="2035830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1</a:t>
            </a:r>
            <a:endParaRPr lang="en-US" dirty="0"/>
          </a:p>
        </p:txBody>
      </p:sp>
      <p:sp>
        <p:nvSpPr>
          <p:cNvPr id="63" name="Текст 2"/>
          <p:cNvSpPr>
            <a:spLocks noGrp="1"/>
          </p:cNvSpPr>
          <p:nvPr>
            <p:ph type="body" idx="35" hasCustomPrompt="1"/>
          </p:nvPr>
        </p:nvSpPr>
        <p:spPr>
          <a:xfrm>
            <a:off x="4980915" y="2845968"/>
            <a:ext cx="2230168" cy="235934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64" name="Текст 2"/>
          <p:cNvSpPr>
            <a:spLocks noGrp="1"/>
          </p:cNvSpPr>
          <p:nvPr>
            <p:ph type="body" idx="36" hasCustomPrompt="1"/>
          </p:nvPr>
        </p:nvSpPr>
        <p:spPr>
          <a:xfrm>
            <a:off x="4980915" y="3060904"/>
            <a:ext cx="2230168" cy="356666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66" name="Текст 2"/>
          <p:cNvSpPr>
            <a:spLocks noGrp="1"/>
          </p:cNvSpPr>
          <p:nvPr>
            <p:ph type="body" idx="37" hasCustomPrompt="1"/>
          </p:nvPr>
        </p:nvSpPr>
        <p:spPr>
          <a:xfrm>
            <a:off x="5725140" y="2035830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2</a:t>
            </a:r>
            <a:endParaRPr lang="en-US" dirty="0"/>
          </a:p>
        </p:txBody>
      </p:sp>
      <p:sp>
        <p:nvSpPr>
          <p:cNvPr id="68" name="Текст 2"/>
          <p:cNvSpPr>
            <a:spLocks noGrp="1"/>
          </p:cNvSpPr>
          <p:nvPr>
            <p:ph type="body" idx="38" hasCustomPrompt="1"/>
          </p:nvPr>
        </p:nvSpPr>
        <p:spPr>
          <a:xfrm>
            <a:off x="8189566" y="2845968"/>
            <a:ext cx="2230168" cy="235934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ru-RU" dirty="0"/>
              <a:t>3</a:t>
            </a:r>
            <a:endParaRPr lang="en-US" dirty="0"/>
          </a:p>
        </p:txBody>
      </p:sp>
      <p:sp>
        <p:nvSpPr>
          <p:cNvPr id="69" name="Текст 2"/>
          <p:cNvSpPr>
            <a:spLocks noGrp="1"/>
          </p:cNvSpPr>
          <p:nvPr>
            <p:ph type="body" idx="39" hasCustomPrompt="1"/>
          </p:nvPr>
        </p:nvSpPr>
        <p:spPr>
          <a:xfrm>
            <a:off x="8189566" y="3060904"/>
            <a:ext cx="2230168" cy="356666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71" name="Текст 2"/>
          <p:cNvSpPr>
            <a:spLocks noGrp="1"/>
          </p:cNvSpPr>
          <p:nvPr>
            <p:ph type="body" idx="40" hasCustomPrompt="1"/>
          </p:nvPr>
        </p:nvSpPr>
        <p:spPr>
          <a:xfrm>
            <a:off x="8933791" y="2035830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3</a:t>
            </a:r>
            <a:endParaRPr lang="en-US" dirty="0"/>
          </a:p>
        </p:txBody>
      </p:sp>
      <p:sp>
        <p:nvSpPr>
          <p:cNvPr id="73" name="Текст 2"/>
          <p:cNvSpPr>
            <a:spLocks noGrp="1"/>
          </p:cNvSpPr>
          <p:nvPr>
            <p:ph type="body" idx="41" hasCustomPrompt="1"/>
          </p:nvPr>
        </p:nvSpPr>
        <p:spPr>
          <a:xfrm>
            <a:off x="1774825" y="4786994"/>
            <a:ext cx="2230168" cy="235934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04</a:t>
            </a:r>
          </a:p>
        </p:txBody>
      </p:sp>
      <p:sp>
        <p:nvSpPr>
          <p:cNvPr id="74" name="Текст 2"/>
          <p:cNvSpPr>
            <a:spLocks noGrp="1"/>
          </p:cNvSpPr>
          <p:nvPr>
            <p:ph type="body" idx="42" hasCustomPrompt="1"/>
          </p:nvPr>
        </p:nvSpPr>
        <p:spPr>
          <a:xfrm>
            <a:off x="1774825" y="5001930"/>
            <a:ext cx="2230168" cy="356666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76" name="Текст 2"/>
          <p:cNvSpPr>
            <a:spLocks noGrp="1"/>
          </p:cNvSpPr>
          <p:nvPr>
            <p:ph type="body" idx="43" hasCustomPrompt="1"/>
          </p:nvPr>
        </p:nvSpPr>
        <p:spPr>
          <a:xfrm>
            <a:off x="2519050" y="3976856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4</a:t>
            </a:r>
            <a:endParaRPr lang="en-US" dirty="0"/>
          </a:p>
        </p:txBody>
      </p:sp>
      <p:sp>
        <p:nvSpPr>
          <p:cNvPr id="78" name="Текст 2"/>
          <p:cNvSpPr>
            <a:spLocks noGrp="1"/>
          </p:cNvSpPr>
          <p:nvPr>
            <p:ph type="body" idx="44" hasCustomPrompt="1"/>
          </p:nvPr>
        </p:nvSpPr>
        <p:spPr>
          <a:xfrm>
            <a:off x="4980915" y="4786994"/>
            <a:ext cx="2230168" cy="235934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ru-RU" dirty="0"/>
              <a:t>5</a:t>
            </a:r>
            <a:endParaRPr lang="en-US" dirty="0"/>
          </a:p>
        </p:txBody>
      </p:sp>
      <p:sp>
        <p:nvSpPr>
          <p:cNvPr id="79" name="Текст 2"/>
          <p:cNvSpPr>
            <a:spLocks noGrp="1"/>
          </p:cNvSpPr>
          <p:nvPr>
            <p:ph type="body" idx="45" hasCustomPrompt="1"/>
          </p:nvPr>
        </p:nvSpPr>
        <p:spPr>
          <a:xfrm>
            <a:off x="4980915" y="5001930"/>
            <a:ext cx="2230168" cy="356666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81" name="Текст 2"/>
          <p:cNvSpPr>
            <a:spLocks noGrp="1"/>
          </p:cNvSpPr>
          <p:nvPr>
            <p:ph type="body" idx="46" hasCustomPrompt="1"/>
          </p:nvPr>
        </p:nvSpPr>
        <p:spPr>
          <a:xfrm>
            <a:off x="5725140" y="3976856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5</a:t>
            </a:r>
            <a:endParaRPr lang="en-US" dirty="0"/>
          </a:p>
        </p:txBody>
      </p:sp>
      <p:sp>
        <p:nvSpPr>
          <p:cNvPr id="83" name="Текст 2"/>
          <p:cNvSpPr>
            <a:spLocks noGrp="1"/>
          </p:cNvSpPr>
          <p:nvPr>
            <p:ph type="body" idx="47" hasCustomPrompt="1"/>
          </p:nvPr>
        </p:nvSpPr>
        <p:spPr>
          <a:xfrm>
            <a:off x="8189566" y="4786994"/>
            <a:ext cx="2230168" cy="235934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ru-RU" dirty="0"/>
              <a:t>6</a:t>
            </a:r>
            <a:endParaRPr lang="en-US" dirty="0"/>
          </a:p>
        </p:txBody>
      </p:sp>
      <p:sp>
        <p:nvSpPr>
          <p:cNvPr id="84" name="Текст 2"/>
          <p:cNvSpPr>
            <a:spLocks noGrp="1"/>
          </p:cNvSpPr>
          <p:nvPr>
            <p:ph type="body" idx="48" hasCustomPrompt="1"/>
          </p:nvPr>
        </p:nvSpPr>
        <p:spPr>
          <a:xfrm>
            <a:off x="8189566" y="5001930"/>
            <a:ext cx="2230168" cy="356666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86" name="Текст 2"/>
          <p:cNvSpPr>
            <a:spLocks noGrp="1"/>
          </p:cNvSpPr>
          <p:nvPr>
            <p:ph type="body" idx="49" hasCustomPrompt="1"/>
          </p:nvPr>
        </p:nvSpPr>
        <p:spPr>
          <a:xfrm>
            <a:off x="8933791" y="3976856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6</a:t>
            </a:r>
            <a:endParaRPr lang="en-US" dirty="0"/>
          </a:p>
        </p:txBody>
      </p:sp>
      <p:sp>
        <p:nvSpPr>
          <p:cNvPr id="87" name="Заголовок 1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4420829" cy="561693"/>
          </a:xfrm>
        </p:spPr>
        <p:txBody>
          <a:bodyPr anchor="t"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68179910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562" userDrawn="1">
          <p15:clr>
            <a:srgbClr val="FBAE40"/>
          </p15:clr>
        </p15:guide>
        <p15:guide id="0" pos="1118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4420829" cy="561693"/>
          </a:xfrm>
        </p:spPr>
        <p:txBody>
          <a:bodyPr anchor="t"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1789471" y="1868131"/>
            <a:ext cx="4420829" cy="3814914"/>
          </a:xfrm>
        </p:spPr>
        <p:txBody>
          <a:bodyPr numCol="1" spcCol="360000">
            <a:normAutofit/>
          </a:bodyPr>
          <a:lstStyle>
            <a:lvl1pPr marL="0" indent="0" algn="just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3877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550F-051F-46A9-83EC-7F615E1AC42F}" type="datetimeFigureOut">
              <a:rPr lang="ru-RU" smtClean="0"/>
              <a:pPr/>
              <a:t>18.04.2019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0FD5F7-8ADA-473C-AA1E-FA86D3429A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76627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632724" cy="561693"/>
          </a:xfrm>
        </p:spPr>
        <p:txBody>
          <a:bodyPr anchor="t"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89471" y="1868131"/>
            <a:ext cx="8632724" cy="3814914"/>
          </a:xfrm>
        </p:spPr>
        <p:txBody>
          <a:bodyPr numCol="2" spcCol="360000">
            <a:normAutofit/>
          </a:bodyPr>
          <a:lstStyle>
            <a:lvl1pPr marL="0" indent="0" algn="just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18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19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7335801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4420829" cy="561693"/>
          </a:xfrm>
        </p:spPr>
        <p:txBody>
          <a:bodyPr anchor="t"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1789471" y="1868131"/>
            <a:ext cx="4420829" cy="3814914"/>
          </a:xfrm>
        </p:spPr>
        <p:txBody>
          <a:bodyPr numCol="1" spcCol="360000">
            <a:normAutofit/>
          </a:bodyPr>
          <a:lstStyle>
            <a:lvl1pPr marL="0" indent="0" algn="just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27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28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  <p:sp>
        <p:nvSpPr>
          <p:cNvPr id="43" name="Рисунок 42"/>
          <p:cNvSpPr>
            <a:spLocks noGrp="1"/>
          </p:cNvSpPr>
          <p:nvPr>
            <p:ph type="pic" sz="quarter" idx="16"/>
          </p:nvPr>
        </p:nvSpPr>
        <p:spPr>
          <a:xfrm>
            <a:off x="6604000" y="849789"/>
            <a:ext cx="4833257" cy="4833256"/>
          </a:xfrm>
          <a:prstGeom prst="ellipse">
            <a:avLst/>
          </a:prstGeom>
          <a:solidFill>
            <a:srgbClr val="00B050"/>
          </a:solid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157705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111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8"/>
          <p:cNvSpPr>
            <a:spLocks noGrp="1"/>
          </p:cNvSpPr>
          <p:nvPr>
            <p:ph type="pic" sz="quarter" idx="16"/>
          </p:nvPr>
        </p:nvSpPr>
        <p:spPr>
          <a:xfrm>
            <a:off x="6834188" y="1247776"/>
            <a:ext cx="5357812" cy="4435270"/>
          </a:xfrm>
          <a:solidFill>
            <a:srgbClr val="00B050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4420829" cy="561693"/>
          </a:xfrm>
        </p:spPr>
        <p:txBody>
          <a:bodyPr anchor="t"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1789471" y="1868131"/>
            <a:ext cx="4420829" cy="3814914"/>
          </a:xfrm>
        </p:spPr>
        <p:txBody>
          <a:bodyPr numCol="1" spcCol="360000">
            <a:normAutofit/>
          </a:bodyPr>
          <a:lstStyle>
            <a:lvl1pPr marL="0" indent="0" algn="just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2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7990020" y="3260451"/>
            <a:ext cx="3046148" cy="394200"/>
          </a:xfrm>
        </p:spPr>
        <p:txBody>
          <a:bodyPr numCol="1" spcCol="360000">
            <a:norm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IMAGE</a:t>
            </a:r>
            <a:endParaRPr lang="ru-RU" dirty="0"/>
          </a:p>
        </p:txBody>
      </p:sp>
      <p:sp>
        <p:nvSpPr>
          <p:cNvPr id="27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28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3397739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111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4420829" cy="561693"/>
          </a:xfrm>
        </p:spPr>
        <p:txBody>
          <a:bodyPr anchor="t"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1789471" y="1868131"/>
            <a:ext cx="4420829" cy="3814914"/>
          </a:xfrm>
        </p:spPr>
        <p:txBody>
          <a:bodyPr numCol="1" spcCol="360000">
            <a:normAutofit/>
          </a:bodyPr>
          <a:lstStyle>
            <a:lvl1pPr marL="0" indent="0" algn="just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2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7400626" y="1495425"/>
            <a:ext cx="3046148" cy="2944978"/>
          </a:xfrm>
        </p:spPr>
        <p:txBody>
          <a:bodyPr numCol="1" spcCol="360000" anchor="ctr">
            <a:noAutofit/>
          </a:bodyPr>
          <a:lstStyle>
            <a:lvl1pPr marL="0" indent="0" algn="l">
              <a:buNone/>
              <a:defRPr sz="3200" b="1" i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Quote</a:t>
            </a:r>
            <a:endParaRPr lang="ru-RU" dirty="0"/>
          </a:p>
        </p:txBody>
      </p:sp>
      <p:sp>
        <p:nvSpPr>
          <p:cNvPr id="27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28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  <p:sp>
        <p:nvSpPr>
          <p:cNvPr id="21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7400626" y="4554703"/>
            <a:ext cx="3046148" cy="360197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Author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7079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89471" y="1247442"/>
            <a:ext cx="3421159" cy="1076658"/>
          </a:xfrm>
        </p:spPr>
        <p:txBody>
          <a:bodyPr anchor="t"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1789472" y="2324099"/>
            <a:ext cx="3421158" cy="3358945"/>
          </a:xfrm>
        </p:spPr>
        <p:txBody>
          <a:bodyPr numCol="1" spcCol="360000">
            <a:normAutofit/>
          </a:bodyPr>
          <a:lstStyle>
            <a:lvl1pPr marL="0" indent="0" algn="just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27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28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  <p:sp>
        <p:nvSpPr>
          <p:cNvPr id="18" name="Овал 17"/>
          <p:cNvSpPr/>
          <p:nvPr userDrawn="1"/>
        </p:nvSpPr>
        <p:spPr>
          <a:xfrm>
            <a:off x="6066974" y="-2990118"/>
            <a:ext cx="12838236" cy="12838236"/>
          </a:xfrm>
          <a:prstGeom prst="ellipse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09733" y="1326689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kk-KZ" dirty="0"/>
              <a:t>1</a:t>
            </a:r>
            <a:endParaRPr lang="en-US" dirty="0"/>
          </a:p>
        </p:txBody>
      </p:sp>
      <p:sp>
        <p:nvSpPr>
          <p:cNvPr id="25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6909733" y="1541625"/>
            <a:ext cx="3507442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 and typesetting industry. Lorem Ipsum has.</a:t>
            </a:r>
            <a:endParaRPr lang="ru-RU" dirty="0"/>
          </a:p>
        </p:txBody>
      </p:sp>
      <p:sp>
        <p:nvSpPr>
          <p:cNvPr id="29" name="Текст 2"/>
          <p:cNvSpPr>
            <a:spLocks noGrp="1"/>
          </p:cNvSpPr>
          <p:nvPr>
            <p:ph type="body" idx="34" hasCustomPrompt="1"/>
          </p:nvPr>
        </p:nvSpPr>
        <p:spPr>
          <a:xfrm>
            <a:off x="5974938" y="1247444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1</a:t>
            </a:r>
            <a:endParaRPr lang="en-US" dirty="0"/>
          </a:p>
        </p:txBody>
      </p:sp>
      <p:sp>
        <p:nvSpPr>
          <p:cNvPr id="82" name="Текст 2"/>
          <p:cNvSpPr>
            <a:spLocks noGrp="1"/>
          </p:cNvSpPr>
          <p:nvPr>
            <p:ph type="body" idx="35" hasCustomPrompt="1"/>
          </p:nvPr>
        </p:nvSpPr>
        <p:spPr>
          <a:xfrm>
            <a:off x="6693423" y="2262967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kk-KZ" dirty="0"/>
              <a:t>2</a:t>
            </a:r>
            <a:endParaRPr lang="en-US" dirty="0"/>
          </a:p>
        </p:txBody>
      </p:sp>
      <p:sp>
        <p:nvSpPr>
          <p:cNvPr id="83" name="Текст 2"/>
          <p:cNvSpPr>
            <a:spLocks noGrp="1"/>
          </p:cNvSpPr>
          <p:nvPr>
            <p:ph type="body" idx="36" hasCustomPrompt="1"/>
          </p:nvPr>
        </p:nvSpPr>
        <p:spPr>
          <a:xfrm>
            <a:off x="6693422" y="2477903"/>
            <a:ext cx="3723753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 and typesetting industry. Lorem Ipsum has.</a:t>
            </a:r>
            <a:endParaRPr lang="ru-RU" dirty="0"/>
          </a:p>
        </p:txBody>
      </p:sp>
      <p:sp>
        <p:nvSpPr>
          <p:cNvPr id="85" name="Текст 2"/>
          <p:cNvSpPr>
            <a:spLocks noGrp="1"/>
          </p:cNvSpPr>
          <p:nvPr>
            <p:ph type="body" idx="37" hasCustomPrompt="1"/>
          </p:nvPr>
        </p:nvSpPr>
        <p:spPr>
          <a:xfrm>
            <a:off x="5758628" y="2183722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2</a:t>
            </a:r>
            <a:endParaRPr lang="en-US" dirty="0"/>
          </a:p>
        </p:txBody>
      </p:sp>
      <p:sp>
        <p:nvSpPr>
          <p:cNvPr id="87" name="Текст 2"/>
          <p:cNvSpPr>
            <a:spLocks noGrp="1"/>
          </p:cNvSpPr>
          <p:nvPr>
            <p:ph type="body" idx="38" hasCustomPrompt="1"/>
          </p:nvPr>
        </p:nvSpPr>
        <p:spPr>
          <a:xfrm>
            <a:off x="6624594" y="3193855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</a:t>
            </a:r>
            <a:r>
              <a:rPr lang="kk-KZ" dirty="0"/>
              <a:t>03</a:t>
            </a:r>
            <a:endParaRPr lang="en-US" dirty="0"/>
          </a:p>
        </p:txBody>
      </p:sp>
      <p:sp>
        <p:nvSpPr>
          <p:cNvPr id="88" name="Текст 2"/>
          <p:cNvSpPr>
            <a:spLocks noGrp="1"/>
          </p:cNvSpPr>
          <p:nvPr>
            <p:ph type="body" idx="39" hasCustomPrompt="1"/>
          </p:nvPr>
        </p:nvSpPr>
        <p:spPr>
          <a:xfrm>
            <a:off x="6624593" y="3408791"/>
            <a:ext cx="3792580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 and typesetting industry. Lorem Ipsum has.</a:t>
            </a:r>
            <a:endParaRPr lang="ru-RU" dirty="0"/>
          </a:p>
        </p:txBody>
      </p:sp>
      <p:sp>
        <p:nvSpPr>
          <p:cNvPr id="90" name="Текст 2"/>
          <p:cNvSpPr>
            <a:spLocks noGrp="1"/>
          </p:cNvSpPr>
          <p:nvPr>
            <p:ph type="body" idx="40" hasCustomPrompt="1"/>
          </p:nvPr>
        </p:nvSpPr>
        <p:spPr>
          <a:xfrm>
            <a:off x="5689799" y="3114610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3</a:t>
            </a:r>
            <a:endParaRPr lang="en-US" dirty="0"/>
          </a:p>
        </p:txBody>
      </p:sp>
      <p:sp>
        <p:nvSpPr>
          <p:cNvPr id="92" name="Текст 2"/>
          <p:cNvSpPr>
            <a:spLocks noGrp="1"/>
          </p:cNvSpPr>
          <p:nvPr>
            <p:ph type="body" idx="41" hasCustomPrompt="1"/>
          </p:nvPr>
        </p:nvSpPr>
        <p:spPr>
          <a:xfrm>
            <a:off x="6693423" y="4137768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04</a:t>
            </a:r>
          </a:p>
        </p:txBody>
      </p:sp>
      <p:sp>
        <p:nvSpPr>
          <p:cNvPr id="93" name="Текст 2"/>
          <p:cNvSpPr>
            <a:spLocks noGrp="1"/>
          </p:cNvSpPr>
          <p:nvPr>
            <p:ph type="body" idx="42" hasCustomPrompt="1"/>
          </p:nvPr>
        </p:nvSpPr>
        <p:spPr>
          <a:xfrm>
            <a:off x="6693423" y="4352704"/>
            <a:ext cx="3723750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 and typesetting industry. Lorem Ipsum has.</a:t>
            </a:r>
            <a:endParaRPr lang="ru-RU" dirty="0"/>
          </a:p>
        </p:txBody>
      </p:sp>
      <p:sp>
        <p:nvSpPr>
          <p:cNvPr id="95" name="Текст 2"/>
          <p:cNvSpPr>
            <a:spLocks noGrp="1"/>
          </p:cNvSpPr>
          <p:nvPr>
            <p:ph type="body" idx="43" hasCustomPrompt="1"/>
          </p:nvPr>
        </p:nvSpPr>
        <p:spPr>
          <a:xfrm>
            <a:off x="5758628" y="4058523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4</a:t>
            </a:r>
            <a:endParaRPr lang="en-US" dirty="0"/>
          </a:p>
        </p:txBody>
      </p:sp>
      <p:sp>
        <p:nvSpPr>
          <p:cNvPr id="97" name="Текст 2"/>
          <p:cNvSpPr>
            <a:spLocks noGrp="1"/>
          </p:cNvSpPr>
          <p:nvPr>
            <p:ph type="body" idx="44" hasCustomPrompt="1"/>
          </p:nvPr>
        </p:nvSpPr>
        <p:spPr>
          <a:xfrm>
            <a:off x="6929397" y="5069702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kk-KZ" dirty="0"/>
              <a:t>5</a:t>
            </a:r>
            <a:endParaRPr lang="en-US" dirty="0"/>
          </a:p>
        </p:txBody>
      </p:sp>
      <p:sp>
        <p:nvSpPr>
          <p:cNvPr id="98" name="Текст 2"/>
          <p:cNvSpPr>
            <a:spLocks noGrp="1"/>
          </p:cNvSpPr>
          <p:nvPr>
            <p:ph type="body" idx="45" hasCustomPrompt="1"/>
          </p:nvPr>
        </p:nvSpPr>
        <p:spPr>
          <a:xfrm>
            <a:off x="6929396" y="5284638"/>
            <a:ext cx="3487777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 and typesetting industry. Lorem Ipsum has.</a:t>
            </a:r>
            <a:endParaRPr lang="ru-RU" dirty="0"/>
          </a:p>
        </p:txBody>
      </p:sp>
      <p:sp>
        <p:nvSpPr>
          <p:cNvPr id="100" name="Текст 2"/>
          <p:cNvSpPr>
            <a:spLocks noGrp="1"/>
          </p:cNvSpPr>
          <p:nvPr>
            <p:ph type="body" idx="46" hasCustomPrompt="1"/>
          </p:nvPr>
        </p:nvSpPr>
        <p:spPr>
          <a:xfrm>
            <a:off x="5994602" y="4990457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5275060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1118" userDrawn="1">
          <p15:clr>
            <a:srgbClr val="FBAE40"/>
          </p15:clr>
        </p15:guide>
        <p15:guide id="2" pos="656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Рисунок 2"/>
          <p:cNvSpPr>
            <a:spLocks noGrp="1"/>
          </p:cNvSpPr>
          <p:nvPr>
            <p:ph type="pic" sz="quarter" idx="19"/>
          </p:nvPr>
        </p:nvSpPr>
        <p:spPr>
          <a:xfrm>
            <a:off x="1982886" y="956914"/>
            <a:ext cx="3869600" cy="3869600"/>
          </a:xfrm>
          <a:prstGeom prst="ellipse">
            <a:avLst/>
          </a:prstGeom>
          <a:solidFill>
            <a:srgbClr val="00B050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2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206826" y="1914525"/>
            <a:ext cx="3046148" cy="2944978"/>
          </a:xfrm>
        </p:spPr>
        <p:txBody>
          <a:bodyPr numCol="1" spcCol="360000" anchor="ctr">
            <a:noAutofit/>
          </a:bodyPr>
          <a:lstStyle>
            <a:lvl1pPr marL="0" indent="0" algn="l">
              <a:buNone/>
              <a:defRPr sz="3200" b="1" i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Quote</a:t>
            </a:r>
            <a:endParaRPr lang="ru-RU" dirty="0"/>
          </a:p>
        </p:txBody>
      </p:sp>
      <p:sp>
        <p:nvSpPr>
          <p:cNvPr id="27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28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  <p:sp>
        <p:nvSpPr>
          <p:cNvPr id="21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3794451" y="4973804"/>
            <a:ext cx="1569651" cy="317500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3794451" y="5268729"/>
            <a:ext cx="1569651" cy="281171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Credits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98504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879179" y="2554826"/>
            <a:ext cx="4420829" cy="561693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1"/>
          </p:nvPr>
        </p:nvSpPr>
        <p:spPr>
          <a:xfrm>
            <a:off x="3879178" y="4592281"/>
            <a:ext cx="4420829" cy="989369"/>
          </a:xfrm>
        </p:spPr>
        <p:txBody>
          <a:bodyPr numCol="1" spcCol="36000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4933075" y="1413389"/>
            <a:ext cx="2313038" cy="513119"/>
          </a:xfrm>
        </p:spPr>
        <p:txBody>
          <a:bodyPr numCol="1" spcCol="360000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199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4876685" y="4490681"/>
            <a:ext cx="2425816" cy="989369"/>
          </a:xfrm>
        </p:spPr>
        <p:txBody>
          <a:bodyPr numCol="1" spcCol="36000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31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32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  <p:sp>
        <p:nvSpPr>
          <p:cNvPr id="34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968774" y="1720197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04</a:t>
            </a:r>
          </a:p>
        </p:txBody>
      </p:sp>
      <p:sp>
        <p:nvSpPr>
          <p:cNvPr id="35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8968774" y="1935133"/>
            <a:ext cx="2230168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3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9372634" y="3112915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05</a:t>
            </a:r>
          </a:p>
        </p:txBody>
      </p:sp>
      <p:sp>
        <p:nvSpPr>
          <p:cNvPr id="39" name="Текст 2"/>
          <p:cNvSpPr>
            <a:spLocks noGrp="1"/>
          </p:cNvSpPr>
          <p:nvPr>
            <p:ph type="body" idx="20" hasCustomPrompt="1"/>
          </p:nvPr>
        </p:nvSpPr>
        <p:spPr>
          <a:xfrm>
            <a:off x="9372634" y="3327851"/>
            <a:ext cx="2230168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41" name="Текст 2"/>
          <p:cNvSpPr>
            <a:spLocks noGrp="1"/>
          </p:cNvSpPr>
          <p:nvPr>
            <p:ph type="body" idx="21" hasCustomPrompt="1"/>
          </p:nvPr>
        </p:nvSpPr>
        <p:spPr>
          <a:xfrm>
            <a:off x="8968774" y="4560679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06</a:t>
            </a:r>
          </a:p>
        </p:txBody>
      </p:sp>
      <p:sp>
        <p:nvSpPr>
          <p:cNvPr id="42" name="Текст 2"/>
          <p:cNvSpPr>
            <a:spLocks noGrp="1"/>
          </p:cNvSpPr>
          <p:nvPr>
            <p:ph type="body" idx="22" hasCustomPrompt="1"/>
          </p:nvPr>
        </p:nvSpPr>
        <p:spPr>
          <a:xfrm>
            <a:off x="8968774" y="4775615"/>
            <a:ext cx="2230168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44" name="Текст 2"/>
          <p:cNvSpPr>
            <a:spLocks noGrp="1"/>
          </p:cNvSpPr>
          <p:nvPr>
            <p:ph type="body" idx="23" hasCustomPrompt="1"/>
          </p:nvPr>
        </p:nvSpPr>
        <p:spPr>
          <a:xfrm>
            <a:off x="1035665" y="1720197"/>
            <a:ext cx="2230168" cy="235934"/>
          </a:xfrm>
        </p:spPr>
        <p:txBody>
          <a:bodyPr numCol="1" spcCol="360000">
            <a:noAutofit/>
          </a:bodyPr>
          <a:lstStyle>
            <a:lvl1pPr marL="0" indent="0" algn="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01</a:t>
            </a:r>
          </a:p>
        </p:txBody>
      </p:sp>
      <p:sp>
        <p:nvSpPr>
          <p:cNvPr id="45" name="Текст 2"/>
          <p:cNvSpPr>
            <a:spLocks noGrp="1"/>
          </p:cNvSpPr>
          <p:nvPr>
            <p:ph type="body" idx="24" hasCustomPrompt="1"/>
          </p:nvPr>
        </p:nvSpPr>
        <p:spPr>
          <a:xfrm>
            <a:off x="1035665" y="1935133"/>
            <a:ext cx="2230168" cy="356666"/>
          </a:xfrm>
        </p:spPr>
        <p:txBody>
          <a:bodyPr numCol="1" spcCol="360000"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47" name="Текст 2"/>
          <p:cNvSpPr>
            <a:spLocks noGrp="1"/>
          </p:cNvSpPr>
          <p:nvPr>
            <p:ph type="body" idx="25" hasCustomPrompt="1"/>
          </p:nvPr>
        </p:nvSpPr>
        <p:spPr>
          <a:xfrm>
            <a:off x="601325" y="3112915"/>
            <a:ext cx="2230168" cy="235934"/>
          </a:xfrm>
        </p:spPr>
        <p:txBody>
          <a:bodyPr numCol="1" spcCol="360000">
            <a:noAutofit/>
          </a:bodyPr>
          <a:lstStyle>
            <a:lvl1pPr marL="0" indent="0" algn="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02</a:t>
            </a:r>
          </a:p>
        </p:txBody>
      </p:sp>
      <p:sp>
        <p:nvSpPr>
          <p:cNvPr id="48" name="Текст 2"/>
          <p:cNvSpPr>
            <a:spLocks noGrp="1"/>
          </p:cNvSpPr>
          <p:nvPr>
            <p:ph type="body" idx="26" hasCustomPrompt="1"/>
          </p:nvPr>
        </p:nvSpPr>
        <p:spPr>
          <a:xfrm>
            <a:off x="601325" y="3327851"/>
            <a:ext cx="2230168" cy="356666"/>
          </a:xfrm>
        </p:spPr>
        <p:txBody>
          <a:bodyPr numCol="1" spcCol="360000"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50" name="Текст 2"/>
          <p:cNvSpPr>
            <a:spLocks noGrp="1"/>
          </p:cNvSpPr>
          <p:nvPr>
            <p:ph type="body" idx="27" hasCustomPrompt="1"/>
          </p:nvPr>
        </p:nvSpPr>
        <p:spPr>
          <a:xfrm>
            <a:off x="1035665" y="4560679"/>
            <a:ext cx="2230168" cy="235934"/>
          </a:xfrm>
        </p:spPr>
        <p:txBody>
          <a:bodyPr numCol="1" spcCol="360000">
            <a:noAutofit/>
          </a:bodyPr>
          <a:lstStyle>
            <a:lvl1pPr marL="0" indent="0" algn="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03</a:t>
            </a:r>
          </a:p>
        </p:txBody>
      </p:sp>
      <p:sp>
        <p:nvSpPr>
          <p:cNvPr id="51" name="Текст 2"/>
          <p:cNvSpPr>
            <a:spLocks noGrp="1"/>
          </p:cNvSpPr>
          <p:nvPr>
            <p:ph type="body" idx="28" hasCustomPrompt="1"/>
          </p:nvPr>
        </p:nvSpPr>
        <p:spPr>
          <a:xfrm>
            <a:off x="1035665" y="4775615"/>
            <a:ext cx="2230168" cy="356666"/>
          </a:xfrm>
        </p:spPr>
        <p:txBody>
          <a:bodyPr numCol="1" spcCol="360000"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55" name="Текст 2"/>
          <p:cNvSpPr>
            <a:spLocks noGrp="1"/>
          </p:cNvSpPr>
          <p:nvPr>
            <p:ph type="body" idx="29" hasCustomPrompt="1"/>
          </p:nvPr>
        </p:nvSpPr>
        <p:spPr>
          <a:xfrm>
            <a:off x="3416301" y="1643998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6" name="Текст 2"/>
          <p:cNvSpPr>
            <a:spLocks noGrp="1"/>
          </p:cNvSpPr>
          <p:nvPr>
            <p:ph type="body" idx="30" hasCustomPrompt="1"/>
          </p:nvPr>
        </p:nvSpPr>
        <p:spPr>
          <a:xfrm>
            <a:off x="2994640" y="3059855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2</a:t>
            </a:r>
            <a:endParaRPr lang="en-US" dirty="0"/>
          </a:p>
        </p:txBody>
      </p:sp>
      <p:sp>
        <p:nvSpPr>
          <p:cNvPr id="57" name="Текст 2"/>
          <p:cNvSpPr>
            <a:spLocks noGrp="1"/>
          </p:cNvSpPr>
          <p:nvPr>
            <p:ph type="body" idx="31" hasCustomPrompt="1"/>
          </p:nvPr>
        </p:nvSpPr>
        <p:spPr>
          <a:xfrm>
            <a:off x="3416301" y="4474627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3</a:t>
            </a:r>
            <a:endParaRPr lang="en-US" dirty="0"/>
          </a:p>
        </p:txBody>
      </p:sp>
      <p:sp>
        <p:nvSpPr>
          <p:cNvPr id="59" name="Текст 2"/>
          <p:cNvSpPr>
            <a:spLocks noGrp="1"/>
          </p:cNvSpPr>
          <p:nvPr>
            <p:ph type="body" idx="32" hasCustomPrompt="1"/>
          </p:nvPr>
        </p:nvSpPr>
        <p:spPr>
          <a:xfrm>
            <a:off x="8033980" y="4474627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6</a:t>
            </a:r>
            <a:endParaRPr lang="en-US" dirty="0"/>
          </a:p>
        </p:txBody>
      </p:sp>
      <p:sp>
        <p:nvSpPr>
          <p:cNvPr id="60" name="Текст 2"/>
          <p:cNvSpPr>
            <a:spLocks noGrp="1"/>
          </p:cNvSpPr>
          <p:nvPr>
            <p:ph type="body" idx="33" hasCustomPrompt="1"/>
          </p:nvPr>
        </p:nvSpPr>
        <p:spPr>
          <a:xfrm>
            <a:off x="8455639" y="3059855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5</a:t>
            </a:r>
            <a:endParaRPr lang="en-US" dirty="0"/>
          </a:p>
        </p:txBody>
      </p:sp>
      <p:sp>
        <p:nvSpPr>
          <p:cNvPr id="61" name="Текст 2"/>
          <p:cNvSpPr>
            <a:spLocks noGrp="1"/>
          </p:cNvSpPr>
          <p:nvPr>
            <p:ph type="body" idx="34" hasCustomPrompt="1"/>
          </p:nvPr>
        </p:nvSpPr>
        <p:spPr>
          <a:xfrm>
            <a:off x="8033979" y="1640952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717560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46629"/>
            <a:ext cx="10515600" cy="544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97096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3" r:id="rId4"/>
    <p:sldLayoutId id="2147483660" r:id="rId5"/>
    <p:sldLayoutId id="2147483664" r:id="rId6"/>
    <p:sldLayoutId id="2147483661" r:id="rId7"/>
    <p:sldLayoutId id="2147483654" r:id="rId8"/>
    <p:sldLayoutId id="2147483655" r:id="rId9"/>
    <p:sldLayoutId id="2147483662" r:id="rId10"/>
    <p:sldLayoutId id="2147483656" r:id="rId11"/>
    <p:sldLayoutId id="21474836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stcompany.co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t.ly/2XdG2UH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it.ly/2RWeftB" TargetMode="External"/><Relationship Id="rId4" Type="http://schemas.openxmlformats.org/officeDocument/2006/relationships/image" Target="../media/image3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tanastsoroba.ge/en/gam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it.ly/2UePZiD" TargetMode="External"/><Relationship Id="rId4" Type="http://schemas.openxmlformats.org/officeDocument/2006/relationships/hyperlink" Target="https://www.snd.org/bodd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venngage.com/blog/create-infographics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venngage.com/blog/create-infographics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venngage.com/blog/create-infographic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venngage.com/blog/create-infographic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venngage.com/blog/create-infographic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tworkforgood.com/" TargetMode="Externa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gram.com/pricing" TargetMode="Externa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bout.canva.com/pricing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iktochart.com/pricing/" TargetMode="Externa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imaker.com/pricing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mailto:Iryna.Velska@EaPCivilSociety.eu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vexels.com/" TargetMode="External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lickr.com/" TargetMode="External"/><Relationship Id="rId5" Type="http://schemas.openxmlformats.org/officeDocument/2006/relationships/hyperlink" Target="http://www.pexels.com/" TargetMode="External"/><Relationship Id="rId4" Type="http://schemas.openxmlformats.org/officeDocument/2006/relationships/hyperlink" Target="https://pixabay.com/" TargetMode="External"/><Relationship Id="rId9" Type="http://schemas.openxmlformats.org/officeDocument/2006/relationships/hyperlink" Target="https://www.freevector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log.depositphotos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log.depositphotos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log.depositphoto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Визуальные коммуникации</a:t>
            </a:r>
            <a:r>
              <a:rPr lang="en-GB" dirty="0" smtClean="0"/>
              <a:t>:</a:t>
            </a:r>
            <a:br>
              <a:rPr lang="en-GB" dirty="0" smtClean="0"/>
            </a:br>
            <a:r>
              <a:rPr lang="ru-RU" dirty="0" smtClean="0"/>
              <a:t>Изображения и инфографика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Модуль №</a:t>
            </a:r>
            <a:r>
              <a:rPr lang="en-US" dirty="0" smtClean="0"/>
              <a:t>2: </a:t>
            </a:r>
            <a:r>
              <a:rPr lang="ru-RU" dirty="0" smtClean="0"/>
              <a:t>Информационные технологии для эффективных коммуникаций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ru-RU" dirty="0" smtClean="0"/>
              <a:t>Учебный курс </a:t>
            </a:r>
            <a:r>
              <a:rPr lang="ru-RU" i="1" dirty="0" smtClean="0"/>
              <a:t>«Цифровые компетенции для организаций гражданского общества и активистов»</a:t>
            </a:r>
            <a:endParaRPr lang="ru-RU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Проект финансируется Европейским Союзом и реализуется консорциумом во главе с </a:t>
            </a:r>
            <a:r>
              <a:rPr lang="en-GB" dirty="0" smtClean="0"/>
              <a:t>GDSI Limited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Апрель </a:t>
            </a:r>
            <a:r>
              <a:rPr lang="en-US" dirty="0" smtClean="0"/>
              <a:t>2019</a:t>
            </a:r>
            <a:endParaRPr lang="ru-RU" dirty="0" smtClean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Тбилиси </a:t>
            </a:r>
            <a:r>
              <a:rPr lang="en-US" dirty="0" smtClean="0"/>
              <a:t>(</a:t>
            </a:r>
            <a:r>
              <a:rPr lang="ru-RU" dirty="0" smtClean="0"/>
              <a:t>Грузия</a:t>
            </a:r>
            <a:r>
              <a:rPr lang="en-US" dirty="0" smtClean="0"/>
              <a:t>) / </a:t>
            </a:r>
            <a:r>
              <a:rPr lang="ru-RU" dirty="0" smtClean="0"/>
              <a:t>Киев </a:t>
            </a:r>
            <a:r>
              <a:rPr lang="en-US" dirty="0" smtClean="0"/>
              <a:t>(</a:t>
            </a:r>
            <a:r>
              <a:rPr lang="ru-RU" dirty="0" smtClean="0"/>
              <a:t>Украина)</a:t>
            </a:r>
            <a:r>
              <a:rPr lang="en-US" dirty="0" smtClean="0"/>
              <a:t> / </a:t>
            </a:r>
            <a:r>
              <a:rPr lang="ru-RU" dirty="0" smtClean="0"/>
              <a:t>Минск (Беларусь</a:t>
            </a:r>
            <a:r>
              <a:rPr lang="en-US" dirty="0" smtClean="0"/>
              <a:t>)</a:t>
            </a:r>
            <a:endParaRPr lang="ru-RU" dirty="0" smtClean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76300" y="3871913"/>
            <a:ext cx="400050" cy="0"/>
          </a:xfrm>
          <a:prstGeom prst="line">
            <a:avLst/>
          </a:prstGeom>
          <a:ln w="158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76300" y="2138363"/>
            <a:ext cx="654844" cy="0"/>
          </a:xfrm>
          <a:prstGeom prst="line">
            <a:avLst/>
          </a:prstGeom>
          <a:ln w="158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09725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Улучшение ваших фотографий</a:t>
            </a:r>
            <a:r>
              <a:rPr lang="en-US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кадрирование 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Привлекательные и простые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</a:t>
            </a:r>
            <a:r>
              <a:rPr lang="en-US" dirty="0" smtClean="0"/>
              <a:t>2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889569" y="1344332"/>
            <a:ext cx="400050" cy="0"/>
          </a:xfrm>
          <a:prstGeom prst="line">
            <a:avLst/>
          </a:prstGeom>
          <a:ln w="158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889569" y="2515907"/>
            <a:ext cx="400050" cy="0"/>
          </a:xfrm>
          <a:prstGeom prst="line">
            <a:avLst/>
          </a:prstGeom>
          <a:ln w="158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889569" y="4555485"/>
            <a:ext cx="400050" cy="0"/>
          </a:xfrm>
          <a:prstGeom prst="line">
            <a:avLst/>
          </a:prstGeom>
          <a:ln w="158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68025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6607175" y="356114"/>
            <a:ext cx="5223600" cy="5223600"/>
          </a:xfrm>
          <a:prstGeom prst="ellipse">
            <a:avLst/>
          </a:prstGeom>
          <a:gradFill>
            <a:gsLst>
              <a:gs pos="0">
                <a:srgbClr val="A24AB1">
                  <a:alpha val="61000"/>
                </a:srgbClr>
              </a:gs>
              <a:gs pos="100000">
                <a:srgbClr val="5B12A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6899275" y="4515511"/>
            <a:ext cx="1384300" cy="13843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9F2EB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454308" y="1093753"/>
            <a:ext cx="430866" cy="3265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4796" y="4188947"/>
            <a:ext cx="430866" cy="3265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Три основных правила</a:t>
            </a:r>
            <a:r>
              <a:rPr lang="en-US" sz="2800" dirty="0" smtClean="0"/>
              <a:t>…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89471" y="1868130"/>
            <a:ext cx="4287237" cy="4275495"/>
          </a:xfrm>
        </p:spPr>
        <p:txBody>
          <a:bodyPr>
            <a:normAutofit/>
          </a:bodyPr>
          <a:lstStyle/>
          <a:p>
            <a:pPr marL="266700" indent="-266700">
              <a:spcBef>
                <a:spcPts val="600"/>
              </a:spcBef>
            </a:pPr>
            <a:r>
              <a:rPr lang="en-US" sz="2000" dirty="0" smtClean="0"/>
              <a:t>… </a:t>
            </a:r>
            <a:r>
              <a:rPr lang="ru-RU" sz="2000" dirty="0" smtClean="0"/>
              <a:t>чтобы улучшить любое фото</a:t>
            </a:r>
            <a:r>
              <a:rPr lang="en-US" sz="2000" dirty="0" smtClean="0"/>
              <a:t>:</a:t>
            </a:r>
            <a:endParaRPr lang="en-GB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Откажитесь от </a:t>
            </a:r>
            <a:r>
              <a:rPr lang="ru-RU" sz="2000" b="1" dirty="0" smtClean="0"/>
              <a:t>стандартных форматов</a:t>
            </a:r>
            <a:r>
              <a:rPr lang="en-US" sz="2000" b="1" dirty="0" smtClean="0"/>
              <a:t> </a:t>
            </a:r>
            <a:r>
              <a:rPr lang="en-US" sz="2000" dirty="0" smtClean="0"/>
              <a:t>(</a:t>
            </a:r>
            <a:r>
              <a:rPr lang="ru-RU" sz="2000" dirty="0" smtClean="0"/>
              <a:t>разве что вы готовите фотографии для публикации в галерее / альбоме</a:t>
            </a:r>
            <a:r>
              <a:rPr lang="en-US" sz="2000" dirty="0" smtClean="0"/>
              <a:t>)</a:t>
            </a:r>
            <a:r>
              <a:rPr lang="ru-RU" sz="2000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Признайте и используйте </a:t>
            </a:r>
            <a:r>
              <a:rPr lang="ru-RU" sz="2000" b="1" dirty="0" smtClean="0"/>
              <a:t>динамику фотографии</a:t>
            </a:r>
            <a:r>
              <a:rPr lang="en-US" sz="2000" b="1" dirty="0" smtClean="0"/>
              <a:t>.</a:t>
            </a:r>
            <a:endParaRPr lang="ru-RU" sz="2000" b="1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Стройте </a:t>
            </a:r>
            <a:r>
              <a:rPr lang="ru-RU" sz="2000" b="1" dirty="0" smtClean="0"/>
              <a:t>контрасты</a:t>
            </a:r>
            <a:r>
              <a:rPr lang="ru-RU" sz="2000" dirty="0" smtClean="0"/>
              <a:t> за счет визуального смещения центрального события или объекта</a:t>
            </a:r>
            <a:r>
              <a:rPr lang="en-GB" sz="2000" dirty="0" smtClean="0"/>
              <a:t>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5"/>
          </p:nvPr>
        </p:nvSpPr>
        <p:spPr>
          <a:xfrm>
            <a:off x="7695899" y="1495425"/>
            <a:ext cx="3635715" cy="2944978"/>
          </a:xfrm>
        </p:spPr>
        <p:txBody>
          <a:bodyPr/>
          <a:lstStyle/>
          <a:p>
            <a:r>
              <a:rPr lang="ru-RU" dirty="0" smtClean="0"/>
              <a:t>«Экстремальные» форматы и </a:t>
            </a:r>
            <a:r>
              <a:rPr lang="ru-RU" dirty="0" smtClean="0"/>
              <a:t>резкое кадрирование </a:t>
            </a:r>
            <a:r>
              <a:rPr lang="ru-RU" dirty="0" smtClean="0"/>
              <a:t>фотографии всегда в моде</a:t>
            </a:r>
            <a:endParaRPr lang="en-GB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6" name="Текст 5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68513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Кадрирование фото</a:t>
            </a:r>
            <a:r>
              <a:rPr lang="en-US" sz="2800" dirty="0" smtClean="0"/>
              <a:t>: </a:t>
            </a:r>
            <a:r>
              <a:rPr lang="ru-RU" sz="2800" dirty="0" smtClean="0"/>
              <a:t>пример </a:t>
            </a:r>
            <a:r>
              <a:rPr lang="en-US" sz="2800" dirty="0" smtClean="0"/>
              <a:t>#1 </a:t>
            </a:r>
            <a:endParaRPr lang="ru-RU" sz="2800" dirty="0"/>
          </a:p>
        </p:txBody>
      </p:sp>
      <p:sp>
        <p:nvSpPr>
          <p:cNvPr id="26" name="Текст 25"/>
          <p:cNvSpPr>
            <a:spLocks noGrp="1"/>
          </p:cNvSpPr>
          <p:nvPr>
            <p:ph type="body" idx="1"/>
          </p:nvPr>
        </p:nvSpPr>
        <p:spPr>
          <a:xfrm>
            <a:off x="1838324" y="1868131"/>
            <a:ext cx="1838325" cy="3814914"/>
          </a:xfrm>
        </p:spPr>
        <p:txBody>
          <a:bodyPr numCol="1"/>
          <a:lstStyle/>
          <a:p>
            <a:r>
              <a:rPr lang="ru-RU" dirty="0" smtClean="0"/>
              <a:t>До </a:t>
            </a:r>
            <a:endParaRPr lang="en-GB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Содержимое 4" descr="F Blasmusi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9413" y="1773238"/>
            <a:ext cx="6696075" cy="44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Кадрирование фото</a:t>
            </a:r>
            <a:r>
              <a:rPr lang="en-US" sz="2800" dirty="0" smtClean="0"/>
              <a:t>: </a:t>
            </a:r>
            <a:r>
              <a:rPr lang="ru-RU" sz="2800" dirty="0" smtClean="0"/>
              <a:t>пример </a:t>
            </a:r>
            <a:r>
              <a:rPr lang="en-US" sz="2800" dirty="0" smtClean="0"/>
              <a:t>#1 </a:t>
            </a:r>
            <a:endParaRPr lang="ru-RU" sz="2800" dirty="0"/>
          </a:p>
        </p:txBody>
      </p:sp>
      <p:sp>
        <p:nvSpPr>
          <p:cNvPr id="26" name="Текст 25"/>
          <p:cNvSpPr>
            <a:spLocks noGrp="1"/>
          </p:cNvSpPr>
          <p:nvPr>
            <p:ph type="body" idx="1"/>
          </p:nvPr>
        </p:nvSpPr>
        <p:spPr>
          <a:xfrm>
            <a:off x="1838324" y="1868131"/>
            <a:ext cx="1838325" cy="3814914"/>
          </a:xfrm>
        </p:spPr>
        <p:txBody>
          <a:bodyPr numCol="1"/>
          <a:lstStyle/>
          <a:p>
            <a:r>
              <a:rPr lang="ru-RU" dirty="0" smtClean="0"/>
              <a:t>После</a:t>
            </a:r>
            <a:endParaRPr lang="en-GB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Содержимое 4" descr="F Blasmusi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0363" y="1773238"/>
            <a:ext cx="6696075" cy="44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Кадрирование фото</a:t>
            </a:r>
            <a:r>
              <a:rPr lang="en-US" sz="2800" dirty="0" smtClean="0"/>
              <a:t>: </a:t>
            </a:r>
            <a:r>
              <a:rPr lang="ru-RU" sz="2800" dirty="0" smtClean="0"/>
              <a:t>пример </a:t>
            </a:r>
            <a:r>
              <a:rPr lang="en-US" sz="2800" dirty="0" smtClean="0"/>
              <a:t>#</a:t>
            </a:r>
            <a:r>
              <a:rPr lang="ru-RU" sz="2800" dirty="0" smtClean="0"/>
              <a:t>2</a:t>
            </a:r>
            <a:endParaRPr lang="ru-RU" sz="2800" dirty="0"/>
          </a:p>
        </p:txBody>
      </p:sp>
      <p:sp>
        <p:nvSpPr>
          <p:cNvPr id="26" name="Текст 25"/>
          <p:cNvSpPr>
            <a:spLocks noGrp="1"/>
          </p:cNvSpPr>
          <p:nvPr>
            <p:ph type="body" idx="1"/>
          </p:nvPr>
        </p:nvSpPr>
        <p:spPr>
          <a:xfrm>
            <a:off x="1838324" y="1868131"/>
            <a:ext cx="1838325" cy="3814914"/>
          </a:xfrm>
        </p:spPr>
        <p:txBody>
          <a:bodyPr numCol="1"/>
          <a:lstStyle/>
          <a:p>
            <a:r>
              <a:rPr lang="ru-RU" dirty="0" smtClean="0"/>
              <a:t>До</a:t>
            </a:r>
            <a:endParaRPr lang="en-GB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Содержимое 4" descr="F Blasmusi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3483" y="1773238"/>
            <a:ext cx="6172635" cy="44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Кадрирование фото</a:t>
            </a:r>
            <a:r>
              <a:rPr lang="en-US" sz="2800" dirty="0" smtClean="0"/>
              <a:t>: </a:t>
            </a:r>
            <a:r>
              <a:rPr lang="ru-RU" sz="2800" dirty="0" smtClean="0"/>
              <a:t>пример </a:t>
            </a:r>
            <a:r>
              <a:rPr lang="en-US" sz="2800" dirty="0" smtClean="0"/>
              <a:t>#</a:t>
            </a:r>
            <a:r>
              <a:rPr lang="ru-RU" sz="2800" dirty="0" smtClean="0"/>
              <a:t>2</a:t>
            </a:r>
            <a:endParaRPr lang="ru-RU" sz="2800" dirty="0"/>
          </a:p>
        </p:txBody>
      </p:sp>
      <p:sp>
        <p:nvSpPr>
          <p:cNvPr id="26" name="Текст 25"/>
          <p:cNvSpPr>
            <a:spLocks noGrp="1"/>
          </p:cNvSpPr>
          <p:nvPr>
            <p:ph type="body" idx="1"/>
          </p:nvPr>
        </p:nvSpPr>
        <p:spPr>
          <a:xfrm>
            <a:off x="1838324" y="1868131"/>
            <a:ext cx="1838325" cy="3814914"/>
          </a:xfrm>
        </p:spPr>
        <p:txBody>
          <a:bodyPr numCol="1"/>
          <a:lstStyle/>
          <a:p>
            <a:r>
              <a:rPr lang="ru-RU" dirty="0" smtClean="0"/>
              <a:t>После</a:t>
            </a:r>
            <a:endParaRPr lang="en-GB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Содержимое 4" descr="F Blasmusi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4433" y="1773238"/>
            <a:ext cx="6172635" cy="44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Кадрирование фото</a:t>
            </a:r>
            <a:r>
              <a:rPr lang="en-US" sz="2800" dirty="0" smtClean="0"/>
              <a:t>: </a:t>
            </a:r>
            <a:r>
              <a:rPr lang="ru-RU" sz="2800" dirty="0" smtClean="0"/>
              <a:t>пример </a:t>
            </a:r>
            <a:r>
              <a:rPr lang="en-US" sz="2800" dirty="0" smtClean="0"/>
              <a:t>#</a:t>
            </a:r>
            <a:r>
              <a:rPr lang="ru-RU" sz="2800" dirty="0" smtClean="0"/>
              <a:t>2</a:t>
            </a:r>
            <a:endParaRPr lang="ru-RU" sz="2800" dirty="0"/>
          </a:p>
        </p:txBody>
      </p:sp>
      <p:sp>
        <p:nvSpPr>
          <p:cNvPr id="26" name="Текст 25"/>
          <p:cNvSpPr>
            <a:spLocks noGrp="1"/>
          </p:cNvSpPr>
          <p:nvPr>
            <p:ph type="body" idx="1"/>
          </p:nvPr>
        </p:nvSpPr>
        <p:spPr>
          <a:xfrm>
            <a:off x="1838324" y="1868131"/>
            <a:ext cx="1838325" cy="3814914"/>
          </a:xfrm>
        </p:spPr>
        <p:txBody>
          <a:bodyPr numCol="1"/>
          <a:lstStyle/>
          <a:p>
            <a:r>
              <a:rPr lang="ru-RU" dirty="0" smtClean="0"/>
              <a:t>После</a:t>
            </a:r>
            <a:endParaRPr lang="en-GB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Содержимое 4" descr="F Blasmusi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2587" y="1773238"/>
            <a:ext cx="3832227" cy="44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Кадрирование фото</a:t>
            </a:r>
            <a:r>
              <a:rPr lang="en-US" sz="2800" dirty="0" smtClean="0"/>
              <a:t>: </a:t>
            </a:r>
            <a:r>
              <a:rPr lang="ru-RU" sz="2800" dirty="0" smtClean="0"/>
              <a:t>пример </a:t>
            </a:r>
            <a:r>
              <a:rPr lang="en-US" sz="2800" dirty="0" smtClean="0"/>
              <a:t>#</a:t>
            </a:r>
            <a:r>
              <a:rPr lang="ru-RU" sz="2800" dirty="0" smtClean="0"/>
              <a:t>3</a:t>
            </a:r>
            <a:endParaRPr lang="ru-RU" sz="2800" dirty="0"/>
          </a:p>
        </p:txBody>
      </p:sp>
      <p:sp>
        <p:nvSpPr>
          <p:cNvPr id="26" name="Текст 25"/>
          <p:cNvSpPr>
            <a:spLocks noGrp="1"/>
          </p:cNvSpPr>
          <p:nvPr>
            <p:ph type="body" idx="1"/>
          </p:nvPr>
        </p:nvSpPr>
        <p:spPr>
          <a:xfrm>
            <a:off x="1838324" y="1868131"/>
            <a:ext cx="1838325" cy="3814914"/>
          </a:xfrm>
        </p:spPr>
        <p:txBody>
          <a:bodyPr numCol="1"/>
          <a:lstStyle/>
          <a:p>
            <a:r>
              <a:rPr lang="ru-RU" dirty="0" smtClean="0"/>
              <a:t>До</a:t>
            </a:r>
            <a:endParaRPr lang="en-GB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Содержимое 4" descr="F Blasmusi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6213" y="1779290"/>
            <a:ext cx="6313512" cy="445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Кадрирование фото</a:t>
            </a:r>
            <a:r>
              <a:rPr lang="en-US" sz="2800" dirty="0" smtClean="0"/>
              <a:t>: </a:t>
            </a:r>
            <a:r>
              <a:rPr lang="ru-RU" sz="2800" dirty="0" smtClean="0"/>
              <a:t>пример </a:t>
            </a:r>
            <a:r>
              <a:rPr lang="en-US" sz="2800" dirty="0" smtClean="0"/>
              <a:t>#</a:t>
            </a:r>
            <a:r>
              <a:rPr lang="ru-RU" sz="2800" dirty="0" smtClean="0"/>
              <a:t>3</a:t>
            </a:r>
            <a:endParaRPr lang="ru-RU" sz="2800" dirty="0"/>
          </a:p>
        </p:txBody>
      </p:sp>
      <p:sp>
        <p:nvSpPr>
          <p:cNvPr id="26" name="Текст 25"/>
          <p:cNvSpPr>
            <a:spLocks noGrp="1"/>
          </p:cNvSpPr>
          <p:nvPr>
            <p:ph type="body" idx="1"/>
          </p:nvPr>
        </p:nvSpPr>
        <p:spPr>
          <a:xfrm>
            <a:off x="1838324" y="1868131"/>
            <a:ext cx="1838325" cy="3814914"/>
          </a:xfrm>
        </p:spPr>
        <p:txBody>
          <a:bodyPr numCol="1"/>
          <a:lstStyle/>
          <a:p>
            <a:r>
              <a:rPr lang="ru-RU" dirty="0" smtClean="0"/>
              <a:t>После</a:t>
            </a:r>
            <a:endParaRPr lang="en-GB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Содержимое 4" descr="F Blasmusi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6212" y="1798339"/>
            <a:ext cx="6265887" cy="442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Кадрирование фото</a:t>
            </a:r>
            <a:r>
              <a:rPr lang="en-US" sz="2800" dirty="0" smtClean="0"/>
              <a:t>: </a:t>
            </a:r>
            <a:r>
              <a:rPr lang="ru-RU" sz="2800" dirty="0" smtClean="0"/>
              <a:t>пример </a:t>
            </a:r>
            <a:r>
              <a:rPr lang="en-US" sz="2800" dirty="0" smtClean="0"/>
              <a:t>#</a:t>
            </a:r>
            <a:r>
              <a:rPr lang="ru-RU" sz="2800" dirty="0" smtClean="0"/>
              <a:t>4</a:t>
            </a:r>
            <a:endParaRPr lang="ru-RU" sz="2800" dirty="0"/>
          </a:p>
        </p:txBody>
      </p:sp>
      <p:sp>
        <p:nvSpPr>
          <p:cNvPr id="26" name="Текст 25"/>
          <p:cNvSpPr>
            <a:spLocks noGrp="1"/>
          </p:cNvSpPr>
          <p:nvPr>
            <p:ph type="body" idx="1"/>
          </p:nvPr>
        </p:nvSpPr>
        <p:spPr>
          <a:xfrm>
            <a:off x="1838324" y="1868131"/>
            <a:ext cx="1838325" cy="3814914"/>
          </a:xfrm>
        </p:spPr>
        <p:txBody>
          <a:bodyPr numCol="1"/>
          <a:lstStyle/>
          <a:p>
            <a:r>
              <a:rPr lang="ru-RU" dirty="0" smtClean="0"/>
              <a:t>До</a:t>
            </a:r>
            <a:endParaRPr lang="en-GB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Содержимое 6" descr="F Radl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8938" y="1773238"/>
            <a:ext cx="6696075" cy="44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19275" y="1743075"/>
            <a:ext cx="389401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00" b="1" dirty="0" smtClean="0">
                <a:solidFill>
                  <a:srgbClr val="A24AB1"/>
                </a:solidFill>
              </a:rPr>
              <a:t>94%</a:t>
            </a:r>
            <a:endParaRPr lang="en-GB" sz="16600" b="1" dirty="0">
              <a:solidFill>
                <a:srgbClr val="A24AB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Зачем вам нужны визуальные материалы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19275" y="1875065"/>
            <a:ext cx="4113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Контент с изображениями, привлекающими </a:t>
            </a:r>
          </a:p>
          <a:p>
            <a:r>
              <a:rPr lang="ru-RU" sz="1600" dirty="0" smtClean="0"/>
              <a:t>всеобщее внимание, имеет в среднем на 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977572" y="3756024"/>
            <a:ext cx="37909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/>
              <a:t>больше просмотров, </a:t>
            </a:r>
          </a:p>
          <a:p>
            <a:r>
              <a:rPr lang="ru-RU" sz="1600" dirty="0" smtClean="0"/>
              <a:t>чем контент без изображений </a:t>
            </a:r>
            <a:endParaRPr lang="en-GB" sz="1600" dirty="0"/>
          </a:p>
        </p:txBody>
      </p:sp>
      <p:sp>
        <p:nvSpPr>
          <p:cNvPr id="16" name="Текст 15"/>
          <p:cNvSpPr>
            <a:spLocks noGrp="1"/>
          </p:cNvSpPr>
          <p:nvPr>
            <p:ph type="body" idx="1"/>
          </p:nvPr>
        </p:nvSpPr>
        <p:spPr>
          <a:xfrm>
            <a:off x="1981199" y="4725630"/>
            <a:ext cx="8248651" cy="1036995"/>
          </a:xfrm>
          <a:solidFill>
            <a:schemeClr val="accent2">
              <a:lumMod val="20000"/>
              <a:lumOff val="80000"/>
            </a:schemeClr>
          </a:solidFill>
        </p:spPr>
        <p:txBody>
          <a:bodyPr numCol="1">
            <a:normAutofit fontScale="77500" lnSpcReduction="20000"/>
          </a:bodyPr>
          <a:lstStyle/>
          <a:p>
            <a:r>
              <a:rPr lang="ru-RU" dirty="0" smtClean="0"/>
              <a:t>К визуальным материалам относятся </a:t>
            </a:r>
            <a:r>
              <a:rPr lang="ru-RU" b="1" dirty="0" smtClean="0"/>
              <a:t>фото</a:t>
            </a:r>
            <a:r>
              <a:rPr lang="en-US" b="1" dirty="0" smtClean="0"/>
              <a:t>, </a:t>
            </a:r>
            <a:r>
              <a:rPr lang="ru-RU" b="1" dirty="0" smtClean="0"/>
              <a:t>анимация, графика </a:t>
            </a:r>
            <a:r>
              <a:rPr lang="ru-RU" dirty="0" smtClean="0"/>
              <a:t>и </a:t>
            </a:r>
            <a:r>
              <a:rPr lang="ru-RU" b="1" dirty="0" smtClean="0"/>
              <a:t>видео</a:t>
            </a:r>
            <a:r>
              <a:rPr lang="en-US" dirty="0" smtClean="0"/>
              <a:t>.</a:t>
            </a:r>
          </a:p>
          <a:p>
            <a:r>
              <a:rPr lang="ru-RU" dirty="0" smtClean="0"/>
              <a:t>Визуальный контент </a:t>
            </a:r>
            <a:r>
              <a:rPr lang="ru-RU" b="1" dirty="0" smtClean="0"/>
              <a:t>обрабатывается в </a:t>
            </a:r>
            <a:r>
              <a:rPr lang="en-GB" b="1" dirty="0" smtClean="0"/>
              <a:t>60</a:t>
            </a:r>
            <a:r>
              <a:rPr lang="ru-RU" b="1" dirty="0" smtClean="0"/>
              <a:t> </a:t>
            </a:r>
            <a:r>
              <a:rPr lang="en-GB" b="1" dirty="0" smtClean="0"/>
              <a:t>000</a:t>
            </a:r>
            <a:r>
              <a:rPr lang="ru-RU" b="1" dirty="0" smtClean="0"/>
              <a:t> раз быстрее</a:t>
            </a:r>
            <a:r>
              <a:rPr lang="ru-RU" dirty="0" smtClean="0"/>
              <a:t>, чем тексты. Это означает, что вы можете отобразить ситуацию для своей аудитории намного быстрее при помощи реального изображения</a:t>
            </a:r>
            <a:r>
              <a:rPr lang="en-GB" dirty="0" smtClean="0"/>
              <a:t>.</a:t>
            </a:r>
            <a:r>
              <a:rPr lang="en-US" dirty="0" smtClean="0"/>
              <a:t> </a:t>
            </a:r>
          </a:p>
          <a:p>
            <a:r>
              <a:rPr lang="ru-RU" dirty="0" smtClean="0"/>
              <a:t>Большинство людей запоминают всего лишь </a:t>
            </a:r>
            <a:r>
              <a:rPr lang="en-US" b="1" dirty="0" smtClean="0"/>
              <a:t>20% </a:t>
            </a:r>
            <a:r>
              <a:rPr lang="ru-RU" b="1" dirty="0" smtClean="0"/>
              <a:t>информации, которую они прочитали</a:t>
            </a:r>
            <a:r>
              <a:rPr lang="en-US" dirty="0" smtClean="0"/>
              <a:t>. </a:t>
            </a:r>
            <a:r>
              <a:rPr lang="en-US" b="1" dirty="0" smtClean="0"/>
              <a:t>90%</a:t>
            </a:r>
            <a:r>
              <a:rPr lang="en-US" dirty="0" smtClean="0"/>
              <a:t> </a:t>
            </a:r>
            <a:r>
              <a:rPr lang="ru-RU" dirty="0" smtClean="0"/>
              <a:t>информации, которая передаётся в мозг, - </a:t>
            </a:r>
            <a:r>
              <a:rPr lang="ru-RU" b="1" dirty="0" smtClean="0"/>
              <a:t>визуальная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381750" y="1743075"/>
            <a:ext cx="389401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00" b="1" dirty="0" smtClean="0">
                <a:solidFill>
                  <a:srgbClr val="C00000"/>
                </a:solidFill>
              </a:rPr>
              <a:t>64%</a:t>
            </a:r>
            <a:endParaRPr lang="en-GB" sz="166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81750" y="1962150"/>
            <a:ext cx="3840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Согласно </a:t>
            </a:r>
            <a:r>
              <a:rPr lang="en-GB" sz="1600" dirty="0" smtClean="0"/>
              <a:t>Social Science Research Network,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467475" y="3981450"/>
            <a:ext cx="470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людей – </a:t>
            </a:r>
            <a:r>
              <a:rPr lang="ru-RU" sz="2400" dirty="0" smtClean="0"/>
              <a:t>визуалы</a:t>
            </a:r>
            <a:r>
              <a:rPr lang="ru-RU" sz="1600" dirty="0" smtClean="0"/>
              <a:t> </a:t>
            </a:r>
            <a:endParaRPr lang="ru-RU" sz="24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7153275" y="5838825"/>
            <a:ext cx="338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Источник</a:t>
            </a:r>
            <a:r>
              <a:rPr lang="en-GB" sz="1400" dirty="0" smtClean="0"/>
              <a:t>: </a:t>
            </a:r>
            <a:r>
              <a:rPr lang="en-GB" sz="1400" dirty="0" smtClean="0">
                <a:hlinkClick r:id="rId2"/>
              </a:rPr>
              <a:t>https://www.fastcompany.com/</a:t>
            </a:r>
            <a:r>
              <a:rPr lang="en-GB" sz="1400" dirty="0" smtClean="0"/>
              <a:t>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Кадрирование фото</a:t>
            </a:r>
            <a:r>
              <a:rPr lang="en-US" sz="2800" dirty="0" smtClean="0"/>
              <a:t>: </a:t>
            </a:r>
            <a:r>
              <a:rPr lang="ru-RU" sz="2800" dirty="0" smtClean="0"/>
              <a:t>пример </a:t>
            </a:r>
            <a:r>
              <a:rPr lang="en-US" sz="2800" dirty="0" smtClean="0"/>
              <a:t>#</a:t>
            </a:r>
            <a:r>
              <a:rPr lang="ru-RU" sz="2800" dirty="0" smtClean="0"/>
              <a:t>4</a:t>
            </a:r>
            <a:endParaRPr lang="ru-RU" sz="2800" dirty="0"/>
          </a:p>
        </p:txBody>
      </p:sp>
      <p:sp>
        <p:nvSpPr>
          <p:cNvPr id="26" name="Текст 25"/>
          <p:cNvSpPr>
            <a:spLocks noGrp="1"/>
          </p:cNvSpPr>
          <p:nvPr>
            <p:ph type="body" idx="1"/>
          </p:nvPr>
        </p:nvSpPr>
        <p:spPr>
          <a:xfrm>
            <a:off x="1838324" y="1868131"/>
            <a:ext cx="1838325" cy="3814914"/>
          </a:xfrm>
        </p:spPr>
        <p:txBody>
          <a:bodyPr numCol="1"/>
          <a:lstStyle/>
          <a:p>
            <a:r>
              <a:rPr lang="ru-RU" dirty="0" smtClean="0"/>
              <a:t>После</a:t>
            </a:r>
            <a:endParaRPr lang="en-GB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Содержимое 6" descr="F Radl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0363" y="1773238"/>
            <a:ext cx="6691311" cy="446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Кадрирование фото</a:t>
            </a:r>
            <a:r>
              <a:rPr lang="en-US" sz="2800" dirty="0" smtClean="0"/>
              <a:t>: </a:t>
            </a:r>
            <a:r>
              <a:rPr lang="ru-RU" sz="2800" dirty="0" smtClean="0"/>
              <a:t>пример </a:t>
            </a:r>
            <a:r>
              <a:rPr lang="en-US" sz="2800" dirty="0" smtClean="0"/>
              <a:t>#</a:t>
            </a:r>
            <a:r>
              <a:rPr lang="ru-RU" sz="2800" dirty="0" smtClean="0"/>
              <a:t>5</a:t>
            </a:r>
            <a:endParaRPr lang="ru-RU" sz="2800" dirty="0"/>
          </a:p>
        </p:txBody>
      </p:sp>
      <p:sp>
        <p:nvSpPr>
          <p:cNvPr id="26" name="Текст 25"/>
          <p:cNvSpPr>
            <a:spLocks noGrp="1"/>
          </p:cNvSpPr>
          <p:nvPr>
            <p:ph type="body" idx="1"/>
          </p:nvPr>
        </p:nvSpPr>
        <p:spPr>
          <a:xfrm>
            <a:off x="1838324" y="1868131"/>
            <a:ext cx="1838325" cy="3814914"/>
          </a:xfrm>
        </p:spPr>
        <p:txBody>
          <a:bodyPr numCol="1"/>
          <a:lstStyle/>
          <a:p>
            <a:r>
              <a:rPr lang="ru-RU" dirty="0" smtClean="0"/>
              <a:t>До</a:t>
            </a:r>
            <a:endParaRPr lang="en-GB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Содержимое 4" descr="radwanderin_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8992" y="1796205"/>
            <a:ext cx="6956292" cy="43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Кадрирование фото</a:t>
            </a:r>
            <a:r>
              <a:rPr lang="en-US" sz="2800" dirty="0" smtClean="0"/>
              <a:t>: </a:t>
            </a:r>
            <a:r>
              <a:rPr lang="ru-RU" sz="2800" dirty="0" smtClean="0"/>
              <a:t>пример </a:t>
            </a:r>
            <a:r>
              <a:rPr lang="en-US" sz="2800" dirty="0" smtClean="0"/>
              <a:t>#</a:t>
            </a:r>
            <a:r>
              <a:rPr lang="ru-RU" sz="2800" dirty="0" smtClean="0"/>
              <a:t>5</a:t>
            </a:r>
            <a:endParaRPr lang="ru-RU" sz="2800" dirty="0"/>
          </a:p>
        </p:txBody>
      </p:sp>
      <p:sp>
        <p:nvSpPr>
          <p:cNvPr id="26" name="Текст 25"/>
          <p:cNvSpPr>
            <a:spLocks noGrp="1"/>
          </p:cNvSpPr>
          <p:nvPr>
            <p:ph type="body" idx="1"/>
          </p:nvPr>
        </p:nvSpPr>
        <p:spPr>
          <a:xfrm>
            <a:off x="1838324" y="1868131"/>
            <a:ext cx="1838325" cy="3814914"/>
          </a:xfrm>
        </p:spPr>
        <p:txBody>
          <a:bodyPr numCol="1"/>
          <a:lstStyle/>
          <a:p>
            <a:r>
              <a:rPr lang="ru-RU" dirty="0" smtClean="0"/>
              <a:t>После</a:t>
            </a:r>
            <a:endParaRPr lang="en-GB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Содержимое 4" descr="radwanderin_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0417" y="1777155"/>
            <a:ext cx="6956292" cy="439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9471" y="1070461"/>
            <a:ext cx="5268554" cy="561693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Как это сделать</a:t>
            </a:r>
            <a:r>
              <a:rPr lang="en-US" sz="2800" dirty="0" smtClean="0"/>
              <a:t>: </a:t>
            </a:r>
            <a:r>
              <a:rPr lang="ru-RU" sz="2800" dirty="0" smtClean="0"/>
              <a:t>шаг </a:t>
            </a:r>
            <a:r>
              <a:rPr lang="en-US" sz="2800" dirty="0" smtClean="0"/>
              <a:t>1 (</a:t>
            </a:r>
            <a:r>
              <a:rPr lang="ru-RU" sz="2800" dirty="0" smtClean="0"/>
              <a:t>выберите фото)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6" name="Текст 5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b="4444"/>
          <a:stretch>
            <a:fillRect/>
          </a:stretch>
        </p:blipFill>
        <p:spPr bwMode="auto">
          <a:xfrm>
            <a:off x="1885951" y="1885949"/>
            <a:ext cx="8683254" cy="466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48996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9471" y="1056611"/>
            <a:ext cx="6544904" cy="561693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Как это сделать</a:t>
            </a:r>
            <a:r>
              <a:rPr lang="en-US" sz="2800" dirty="0" smtClean="0"/>
              <a:t>: </a:t>
            </a:r>
            <a:r>
              <a:rPr lang="ru-RU" sz="2800" dirty="0" smtClean="0"/>
              <a:t>шаг </a:t>
            </a:r>
            <a:r>
              <a:rPr lang="en-US" sz="2800" dirty="0" smtClean="0"/>
              <a:t>2 (</a:t>
            </a:r>
            <a:r>
              <a:rPr lang="ru-RU" sz="2800" dirty="0" smtClean="0"/>
              <a:t>выберите </a:t>
            </a:r>
            <a:r>
              <a:rPr lang="ru-RU" sz="2800" dirty="0" smtClean="0"/>
              <a:t>«</a:t>
            </a:r>
            <a:r>
              <a:rPr lang="en-US" sz="2800" dirty="0" smtClean="0"/>
              <a:t>original ratio</a:t>
            </a:r>
            <a:r>
              <a:rPr lang="ru-RU" sz="2800" dirty="0" smtClean="0"/>
              <a:t>» </a:t>
            </a:r>
            <a:r>
              <a:rPr lang="ru-RU" sz="2800" dirty="0" smtClean="0"/>
              <a:t>(оригинальное соотношение</a:t>
            </a:r>
            <a:r>
              <a:rPr lang="en-US" sz="2800" dirty="0" smtClean="0"/>
              <a:t>)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6" name="Текст 5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b="4722"/>
          <a:stretch>
            <a:fillRect/>
          </a:stretch>
        </p:blipFill>
        <p:spPr bwMode="auto">
          <a:xfrm>
            <a:off x="1904999" y="1955139"/>
            <a:ext cx="8597243" cy="460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48996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9470" y="818817"/>
            <a:ext cx="6125805" cy="705183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Как это сделать</a:t>
            </a:r>
            <a:r>
              <a:rPr lang="en-US" sz="2800" dirty="0" smtClean="0"/>
              <a:t>: </a:t>
            </a:r>
            <a:r>
              <a:rPr lang="ru-RU" sz="2800" dirty="0" smtClean="0"/>
              <a:t>шаг </a:t>
            </a:r>
            <a:r>
              <a:rPr lang="en-US" sz="2800" dirty="0" smtClean="0"/>
              <a:t>2 </a:t>
            </a:r>
            <a:r>
              <a:rPr lang="en-US" sz="2800" dirty="0" smtClean="0"/>
              <a:t>(</a:t>
            </a:r>
            <a:r>
              <a:rPr lang="ru-RU" sz="2800" dirty="0" smtClean="0"/>
              <a:t>или выберите «</a:t>
            </a:r>
            <a:r>
              <a:rPr lang="en-US" sz="2800" dirty="0" smtClean="0"/>
              <a:t>custom ratio</a:t>
            </a:r>
            <a:r>
              <a:rPr lang="ru-RU" sz="2800" dirty="0" smtClean="0"/>
              <a:t>» (соотношение, устанавливаемое пользователем)</a:t>
            </a:r>
            <a:r>
              <a:rPr lang="en-US" sz="2800" dirty="0" smtClean="0"/>
              <a:t>)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6" name="Текст 5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 b="4305"/>
          <a:stretch>
            <a:fillRect/>
          </a:stretch>
        </p:blipFill>
        <p:spPr bwMode="auto">
          <a:xfrm>
            <a:off x="1895475" y="1943181"/>
            <a:ext cx="8582024" cy="461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48996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0723" y="1081187"/>
            <a:ext cx="8545154" cy="561693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Как это сделать</a:t>
            </a:r>
            <a:r>
              <a:rPr lang="en-US" sz="2800" dirty="0" smtClean="0"/>
              <a:t>:</a:t>
            </a:r>
            <a:r>
              <a:rPr lang="ru-RU" sz="2800" dirty="0" smtClean="0"/>
              <a:t> шаг </a:t>
            </a:r>
            <a:r>
              <a:rPr lang="en-US" sz="2800" dirty="0" smtClean="0"/>
              <a:t>3 (</a:t>
            </a:r>
            <a:r>
              <a:rPr lang="ru-RU" sz="2800" dirty="0" smtClean="0"/>
              <a:t>выберите опцию «</a:t>
            </a:r>
            <a:r>
              <a:rPr lang="en-US" sz="2800" dirty="0" smtClean="0"/>
              <a:t>save as</a:t>
            </a:r>
            <a:r>
              <a:rPr lang="ru-RU" sz="2800" dirty="0" smtClean="0"/>
              <a:t>» (сохранить как)</a:t>
            </a:r>
            <a:r>
              <a:rPr lang="en-US" sz="2800" dirty="0" smtClean="0"/>
              <a:t> </a:t>
            </a:r>
            <a:r>
              <a:rPr lang="en-US" sz="2800" dirty="0" smtClean="0"/>
              <a:t>/ </a:t>
            </a:r>
            <a:r>
              <a:rPr lang="ru-RU" sz="2800" dirty="0" smtClean="0"/>
              <a:t>«</a:t>
            </a:r>
            <a:r>
              <a:rPr lang="en-US" sz="2800" dirty="0" smtClean="0"/>
              <a:t>save </a:t>
            </a:r>
            <a:r>
              <a:rPr lang="en-US" sz="2800" dirty="0" smtClean="0"/>
              <a:t>a </a:t>
            </a:r>
            <a:r>
              <a:rPr lang="en-US" sz="2800" dirty="0" smtClean="0"/>
              <a:t>copy</a:t>
            </a:r>
            <a:r>
              <a:rPr lang="ru-RU" sz="2800" dirty="0" smtClean="0"/>
              <a:t>» (сохранить копию)</a:t>
            </a:r>
            <a:r>
              <a:rPr lang="en-US" sz="2800" dirty="0" smtClean="0"/>
              <a:t>)</a:t>
            </a:r>
            <a:endParaRPr lang="ru-RU" sz="2800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1789471" y="1868131"/>
            <a:ext cx="4858979" cy="3814914"/>
          </a:xfrm>
        </p:spPr>
        <p:txBody>
          <a:bodyPr>
            <a:normAutofit lnSpcReduction="10000"/>
          </a:bodyPr>
          <a:lstStyle/>
          <a:p>
            <a:r>
              <a:rPr lang="ru-RU" sz="3200" b="1" dirty="0" smtClean="0">
                <a:solidFill>
                  <a:srgbClr val="9F2EB2"/>
                </a:solidFill>
              </a:rPr>
              <a:t>Теперь ваша очередь</a:t>
            </a:r>
            <a:r>
              <a:rPr lang="en-US" sz="3200" b="1" dirty="0" smtClean="0">
                <a:solidFill>
                  <a:srgbClr val="9F2EB2"/>
                </a:solidFill>
              </a:rPr>
              <a:t>!</a:t>
            </a:r>
            <a:endParaRPr lang="en-US" sz="3200" b="1" dirty="0" smtClean="0">
              <a:solidFill>
                <a:srgbClr val="9F2EB2"/>
              </a:solidFill>
            </a:endParaRPr>
          </a:p>
          <a:p>
            <a:pPr marL="457200" indent="-457200">
              <a:buAutoNum type="arabicParenR"/>
            </a:pPr>
            <a:r>
              <a:rPr lang="ru-RU" sz="2000" dirty="0" smtClean="0"/>
              <a:t>Выберите </a:t>
            </a:r>
            <a:r>
              <a:rPr lang="en-US" sz="2000" dirty="0" smtClean="0"/>
              <a:t>2-3</a:t>
            </a:r>
            <a:r>
              <a:rPr lang="ru-RU" sz="2000" dirty="0" smtClean="0"/>
              <a:t> фотографии, какие вы хотели бы улучшить </a:t>
            </a:r>
            <a:endParaRPr lang="en-US" sz="2000" dirty="0" smtClean="0"/>
          </a:p>
          <a:p>
            <a:pPr marL="457200" indent="-457200">
              <a:buAutoNum type="arabicParenR"/>
            </a:pPr>
            <a:r>
              <a:rPr lang="ru-RU" sz="2000" dirty="0" smtClean="0"/>
              <a:t>Откройте их при помощи какого-либо приложения, какое вы установили </a:t>
            </a:r>
            <a:endParaRPr lang="en-US" sz="2000" dirty="0" smtClean="0"/>
          </a:p>
          <a:p>
            <a:pPr marL="457200" indent="-457200">
              <a:buAutoNum type="arabicParenR"/>
            </a:pPr>
            <a:r>
              <a:rPr lang="ru-RU" sz="2000" dirty="0" smtClean="0"/>
              <a:t>Позовите меня, если вам понадобится помощь или совет</a:t>
            </a:r>
            <a:endParaRPr lang="en-US" sz="2000" dirty="0" smtClean="0"/>
          </a:p>
          <a:p>
            <a:pPr marL="457200" indent="-457200">
              <a:buAutoNum type="arabicParenR"/>
            </a:pPr>
            <a:r>
              <a:rPr lang="ru-RU" sz="2000" dirty="0" smtClean="0"/>
              <a:t>Давайте поставим цель – получить </a:t>
            </a:r>
            <a:r>
              <a:rPr lang="en-US" sz="2000" b="1" dirty="0" smtClean="0"/>
              <a:t>2</a:t>
            </a:r>
            <a:r>
              <a:rPr lang="ru-RU" sz="2000" b="1" dirty="0" smtClean="0"/>
              <a:t> готовые фотографии </a:t>
            </a:r>
            <a:r>
              <a:rPr lang="ru-RU" sz="2000" dirty="0" smtClean="0"/>
              <a:t>за 10 минут</a:t>
            </a:r>
            <a:endParaRPr lang="en-US" sz="2000" dirty="0" smtClean="0"/>
          </a:p>
          <a:p>
            <a:pPr marL="457200" indent="-457200"/>
            <a:r>
              <a:rPr lang="en-US" sz="2000" dirty="0" smtClean="0"/>
              <a:t>P.S.: </a:t>
            </a:r>
            <a:r>
              <a:rPr lang="ru-RU" sz="2000" dirty="0" smtClean="0"/>
              <a:t>М</a:t>
            </a:r>
            <a:r>
              <a:rPr lang="ru-RU" sz="2000" dirty="0" smtClean="0"/>
              <a:t>ожно работать в небольших группах из 2-3 человек или самостоятельно</a:t>
            </a:r>
            <a:endParaRPr lang="en-US" sz="2000" dirty="0" smtClean="0"/>
          </a:p>
          <a:p>
            <a:pPr marL="457200" indent="-457200">
              <a:buAutoNum type="arabicParenR"/>
            </a:pPr>
            <a:endParaRPr lang="en-GB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6" name="Текст 5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6604000" y="4515511"/>
            <a:ext cx="1384300" cy="13843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9F2EB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48996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Упрощение инфографики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Только некоторые основные аспекты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889569" y="1344332"/>
            <a:ext cx="400050" cy="0"/>
          </a:xfrm>
          <a:prstGeom prst="line">
            <a:avLst/>
          </a:prstGeom>
          <a:ln w="158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889569" y="2515907"/>
            <a:ext cx="400050" cy="0"/>
          </a:xfrm>
          <a:prstGeom prst="line">
            <a:avLst/>
          </a:prstGeom>
          <a:ln w="158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889569" y="4555485"/>
            <a:ext cx="400050" cy="0"/>
          </a:xfrm>
          <a:prstGeom prst="line">
            <a:avLst/>
          </a:prstGeom>
          <a:ln w="158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68025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8219" y="938683"/>
            <a:ext cx="8632724" cy="561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 инфографике </a:t>
            </a:r>
            <a:br>
              <a:rPr lang="ru-RU" dirty="0" smtClean="0"/>
            </a:br>
            <a:r>
              <a:rPr lang="ru-RU" dirty="0" smtClean="0"/>
              <a:t>простыми словами </a:t>
            </a:r>
            <a:endParaRPr lang="ru-RU" dirty="0"/>
          </a:p>
        </p:txBody>
      </p:sp>
      <p:sp>
        <p:nvSpPr>
          <p:cNvPr id="26" name="Текст 25"/>
          <p:cNvSpPr>
            <a:spLocks noGrp="1"/>
          </p:cNvSpPr>
          <p:nvPr>
            <p:ph type="body" idx="1"/>
          </p:nvPr>
        </p:nvSpPr>
        <p:spPr>
          <a:xfrm>
            <a:off x="1789472" y="1868130"/>
            <a:ext cx="5652188" cy="4289479"/>
          </a:xfrm>
        </p:spPr>
        <p:txBody>
          <a:bodyPr numCol="1">
            <a:normAutofit fontScale="92500" lnSpcReduction="10000"/>
          </a:bodyPr>
          <a:lstStyle/>
          <a:p>
            <a:r>
              <a:rPr lang="ru-RU" dirty="0" smtClean="0"/>
              <a:t>Инфографика – это </a:t>
            </a:r>
            <a:r>
              <a:rPr lang="ru-RU" b="1" dirty="0" smtClean="0"/>
              <a:t>графика,</a:t>
            </a:r>
            <a:r>
              <a:rPr lang="en-GB" b="1" dirty="0" smtClean="0"/>
              <a:t> </a:t>
            </a:r>
            <a:r>
              <a:rPr lang="ru-RU" b="1" dirty="0" smtClean="0"/>
              <a:t>в которой использованы визуальные элементы для представления информации</a:t>
            </a:r>
            <a:r>
              <a:rPr lang="en-GB" dirty="0" smtClean="0"/>
              <a:t>.</a:t>
            </a:r>
            <a:endParaRPr lang="en-GB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Она часто используется для </a:t>
            </a:r>
            <a:r>
              <a:rPr lang="ru-RU" b="1" dirty="0" smtClean="0"/>
              <a:t>визуализации данных, пошаговых процессов, план-графиков, результатов исследований, иерархии организационной структуры </a:t>
            </a:r>
            <a:r>
              <a:rPr lang="ru-RU" dirty="0" smtClean="0"/>
              <a:t>и многих других видов информации</a:t>
            </a:r>
            <a:r>
              <a:rPr lang="en-GB" dirty="0" smtClean="0"/>
              <a:t>.</a:t>
            </a:r>
            <a:endParaRPr lang="en-GB" dirty="0" smtClean="0"/>
          </a:p>
          <a:p>
            <a:pPr marL="2062163" indent="-2062163"/>
            <a:r>
              <a:rPr lang="ru-RU" b="1" dirty="0" smtClean="0"/>
              <a:t>Причины популярности</a:t>
            </a:r>
            <a:r>
              <a:rPr lang="en-US" dirty="0" smtClean="0"/>
              <a:t>:</a:t>
            </a:r>
            <a:r>
              <a:rPr lang="ru-RU" dirty="0" smtClean="0"/>
              <a:t>  </a:t>
            </a:r>
            <a:r>
              <a:rPr lang="ru-RU" b="1" dirty="0" smtClean="0"/>
              <a:t>упрощение </a:t>
            </a:r>
            <a:r>
              <a:rPr lang="ru-RU" dirty="0" smtClean="0"/>
              <a:t>сложной информации</a:t>
            </a:r>
            <a:endParaRPr lang="en-GB" dirty="0" smtClean="0"/>
          </a:p>
          <a:p>
            <a:pPr marL="2062163" indent="-2062163">
              <a:spcBef>
                <a:spcPts val="0"/>
              </a:spcBef>
            </a:pPr>
            <a:r>
              <a:rPr lang="en-US" dirty="0" smtClean="0"/>
              <a:t>	</a:t>
            </a:r>
            <a:r>
              <a:rPr lang="ru-RU" dirty="0" smtClean="0"/>
              <a:t> </a:t>
            </a:r>
            <a:r>
              <a:rPr lang="ru-RU" b="1" dirty="0" smtClean="0"/>
              <a:t>сжатие </a:t>
            </a:r>
            <a:r>
              <a:rPr lang="ru-RU" dirty="0" smtClean="0"/>
              <a:t>длинных текстов а одну страницу </a:t>
            </a:r>
            <a:endParaRPr lang="en-GB" dirty="0" smtClean="0"/>
          </a:p>
          <a:p>
            <a:pPr marL="2062163" indent="-2062163">
              <a:spcBef>
                <a:spcPts val="0"/>
              </a:spcBef>
            </a:pPr>
            <a:r>
              <a:rPr lang="en-GB" b="1" dirty="0" smtClean="0"/>
              <a:t>	</a:t>
            </a:r>
            <a:r>
              <a:rPr lang="ru-RU" b="1" dirty="0" smtClean="0"/>
              <a:t> привлечение внимания </a:t>
            </a:r>
            <a:r>
              <a:rPr lang="ru-RU" dirty="0" smtClean="0"/>
              <a:t>целевой  аудитории </a:t>
            </a:r>
            <a:endParaRPr lang="en-GB" dirty="0" smtClean="0"/>
          </a:p>
          <a:p>
            <a:pPr marL="2062163" indent="-2062163">
              <a:spcBef>
                <a:spcPts val="0"/>
              </a:spcBef>
            </a:pPr>
            <a:r>
              <a:rPr lang="en-GB" b="1" dirty="0" smtClean="0"/>
              <a:t>	</a:t>
            </a:r>
            <a:r>
              <a:rPr lang="ru-RU" b="1" dirty="0" smtClean="0"/>
              <a:t> усиление «</a:t>
            </a:r>
            <a:r>
              <a:rPr lang="ru-RU" dirty="0" smtClean="0"/>
              <a:t>скучных» документов иллюстративными визуальными материалами</a:t>
            </a:r>
            <a:endParaRPr lang="en-GB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Схема 11"/>
          <p:cNvGraphicFramePr/>
          <p:nvPr/>
        </p:nvGraphicFramePr>
        <p:xfrm>
          <a:off x="1714500" y="2451370"/>
          <a:ext cx="5659065" cy="1643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C:\Users\IrenWell\Documents\GDSI\EaP\Implementation\Other\IT course\Module 2\infographic_no-kid-hungry_breakfast-changes-liv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23761" y="1272"/>
            <a:ext cx="3634066" cy="6856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renWell\Documents\GDSI\EaP\Implementation\Other\IT course\Module 2\infographic_mercy-corps_the-crisis-in-south-sud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95662"/>
            <a:ext cx="5197699" cy="3462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Что мы называем инфографикой</a:t>
            </a:r>
            <a:r>
              <a:rPr lang="en-US" sz="2800" dirty="0" smtClean="0"/>
              <a:t>? </a:t>
            </a:r>
            <a:r>
              <a:rPr lang="en-US" sz="2800" dirty="0" smtClean="0"/>
              <a:t>– </a:t>
            </a:r>
            <a:r>
              <a:rPr lang="ru-RU" sz="2800" dirty="0" smtClean="0"/>
              <a:t>Всё! 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 descr="C:\Users\IrenWell\Documents\GDSI\EaP\Implementation\Other\IT course\Module 2\infographic_world-food-program_typhoon-hagupit-in-the-philippines-768x1654.jpg"/>
          <p:cNvPicPr>
            <a:picLocks noChangeAspect="1" noChangeArrowheads="1"/>
          </p:cNvPicPr>
          <p:nvPr/>
        </p:nvPicPr>
        <p:blipFill>
          <a:blip r:embed="rId3" cstate="print"/>
          <a:srcRect t="32103" b="36676"/>
          <a:stretch>
            <a:fillRect/>
          </a:stretch>
        </p:blipFill>
        <p:spPr bwMode="auto">
          <a:xfrm>
            <a:off x="1889162" y="1828800"/>
            <a:ext cx="2777734" cy="1867710"/>
          </a:xfrm>
          <a:prstGeom prst="rect">
            <a:avLst/>
          </a:prstGeom>
          <a:noFill/>
        </p:spPr>
      </p:pic>
      <p:pic>
        <p:nvPicPr>
          <p:cNvPr id="7172" name="Picture 4" descr="C:\Users\IrenWell\Documents\GDSI\EaP\Implementation\Other\IT course\Module 2\infographic_habitat-for-humanity_years-with-the-carters.jpg"/>
          <p:cNvPicPr>
            <a:picLocks noChangeAspect="1" noChangeArrowheads="1"/>
          </p:cNvPicPr>
          <p:nvPr/>
        </p:nvPicPr>
        <p:blipFill>
          <a:blip r:embed="rId4" cstate="print"/>
          <a:srcRect b="15461"/>
          <a:stretch>
            <a:fillRect/>
          </a:stretch>
        </p:blipFill>
        <p:spPr bwMode="auto">
          <a:xfrm>
            <a:off x="9134273" y="0"/>
            <a:ext cx="2486822" cy="6777265"/>
          </a:xfrm>
          <a:prstGeom prst="rect">
            <a:avLst/>
          </a:prstGeom>
          <a:noFill/>
        </p:spPr>
      </p:pic>
      <p:pic>
        <p:nvPicPr>
          <p:cNvPr id="7173" name="Picture 5" descr="C:\Users\IrenWell\Documents\GDSI\EaP\Implementation\Other\IT course\Module 2\infographic_amnesty-international_prisoners-in-isolation.jpg"/>
          <p:cNvPicPr>
            <a:picLocks noChangeAspect="1" noChangeArrowheads="1"/>
          </p:cNvPicPr>
          <p:nvPr/>
        </p:nvPicPr>
        <p:blipFill>
          <a:blip r:embed="rId5" cstate="print"/>
          <a:srcRect b="66432"/>
          <a:stretch>
            <a:fillRect/>
          </a:stretch>
        </p:blipFill>
        <p:spPr bwMode="auto">
          <a:xfrm>
            <a:off x="4953000" y="2240808"/>
            <a:ext cx="4166207" cy="430350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924425" y="1733550"/>
            <a:ext cx="3876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Для вдохновения </a:t>
            </a:r>
            <a:r>
              <a:rPr lang="en-US" sz="1400" dirty="0" smtClean="0"/>
              <a:t>(</a:t>
            </a:r>
            <a:r>
              <a:rPr lang="ru-RU" sz="1400" dirty="0" smtClean="0"/>
              <a:t>только на английском языке</a:t>
            </a:r>
            <a:r>
              <a:rPr lang="en-US" sz="1400" dirty="0" smtClean="0"/>
              <a:t>):</a:t>
            </a:r>
            <a:endParaRPr lang="en-US" sz="1400" dirty="0" smtClean="0"/>
          </a:p>
          <a:p>
            <a:r>
              <a:rPr lang="en-US" sz="1400" dirty="0" smtClean="0">
                <a:hlinkClick r:id="rId6"/>
              </a:rPr>
              <a:t>https://bit.ly/2XdG2UH</a:t>
            </a:r>
            <a:r>
              <a:rPr lang="en-US" sz="1400" dirty="0" smtClean="0"/>
              <a:t>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/>
          <p:cNvSpPr/>
          <p:nvPr/>
        </p:nvSpPr>
        <p:spPr>
          <a:xfrm>
            <a:off x="2519050" y="2038876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689884" y="2839875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5725140" y="2038876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5895974" y="2839875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8933791" y="2038876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9104625" y="2839875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4147825" y="3979902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318659" y="4780901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7353915" y="3979902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7524749" y="4780901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Текст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6"/>
          </p:nvPr>
        </p:nvSpPr>
        <p:spPr>
          <a:xfrm>
            <a:off x="1333500" y="2845968"/>
            <a:ext cx="3076575" cy="235934"/>
          </a:xfrm>
        </p:spPr>
        <p:txBody>
          <a:bodyPr/>
          <a:lstStyle/>
          <a:p>
            <a:r>
              <a:rPr lang="ru-RU" dirty="0" smtClean="0"/>
              <a:t>Публикуйте данные при помощи инфографики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8"/>
          </p:nvPr>
        </p:nvSpPr>
        <p:spPr>
          <a:xfrm>
            <a:off x="1495426" y="3360385"/>
            <a:ext cx="2771774" cy="356666"/>
          </a:xfrm>
        </p:spPr>
        <p:txBody>
          <a:bodyPr/>
          <a:lstStyle/>
          <a:p>
            <a:r>
              <a:rPr lang="ru-RU" dirty="0" smtClean="0"/>
              <a:t>Инфографика позволяет визуализировать информацию  и сделать её такой, которой охотно будут делиться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ru-RU" dirty="0" smtClean="0"/>
              <a:t>Усиливайте свои истории 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36"/>
          </p:nvPr>
        </p:nvSpPr>
        <p:spPr>
          <a:xfrm>
            <a:off x="4638675" y="3348510"/>
            <a:ext cx="2933700" cy="356666"/>
          </a:xfrm>
        </p:spPr>
        <p:txBody>
          <a:bodyPr/>
          <a:lstStyle/>
          <a:p>
            <a:r>
              <a:rPr lang="ru-RU" dirty="0" smtClean="0"/>
              <a:t>Изображения создают эмоциональную связь с героями и ключевой идеей вашей истории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en-US" dirty="0" smtClean="0"/>
              <a:t>02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38"/>
          </p:nvPr>
        </p:nvSpPr>
        <p:spPr>
          <a:xfrm>
            <a:off x="7943850" y="2845968"/>
            <a:ext cx="2705100" cy="235934"/>
          </a:xfrm>
        </p:spPr>
        <p:txBody>
          <a:bodyPr/>
          <a:lstStyle/>
          <a:p>
            <a:r>
              <a:rPr lang="ru-RU" dirty="0" smtClean="0"/>
              <a:t>Выделяйте цитаты и факты 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39"/>
          </p:nvPr>
        </p:nvSpPr>
        <p:spPr>
          <a:xfrm>
            <a:off x="8010525" y="3146629"/>
            <a:ext cx="2581275" cy="356666"/>
          </a:xfrm>
        </p:spPr>
        <p:txBody>
          <a:bodyPr/>
          <a:lstStyle/>
          <a:p>
            <a:r>
              <a:rPr lang="ru-RU" dirty="0" smtClean="0"/>
              <a:t>Наложите известную цитату на изображение или объедините мощный факт с графикой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40"/>
          </p:nvPr>
        </p:nvSpPr>
        <p:spPr/>
        <p:txBody>
          <a:bodyPr/>
          <a:lstStyle/>
          <a:p>
            <a:r>
              <a:rPr lang="en-US" dirty="0" smtClean="0"/>
              <a:t>03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41"/>
          </p:nvPr>
        </p:nvSpPr>
        <p:spPr>
          <a:xfrm>
            <a:off x="3403600" y="4786994"/>
            <a:ext cx="2230168" cy="235934"/>
          </a:xfrm>
        </p:spPr>
        <p:txBody>
          <a:bodyPr/>
          <a:lstStyle/>
          <a:p>
            <a:r>
              <a:rPr lang="ru-RU" dirty="0" smtClean="0"/>
              <a:t>Создайте коллекцию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42"/>
          </p:nvPr>
        </p:nvSpPr>
        <p:spPr>
          <a:xfrm>
            <a:off x="3403600" y="5075780"/>
            <a:ext cx="2230168" cy="356666"/>
          </a:xfrm>
        </p:spPr>
        <p:txBody>
          <a:bodyPr/>
          <a:lstStyle/>
          <a:p>
            <a:r>
              <a:rPr lang="ru-RU" dirty="0" smtClean="0"/>
              <a:t>Участники любят просматривать и делиться альбомами 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43"/>
          </p:nvPr>
        </p:nvSpPr>
        <p:spPr>
          <a:xfrm>
            <a:off x="4147825" y="3976856"/>
            <a:ext cx="741719" cy="739375"/>
          </a:xfrm>
        </p:spPr>
        <p:txBody>
          <a:bodyPr/>
          <a:lstStyle/>
          <a:p>
            <a:r>
              <a:rPr lang="en-US" dirty="0" smtClean="0"/>
              <a:t>04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idx="44"/>
          </p:nvPr>
        </p:nvSpPr>
        <p:spPr>
          <a:xfrm>
            <a:off x="6057901" y="4786994"/>
            <a:ext cx="3343274" cy="235934"/>
          </a:xfrm>
        </p:spPr>
        <p:txBody>
          <a:bodyPr/>
          <a:lstStyle/>
          <a:p>
            <a:r>
              <a:rPr lang="ru-RU" dirty="0" smtClean="0"/>
              <a:t>Покажите свои смешные стороны при помощи мемов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idx="45"/>
          </p:nvPr>
        </p:nvSpPr>
        <p:spPr>
          <a:xfrm>
            <a:off x="6585940" y="5289535"/>
            <a:ext cx="2230168" cy="356666"/>
          </a:xfrm>
        </p:spPr>
        <p:txBody>
          <a:bodyPr/>
          <a:lstStyle/>
          <a:p>
            <a:r>
              <a:rPr lang="ru-RU" dirty="0" smtClean="0"/>
              <a:t>Рискуйте: мемы – это чудесный визуальный контент, и ими охотно будут делиться 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idx="46"/>
          </p:nvPr>
        </p:nvSpPr>
        <p:spPr>
          <a:xfrm>
            <a:off x="7353915" y="3976856"/>
            <a:ext cx="741719" cy="739375"/>
          </a:xfrm>
        </p:spPr>
        <p:txBody>
          <a:bodyPr/>
          <a:lstStyle/>
          <a:p>
            <a:r>
              <a:rPr lang="en-US" dirty="0" smtClean="0"/>
              <a:t>05</a:t>
            </a:r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789471" y="1069313"/>
            <a:ext cx="8630879" cy="5616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 </a:t>
            </a:r>
            <a:r>
              <a:rPr lang="ru-RU" dirty="0" smtClean="0"/>
              <a:t>способов использования визуального контента некоммерческими организациями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129667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 всё, что похоже на это</a:t>
            </a:r>
            <a:r>
              <a:rPr lang="en-US" sz="2800" dirty="0" smtClean="0"/>
              <a:t>…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:\Users\IrenWell\Documents\GDSI\EaP\Implementation\Other\IT course\Module 2\The-shrinkage-of-Arctic-Ice-climate-change-facts-infographi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5582" y="1873115"/>
            <a:ext cx="7806217" cy="4930927"/>
          </a:xfrm>
          <a:prstGeom prst="rect">
            <a:avLst/>
          </a:prstGeom>
          <a:noFill/>
        </p:spPr>
      </p:pic>
      <p:pic>
        <p:nvPicPr>
          <p:cNvPr id="8195" name="Picture 3" descr="C:\Users\IrenWell\Documents\GDSI\EaP\Implementation\Other\IT course\Module 2\The-Point-of-No-Return-climate-change-facts-infographic.g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89506" y="1705838"/>
            <a:ext cx="3200400" cy="1800225"/>
          </a:xfrm>
          <a:prstGeom prst="rect">
            <a:avLst/>
          </a:prstGeom>
          <a:noFill/>
        </p:spPr>
      </p:pic>
      <p:pic>
        <p:nvPicPr>
          <p:cNvPr id="8196" name="Picture 4" descr="C:\Users\IrenWell\Documents\GDSI\EaP\Implementation\Other\IT course\Module 2\The-rise-in-temperature-anomalies-climate-change-facts-infographic-vism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729" y="3620272"/>
            <a:ext cx="6325815" cy="323772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879668" y="1879465"/>
            <a:ext cx="14763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Для вдохновения </a:t>
            </a:r>
            <a:r>
              <a:rPr lang="en-US" sz="1400" dirty="0" smtClean="0"/>
              <a:t>(</a:t>
            </a:r>
            <a:r>
              <a:rPr lang="ru-RU" sz="1400" dirty="0" smtClean="0"/>
              <a:t>только на английском языке</a:t>
            </a:r>
            <a:r>
              <a:rPr lang="en-US" sz="1400" dirty="0" smtClean="0"/>
              <a:t>):</a:t>
            </a:r>
            <a:endParaRPr lang="en-US" sz="1400" dirty="0" smtClean="0"/>
          </a:p>
          <a:p>
            <a:r>
              <a:rPr lang="en-US" sz="1400" dirty="0" smtClean="0">
                <a:hlinkClick r:id="rId5"/>
              </a:rPr>
              <a:t>https://bit.ly/2RWeftB</a:t>
            </a:r>
            <a:r>
              <a:rPr lang="en-US" sz="1400" dirty="0" smtClean="0"/>
              <a:t>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 даже это</a:t>
            </a:r>
            <a:r>
              <a:rPr lang="en-US" sz="2800" dirty="0" smtClean="0"/>
              <a:t>!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41818" y="5784715"/>
            <a:ext cx="290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hlinkClick r:id="rId2"/>
              </a:rPr>
              <a:t>http://tanastsoroba.ge/en/game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pic>
        <p:nvPicPr>
          <p:cNvPr id="9219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1389" b="4722"/>
          <a:stretch>
            <a:fillRect/>
          </a:stretch>
        </p:blipFill>
        <p:spPr bwMode="auto">
          <a:xfrm>
            <a:off x="3838575" y="1915984"/>
            <a:ext cx="8010524" cy="377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Текст 25"/>
          <p:cNvSpPr>
            <a:spLocks noGrp="1"/>
          </p:cNvSpPr>
          <p:nvPr>
            <p:ph type="body" idx="1"/>
          </p:nvPr>
        </p:nvSpPr>
        <p:spPr>
          <a:xfrm>
            <a:off x="1789472" y="1868130"/>
            <a:ext cx="1791928" cy="4289479"/>
          </a:xfrm>
        </p:spPr>
        <p:txBody>
          <a:bodyPr numCol="1">
            <a:normAutofit/>
          </a:bodyPr>
          <a:lstStyle/>
          <a:p>
            <a:pPr algn="l"/>
            <a:r>
              <a:rPr lang="ru-RU" dirty="0" smtClean="0"/>
              <a:t>Ознакомьтесь с наилучшей инфографикой в мире согласно </a:t>
            </a:r>
            <a:r>
              <a:rPr lang="en-US" dirty="0" smtClean="0"/>
              <a:t>Society </a:t>
            </a:r>
            <a:r>
              <a:rPr lang="en-US" dirty="0" smtClean="0"/>
              <a:t>of News Design: </a:t>
            </a:r>
            <a:r>
              <a:rPr lang="en-GB" dirty="0" smtClean="0">
                <a:hlinkClick r:id="rId4"/>
              </a:rPr>
              <a:t>https://www.snd.org/bodd/</a:t>
            </a:r>
            <a:endParaRPr lang="en-GB" dirty="0" smtClean="0"/>
          </a:p>
          <a:p>
            <a:pPr algn="l"/>
            <a:r>
              <a:rPr lang="ru-RU" dirty="0" smtClean="0"/>
              <a:t>Это мой личный ресурс №1 для вдохновения</a:t>
            </a:r>
            <a:r>
              <a:rPr lang="en-US" dirty="0" smtClean="0"/>
              <a:t>.</a:t>
            </a:r>
            <a:endParaRPr lang="en-US" dirty="0" smtClean="0"/>
          </a:p>
          <a:p>
            <a:pPr algn="l"/>
            <a:r>
              <a:rPr lang="ru-RU" dirty="0" smtClean="0"/>
              <a:t>Еще одна замечательная подборка</a:t>
            </a:r>
            <a:r>
              <a:rPr lang="en-US" dirty="0" smtClean="0"/>
              <a:t>: </a:t>
            </a:r>
            <a:r>
              <a:rPr lang="en-US" dirty="0" smtClean="0">
                <a:hlinkClick r:id="rId5"/>
              </a:rPr>
              <a:t>https://bit.ly/2UePZiD</a:t>
            </a:r>
            <a:r>
              <a:rPr lang="en-US" dirty="0" smtClean="0"/>
              <a:t> 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IrenWell\Documents\GDSI\EaP\Implementation\Other\IT course\Module 2\TU-Studies-570x303-570x3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2104373"/>
            <a:ext cx="3790950" cy="201519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Как наш Проект использует инфографику 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3" name="Picture 3" descr="C:\Users\IrenWell\Documents\GDSI\EaP\Implementation\Other\IT course\Module 2\2018_fellowship_infographics_RESUL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725" y="1822450"/>
            <a:ext cx="4709876" cy="3390471"/>
          </a:xfrm>
          <a:prstGeom prst="rect">
            <a:avLst/>
          </a:prstGeom>
          <a:noFill/>
        </p:spPr>
      </p:pic>
      <p:pic>
        <p:nvPicPr>
          <p:cNvPr id="10242" name="Picture 2" descr="C:\Users\IrenWell\Documents\GDSI\EaP\Implementation\Other\IT course\Module 2\Hackahon_steps_timeline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9025" y="4094252"/>
            <a:ext cx="5524499" cy="2763748"/>
          </a:xfrm>
          <a:prstGeom prst="rect">
            <a:avLst/>
          </a:prstGeom>
          <a:noFill/>
        </p:spPr>
      </p:pic>
      <p:pic>
        <p:nvPicPr>
          <p:cNvPr id="10244" name="Picture 4" descr="C:\Users\IrenWell\Documents\GDSI\EaP\Implementation\Other\IT course\Module 2\infographics_moldova_full_v02_05.jpg"/>
          <p:cNvPicPr>
            <a:picLocks noChangeAspect="1" noChangeArrowheads="1"/>
          </p:cNvPicPr>
          <p:nvPr/>
        </p:nvPicPr>
        <p:blipFill>
          <a:blip r:embed="rId5" cstate="print"/>
          <a:srcRect b="23124"/>
          <a:stretch>
            <a:fillRect/>
          </a:stretch>
        </p:blipFill>
        <p:spPr bwMode="auto">
          <a:xfrm>
            <a:off x="9067801" y="115749"/>
            <a:ext cx="2449296" cy="67422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Выбор правильного вида</a:t>
            </a:r>
            <a:r>
              <a:rPr lang="en-US" dirty="0" smtClean="0"/>
              <a:t>: </a:t>
            </a:r>
            <a:r>
              <a:rPr lang="ru-RU" dirty="0" smtClean="0"/>
              <a:t>информируйте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1789472" y="1868131"/>
            <a:ext cx="3630254" cy="3814914"/>
          </a:xfrm>
        </p:spPr>
        <p:txBody>
          <a:bodyPr numCol="1">
            <a:normAutofit/>
          </a:bodyPr>
          <a:lstStyle/>
          <a:p>
            <a:pPr algn="l"/>
            <a:r>
              <a:rPr lang="ru-RU" sz="1800" b="1" dirty="0" smtClean="0"/>
              <a:t>Ваша цель</a:t>
            </a:r>
            <a:r>
              <a:rPr lang="en-US" sz="1800" dirty="0" smtClean="0"/>
              <a:t>: </a:t>
            </a:r>
            <a:r>
              <a:rPr lang="ru-RU" sz="1800" dirty="0" smtClean="0"/>
              <a:t>передать важное сообщение или единицу информации</a:t>
            </a:r>
            <a:r>
              <a:rPr lang="en-GB" sz="1800" dirty="0" smtClean="0"/>
              <a:t>.</a:t>
            </a:r>
            <a:endParaRPr lang="en-GB" sz="1800" dirty="0" smtClean="0"/>
          </a:p>
          <a:p>
            <a:pPr algn="l"/>
            <a:r>
              <a:rPr lang="ru-RU" sz="1800" b="1" dirty="0" smtClean="0"/>
              <a:t>Что лучше всего подходит</a:t>
            </a:r>
            <a:r>
              <a:rPr lang="en-GB" sz="1800" b="1" dirty="0" smtClean="0"/>
              <a:t>: </a:t>
            </a:r>
            <a:r>
              <a:rPr lang="ru-RU" sz="1800" dirty="0" smtClean="0"/>
              <a:t>визуализация данных, которая совмещает крупные заголовки,</a:t>
            </a:r>
            <a:r>
              <a:rPr lang="en-GB" sz="1800" dirty="0" smtClean="0"/>
              <a:t> </a:t>
            </a:r>
            <a:r>
              <a:rPr lang="ru-RU" sz="1800" dirty="0" smtClean="0"/>
              <a:t>марки и пиктограммы</a:t>
            </a:r>
            <a:r>
              <a:rPr lang="en-GB" sz="1800" dirty="0" smtClean="0"/>
              <a:t>.</a:t>
            </a:r>
            <a:endParaRPr lang="en-GB" sz="1800" dirty="0" smtClean="0"/>
          </a:p>
          <a:p>
            <a:pPr algn="l"/>
            <a:r>
              <a:rPr lang="ru-RU" sz="1400" dirty="0" smtClean="0"/>
              <a:t>Источник</a:t>
            </a:r>
            <a:r>
              <a:rPr lang="en-GB" sz="1400" dirty="0" smtClean="0"/>
              <a:t>: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>
                <a:hlinkClick r:id="rId2"/>
              </a:rPr>
              <a:t>https://venngage.com/blog/create-infographics</a:t>
            </a:r>
            <a:endParaRPr lang="en-GB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C:\Users\IrenWell\Documents\GDSI\EaP\Implementation\Other\IT course\Module 2\17284801-0-Screen-Shot-2017-05-.png"/>
          <p:cNvPicPr>
            <a:picLocks noChangeAspect="1" noChangeArrowheads="1"/>
          </p:cNvPicPr>
          <p:nvPr/>
        </p:nvPicPr>
        <p:blipFill>
          <a:blip r:embed="rId3" cstate="print"/>
          <a:srcRect l="7006" r="5573"/>
          <a:stretch>
            <a:fillRect/>
          </a:stretch>
        </p:blipFill>
        <p:spPr bwMode="auto">
          <a:xfrm>
            <a:off x="6172200" y="1724025"/>
            <a:ext cx="5229225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Выбор правильного </a:t>
            </a:r>
            <a:r>
              <a:rPr lang="ru-RU" dirty="0" smtClean="0"/>
              <a:t>вида</a:t>
            </a:r>
            <a:r>
              <a:rPr lang="en-US" dirty="0" smtClean="0"/>
              <a:t>: </a:t>
            </a:r>
            <a:r>
              <a:rPr lang="ru-RU" dirty="0" smtClean="0"/>
              <a:t>сравнивайте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1789472" y="1868131"/>
            <a:ext cx="3344503" cy="3814914"/>
          </a:xfrm>
        </p:spPr>
        <p:txBody>
          <a:bodyPr numCol="1">
            <a:normAutofit/>
          </a:bodyPr>
          <a:lstStyle/>
          <a:p>
            <a:pPr algn="l"/>
            <a:r>
              <a:rPr lang="ru-RU" sz="1800" b="1" dirty="0" smtClean="0"/>
              <a:t>Ваша цель</a:t>
            </a:r>
            <a:r>
              <a:rPr lang="en-US" sz="1800" dirty="0" smtClean="0"/>
              <a:t>: </a:t>
            </a:r>
            <a:r>
              <a:rPr lang="ru-RU" sz="1800" dirty="0" smtClean="0"/>
              <a:t>сравнить несколько вещей или частей целого</a:t>
            </a:r>
            <a:r>
              <a:rPr lang="en-GB" sz="1800" dirty="0" smtClean="0"/>
              <a:t>.</a:t>
            </a:r>
            <a:endParaRPr lang="en-GB" sz="1800" dirty="0" smtClean="0"/>
          </a:p>
          <a:p>
            <a:pPr algn="l"/>
            <a:r>
              <a:rPr lang="ru-RU" sz="1800" b="1" dirty="0" smtClean="0"/>
              <a:t>Что лучше всего </a:t>
            </a:r>
            <a:r>
              <a:rPr lang="ru-RU" sz="1800" b="1" dirty="0" smtClean="0"/>
              <a:t>подходит</a:t>
            </a:r>
            <a:r>
              <a:rPr lang="en-GB" sz="1800" b="1" dirty="0" smtClean="0"/>
              <a:t>: </a:t>
            </a:r>
            <a:r>
              <a:rPr lang="ru-RU" sz="1800" dirty="0" smtClean="0"/>
              <a:t>столбиковые диаграммы, круговые диаграммы, пиктограммы и другие диаграммы, которые позволяют показать единицы информации совместно и в сравнении</a:t>
            </a:r>
            <a:r>
              <a:rPr lang="en-GB" sz="1800" dirty="0" smtClean="0"/>
              <a:t>.</a:t>
            </a:r>
            <a:endParaRPr lang="en-GB" sz="1800" dirty="0" smtClean="0"/>
          </a:p>
          <a:p>
            <a:pPr algn="l"/>
            <a:r>
              <a:rPr lang="ru-RU" sz="1400" dirty="0" smtClean="0"/>
              <a:t>Источник</a:t>
            </a:r>
            <a:r>
              <a:rPr lang="en-GB" sz="1400" dirty="0" smtClean="0"/>
              <a:t>: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>
                <a:hlinkClick r:id="rId2"/>
              </a:rPr>
              <a:t>https://venngage.com/blog/create-infographics</a:t>
            </a:r>
            <a:endParaRPr lang="en-GB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C:\Users\IrenWell\Documents\GDSI\EaP\Implementation\Other\IT course\Module 2\17284991-0-Screen-Shot-2017-05-.png"/>
          <p:cNvPicPr>
            <a:picLocks noChangeAspect="1" noChangeArrowheads="1"/>
          </p:cNvPicPr>
          <p:nvPr/>
        </p:nvPicPr>
        <p:blipFill>
          <a:blip r:embed="rId3" cstate="print"/>
          <a:srcRect l="4131" r="4597"/>
          <a:stretch>
            <a:fillRect/>
          </a:stretch>
        </p:blipFill>
        <p:spPr bwMode="auto">
          <a:xfrm>
            <a:off x="5276850" y="1785770"/>
            <a:ext cx="6524625" cy="2857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1789472" y="1868131"/>
            <a:ext cx="4782778" cy="3814914"/>
          </a:xfrm>
        </p:spPr>
        <p:txBody>
          <a:bodyPr numCol="1">
            <a:normAutofit fontScale="85000" lnSpcReduction="10000"/>
          </a:bodyPr>
          <a:lstStyle/>
          <a:p>
            <a:pPr algn="l"/>
            <a:r>
              <a:rPr lang="ru-RU" sz="1800" b="1" dirty="0" smtClean="0"/>
              <a:t>Ваша </a:t>
            </a:r>
            <a:r>
              <a:rPr lang="ru-RU" sz="1800" b="1" dirty="0" smtClean="0"/>
              <a:t>цель: </a:t>
            </a:r>
            <a:r>
              <a:rPr lang="ru-RU" sz="1800" dirty="0" smtClean="0"/>
              <a:t>показать изменения или тенденции во времени и пространстве</a:t>
            </a:r>
            <a:r>
              <a:rPr lang="en-GB" sz="1800" dirty="0" smtClean="0"/>
              <a:t>.</a:t>
            </a:r>
            <a:endParaRPr lang="en-GB" sz="1800" dirty="0" smtClean="0"/>
          </a:p>
          <a:p>
            <a:pPr algn="l"/>
            <a:r>
              <a:rPr lang="ru-RU" sz="1800" b="1" dirty="0" smtClean="0"/>
              <a:t>Что лучше всего </a:t>
            </a:r>
            <a:r>
              <a:rPr lang="ru-RU" sz="1800" b="1" dirty="0" smtClean="0"/>
              <a:t>подходит</a:t>
            </a:r>
            <a:r>
              <a:rPr lang="en-GB" sz="1800" b="1" dirty="0" smtClean="0"/>
              <a:t>: </a:t>
            </a:r>
            <a:r>
              <a:rPr lang="ru-RU" sz="1800" dirty="0" smtClean="0"/>
              <a:t>линейные диаграммы</a:t>
            </a:r>
            <a:r>
              <a:rPr lang="en-GB" sz="1800" dirty="0" smtClean="0"/>
              <a:t>, </a:t>
            </a:r>
            <a:r>
              <a:rPr lang="ru-RU" sz="1800" dirty="0" smtClean="0"/>
              <a:t>кружковые диаграммы, </a:t>
            </a:r>
            <a:r>
              <a:rPr lang="ru-RU" sz="1800" dirty="0" smtClean="0"/>
              <a:t>временные шкалы и </a:t>
            </a:r>
            <a:r>
              <a:rPr lang="en-GB" sz="1800" dirty="0" smtClean="0"/>
              <a:t> </a:t>
            </a:r>
            <a:r>
              <a:rPr lang="ru-RU" sz="1800" dirty="0" smtClean="0"/>
              <a:t>смешанные диаграммы позволяют визуализировать положительную или отрицательную динамику</a:t>
            </a:r>
            <a:r>
              <a:rPr lang="en-GB" sz="1800" dirty="0" smtClean="0"/>
              <a:t>.</a:t>
            </a:r>
            <a:endParaRPr lang="en-GB" sz="1800" dirty="0" smtClean="0"/>
          </a:p>
          <a:p>
            <a:pPr algn="l"/>
            <a:r>
              <a:rPr lang="ru-RU" sz="1800" dirty="0" smtClean="0"/>
              <a:t>Если вы хотите визуализировать изменения или динамику в пространстве</a:t>
            </a:r>
            <a:r>
              <a:rPr lang="en-GB" sz="1800" dirty="0" smtClean="0"/>
              <a:t>, </a:t>
            </a:r>
            <a:r>
              <a:rPr lang="ru-RU" sz="1800" dirty="0" smtClean="0"/>
              <a:t>вам подойдет </a:t>
            </a:r>
            <a:r>
              <a:rPr lang="ru-RU" sz="1800" b="1" dirty="0" smtClean="0"/>
              <a:t>картограмма</a:t>
            </a:r>
            <a:r>
              <a:rPr lang="en-GB" sz="1800" dirty="0" smtClean="0"/>
              <a:t>. </a:t>
            </a:r>
            <a:r>
              <a:rPr lang="ru-RU" sz="1800" dirty="0" smtClean="0"/>
              <a:t>В картограммах используется опция затенения/раскрашивания для обозначения средних значений свойств или величин в пределах определенных областей</a:t>
            </a:r>
            <a:r>
              <a:rPr lang="en-GB" sz="1800" dirty="0" smtClean="0"/>
              <a:t>.</a:t>
            </a:r>
            <a:endParaRPr lang="en-GB" sz="1800" dirty="0" smtClean="0"/>
          </a:p>
          <a:p>
            <a:pPr algn="l"/>
            <a:r>
              <a:rPr lang="ru-RU" sz="1800" b="1" dirty="0" smtClean="0"/>
              <a:t>Серия картосхем </a:t>
            </a:r>
            <a:r>
              <a:rPr lang="ru-RU" sz="1800" dirty="0" smtClean="0"/>
              <a:t>может</a:t>
            </a:r>
            <a:r>
              <a:rPr lang="ru-RU" sz="1800" b="1" dirty="0" smtClean="0"/>
              <a:t> </a:t>
            </a:r>
            <a:r>
              <a:rPr lang="ru-RU" sz="1800" dirty="0" smtClean="0"/>
              <a:t>эффективно проиллюстрировать какие либо изменения  во времени (например, изменения количества населения)</a:t>
            </a:r>
            <a:r>
              <a:rPr lang="en-GB" sz="1800" dirty="0" smtClean="0"/>
              <a:t>.</a:t>
            </a:r>
            <a:endParaRPr lang="en-GB" sz="1800" dirty="0" smtClean="0"/>
          </a:p>
          <a:p>
            <a:pPr algn="l"/>
            <a:r>
              <a:rPr lang="ru-RU" sz="1400" dirty="0" smtClean="0"/>
              <a:t>Источник</a:t>
            </a:r>
            <a:r>
              <a:rPr lang="en-GB" sz="1400" dirty="0" smtClean="0"/>
              <a:t>: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>
                <a:hlinkClick r:id="rId2"/>
              </a:rPr>
              <a:t>https://venngage.com/blog/create-infographics</a:t>
            </a:r>
            <a:endParaRPr lang="en-GB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C:\Users\IrenWell\Documents\GDSI\EaP\Implementation\Other\IT course\Module 2\17285061-0-Screen-Shot-2017-05-.png"/>
          <p:cNvPicPr>
            <a:picLocks noChangeAspect="1" noChangeArrowheads="1"/>
          </p:cNvPicPr>
          <p:nvPr/>
        </p:nvPicPr>
        <p:blipFill>
          <a:blip r:embed="rId3" cstate="print"/>
          <a:srcRect l="4370" r="5913"/>
          <a:stretch>
            <a:fillRect/>
          </a:stretch>
        </p:blipFill>
        <p:spPr bwMode="auto">
          <a:xfrm>
            <a:off x="6886575" y="1624013"/>
            <a:ext cx="3543300" cy="2522952"/>
          </a:xfrm>
          <a:prstGeom prst="rect">
            <a:avLst/>
          </a:prstGeom>
          <a:noFill/>
        </p:spPr>
      </p:pic>
      <p:pic>
        <p:nvPicPr>
          <p:cNvPr id="13315" name="Picture 3" descr="C:\Users\IrenWell\Documents\GDSI\EaP\Implementation\Other\IT course\Module 2\17296891-0-Screen-Shot-2017-05-.png"/>
          <p:cNvPicPr>
            <a:picLocks noChangeAspect="1" noChangeArrowheads="1"/>
          </p:cNvPicPr>
          <p:nvPr/>
        </p:nvPicPr>
        <p:blipFill>
          <a:blip r:embed="rId4" cstate="print"/>
          <a:srcRect l="2368" t="10217" r="3825" b="4035"/>
          <a:stretch>
            <a:fillRect/>
          </a:stretch>
        </p:blipFill>
        <p:spPr bwMode="auto">
          <a:xfrm>
            <a:off x="6981825" y="4191000"/>
            <a:ext cx="4352925" cy="19431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9974" y="834487"/>
            <a:ext cx="8632724" cy="561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Выбор правильного </a:t>
            </a:r>
            <a:r>
              <a:rPr lang="ru-RU" dirty="0" smtClean="0"/>
              <a:t>вида</a:t>
            </a:r>
            <a:r>
              <a:rPr lang="en-US" dirty="0" smtClean="0"/>
              <a:t>: </a:t>
            </a:r>
            <a:r>
              <a:rPr lang="ru-RU" dirty="0" smtClean="0"/>
              <a:t>показывайте изменения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1789472" y="1868131"/>
            <a:ext cx="4782778" cy="3814914"/>
          </a:xfrm>
        </p:spPr>
        <p:txBody>
          <a:bodyPr numCol="1">
            <a:normAutofit lnSpcReduction="10000"/>
          </a:bodyPr>
          <a:lstStyle/>
          <a:p>
            <a:pPr algn="l"/>
            <a:r>
              <a:rPr lang="ru-RU" sz="1800" b="1" dirty="0" smtClean="0"/>
              <a:t>Ваша </a:t>
            </a:r>
            <a:r>
              <a:rPr lang="ru-RU" sz="1800" b="1" dirty="0" smtClean="0"/>
              <a:t>цель</a:t>
            </a:r>
            <a:r>
              <a:rPr lang="en-US" sz="1800" dirty="0" smtClean="0"/>
              <a:t>: </a:t>
            </a:r>
            <a:r>
              <a:rPr lang="ru-RU" sz="1800" dirty="0" smtClean="0"/>
              <a:t>показать группы, структуры, категории или последовательность</a:t>
            </a:r>
            <a:r>
              <a:rPr lang="en-GB" sz="1800" dirty="0" smtClean="0"/>
              <a:t>.</a:t>
            </a:r>
            <a:endParaRPr lang="en-GB" sz="1800" dirty="0" smtClean="0"/>
          </a:p>
          <a:p>
            <a:pPr algn="l"/>
            <a:r>
              <a:rPr lang="ru-RU" sz="1800" b="1" dirty="0" smtClean="0"/>
              <a:t>Что лучше всего </a:t>
            </a:r>
            <a:r>
              <a:rPr lang="ru-RU" sz="1800" b="1" dirty="0" smtClean="0"/>
              <a:t>подходит</a:t>
            </a:r>
            <a:r>
              <a:rPr lang="en-GB" sz="1800" b="1" dirty="0" smtClean="0"/>
              <a:t>: </a:t>
            </a:r>
            <a:r>
              <a:rPr lang="ru-RU" sz="1800" dirty="0" smtClean="0"/>
              <a:t>списки, таблицы и пирамидальные диаграммы идеально подходят для ранжировки или организации данных</a:t>
            </a:r>
            <a:r>
              <a:rPr lang="en-GB" sz="1800" dirty="0" smtClean="0"/>
              <a:t>. </a:t>
            </a:r>
            <a:r>
              <a:rPr lang="ru-RU" sz="1800" dirty="0" smtClean="0"/>
              <a:t>Линейчатые диаграммы и кружковые диаграммы тоже могут быть использованы для ранжирования</a:t>
            </a:r>
            <a:r>
              <a:rPr lang="en-GB" sz="1800" dirty="0" smtClean="0"/>
              <a:t>.</a:t>
            </a:r>
            <a:endParaRPr lang="en-GB" sz="1800" dirty="0" smtClean="0"/>
          </a:p>
          <a:p>
            <a:pPr algn="l"/>
            <a:r>
              <a:rPr lang="ru-RU" sz="1800" dirty="0" smtClean="0"/>
              <a:t>Для </a:t>
            </a:r>
            <a:r>
              <a:rPr lang="ru-RU" sz="1800" b="1" dirty="0" smtClean="0"/>
              <a:t>организованных</a:t>
            </a:r>
            <a:r>
              <a:rPr lang="ru-RU" sz="1800" dirty="0" smtClean="0"/>
              <a:t> </a:t>
            </a:r>
            <a:r>
              <a:rPr lang="ru-RU" sz="1800" b="1" dirty="0" smtClean="0"/>
              <a:t>групп</a:t>
            </a:r>
            <a:r>
              <a:rPr lang="ru-RU" sz="1800" dirty="0" smtClean="0"/>
              <a:t> </a:t>
            </a:r>
            <a:r>
              <a:rPr lang="ru-RU" sz="1800" dirty="0" smtClean="0"/>
              <a:t>используйте диаграммы, которые позволяют группировать данные в виде пузырькового облака, облака слов и символьных диаграмм</a:t>
            </a:r>
            <a:r>
              <a:rPr lang="en-GB" sz="1800" dirty="0" smtClean="0"/>
              <a:t>.</a:t>
            </a:r>
            <a:endParaRPr lang="en-GB" sz="1800" dirty="0" smtClean="0"/>
          </a:p>
          <a:p>
            <a:pPr algn="l"/>
            <a:r>
              <a:rPr lang="ru-RU" sz="1400" dirty="0" smtClean="0"/>
              <a:t>Источник</a:t>
            </a:r>
            <a:r>
              <a:rPr lang="en-GB" sz="1400" dirty="0" smtClean="0"/>
              <a:t>: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>
                <a:hlinkClick r:id="rId2"/>
              </a:rPr>
              <a:t>https://venngage.com/blog/create-infographics</a:t>
            </a:r>
            <a:endParaRPr lang="en-GB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Выбор правильного </a:t>
            </a:r>
            <a:r>
              <a:rPr lang="ru-RU" dirty="0" smtClean="0"/>
              <a:t>вида</a:t>
            </a:r>
            <a:r>
              <a:rPr lang="en-US" dirty="0" smtClean="0"/>
              <a:t>: </a:t>
            </a:r>
            <a:r>
              <a:rPr lang="ru-RU" dirty="0" smtClean="0"/>
              <a:t>организуйте </a:t>
            </a:r>
            <a:endParaRPr lang="ru-RU" dirty="0"/>
          </a:p>
        </p:txBody>
      </p:sp>
      <p:pic>
        <p:nvPicPr>
          <p:cNvPr id="14338" name="Picture 2" descr="C:\Users\IrenWell\Documents\GDSI\EaP\Implementation\Other\IT course\Module 2\17297536-0-Screen-Shot-2017-05-.png"/>
          <p:cNvPicPr>
            <a:picLocks noChangeAspect="1" noChangeArrowheads="1"/>
          </p:cNvPicPr>
          <p:nvPr/>
        </p:nvPicPr>
        <p:blipFill>
          <a:blip r:embed="rId3" cstate="print"/>
          <a:srcRect r="2077" b="5657"/>
          <a:stretch>
            <a:fillRect/>
          </a:stretch>
        </p:blipFill>
        <p:spPr bwMode="auto">
          <a:xfrm>
            <a:off x="6677025" y="1766690"/>
            <a:ext cx="4267200" cy="2700535"/>
          </a:xfrm>
          <a:prstGeom prst="rect">
            <a:avLst/>
          </a:prstGeom>
          <a:noFill/>
        </p:spPr>
      </p:pic>
      <p:pic>
        <p:nvPicPr>
          <p:cNvPr id="14339" name="Picture 3" descr="C:\Users\IrenWell\Documents\GDSI\EaP\Implementation\Other\IT course\Module 2\17297616-0-Screen-Shot-2017-05-.png"/>
          <p:cNvPicPr>
            <a:picLocks noChangeAspect="1" noChangeArrowheads="1"/>
          </p:cNvPicPr>
          <p:nvPr/>
        </p:nvPicPr>
        <p:blipFill>
          <a:blip r:embed="rId4" cstate="print"/>
          <a:srcRect l="3721" t="7709" r="4127" b="8590"/>
          <a:stretch>
            <a:fillRect/>
          </a:stretch>
        </p:blipFill>
        <p:spPr bwMode="auto">
          <a:xfrm>
            <a:off x="6819901" y="4593624"/>
            <a:ext cx="4591050" cy="1280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1789472" y="1868131"/>
            <a:ext cx="3830278" cy="3814914"/>
          </a:xfrm>
        </p:spPr>
        <p:txBody>
          <a:bodyPr numCol="1">
            <a:normAutofit/>
          </a:bodyPr>
          <a:lstStyle/>
          <a:p>
            <a:pPr algn="l"/>
            <a:r>
              <a:rPr lang="ru-RU" sz="1800" b="1" dirty="0" smtClean="0"/>
              <a:t>Ваша </a:t>
            </a:r>
            <a:r>
              <a:rPr lang="ru-RU" sz="1800" b="1" dirty="0" smtClean="0"/>
              <a:t>цель</a:t>
            </a:r>
            <a:r>
              <a:rPr lang="en-US" sz="1800" dirty="0" smtClean="0"/>
              <a:t>: </a:t>
            </a:r>
            <a:r>
              <a:rPr lang="ru-RU" sz="1800" dirty="0" smtClean="0"/>
              <a:t>показать отношения между вещами</a:t>
            </a:r>
            <a:r>
              <a:rPr lang="en-GB" sz="1800" dirty="0" smtClean="0"/>
              <a:t>.</a:t>
            </a:r>
            <a:endParaRPr lang="en-GB" sz="1800" dirty="0" smtClean="0"/>
          </a:p>
          <a:p>
            <a:pPr algn="l"/>
            <a:r>
              <a:rPr lang="ru-RU" sz="1800" b="1" dirty="0" smtClean="0"/>
              <a:t>Что лучше всего </a:t>
            </a:r>
            <a:r>
              <a:rPr lang="ru-RU" sz="1800" b="1" dirty="0" smtClean="0"/>
              <a:t>подходит</a:t>
            </a:r>
            <a:r>
              <a:rPr lang="en-GB" sz="1800" b="1" dirty="0" smtClean="0"/>
              <a:t>: </a:t>
            </a:r>
            <a:r>
              <a:rPr lang="ru-RU" sz="1800" dirty="0" smtClean="0"/>
              <a:t>диаграммы, которые позволяют связывать и сравнивать единицы информации</a:t>
            </a:r>
            <a:r>
              <a:rPr lang="en-GB" sz="1800" dirty="0" smtClean="0"/>
              <a:t>. </a:t>
            </a:r>
            <a:endParaRPr lang="en-GB" sz="1800" dirty="0" smtClean="0"/>
          </a:p>
          <a:p>
            <a:pPr algn="l"/>
            <a:r>
              <a:rPr lang="ru-RU" sz="1400" dirty="0" smtClean="0"/>
              <a:t>Источник</a:t>
            </a:r>
            <a:r>
              <a:rPr lang="en-GB" sz="1400" dirty="0" smtClean="0"/>
              <a:t>: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>
                <a:hlinkClick r:id="rId2"/>
              </a:rPr>
              <a:t>https://venngage.com/blog/create-infographics</a:t>
            </a:r>
            <a:endParaRPr lang="en-GB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Выбор правильного </a:t>
            </a:r>
            <a:r>
              <a:rPr lang="ru-RU" dirty="0" smtClean="0"/>
              <a:t>вида: отношения </a:t>
            </a:r>
            <a:endParaRPr lang="ru-RU" dirty="0"/>
          </a:p>
        </p:txBody>
      </p:sp>
      <p:pic>
        <p:nvPicPr>
          <p:cNvPr id="15362" name="Picture 2" descr="C:\Users\IrenWell\Documents\GDSI\EaP\Implementation\Other\IT course\Module 2\17297861-0-Screen-Shot-2017-05-.png"/>
          <p:cNvPicPr>
            <a:picLocks noChangeAspect="1" noChangeArrowheads="1"/>
          </p:cNvPicPr>
          <p:nvPr/>
        </p:nvPicPr>
        <p:blipFill>
          <a:blip r:embed="rId3" cstate="print"/>
          <a:srcRect r="3369"/>
          <a:stretch>
            <a:fillRect/>
          </a:stretch>
        </p:blipFill>
        <p:spPr bwMode="auto">
          <a:xfrm>
            <a:off x="5584150" y="1957389"/>
            <a:ext cx="6236375" cy="3452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3486150" y="6165850"/>
            <a:ext cx="1384300" cy="13843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9F2EB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5974939" y="1250490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7004983" y="132059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5758629" y="2186768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6788673" y="2256874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5689800" y="3117656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719844" y="3187762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5758629" y="4061569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788673" y="4131675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5994603" y="4993503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7024647" y="5063609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9471" y="1152439"/>
            <a:ext cx="3421159" cy="107665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5 </a:t>
            </a:r>
            <a:r>
              <a:rPr lang="ru-RU" sz="2800" dirty="0" smtClean="0"/>
              <a:t>шагов для создания удивительной инфографики 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89472" y="2324099"/>
            <a:ext cx="3580196" cy="360977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Что следует делать для хорошего дизайна инфографики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Включить большу</a:t>
            </a:r>
            <a:r>
              <a:rPr lang="ru-RU" dirty="0" smtClean="0"/>
              <a:t>ю, привлекающую внимание </a:t>
            </a:r>
            <a:r>
              <a:rPr lang="ru-RU" dirty="0" smtClean="0"/>
              <a:t> карточку для надписей </a:t>
            </a:r>
            <a:endParaRPr lang="en-GB" dirty="0" smtClean="0"/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Использовать визуальные подсказки для ориентирования читателей (значки, линии, стрелки и </a:t>
            </a:r>
            <a:r>
              <a:rPr lang="ru-RU" dirty="0" smtClean="0"/>
              <a:t>пр.</a:t>
            </a:r>
            <a:r>
              <a:rPr lang="en-GB" dirty="0" smtClean="0"/>
              <a:t>)</a:t>
            </a:r>
            <a:endParaRPr lang="en-GB" dirty="0" smtClean="0"/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Выровнять элементы дизайна – по левому краю, по правому краю или  по центру</a:t>
            </a:r>
            <a:endParaRPr lang="en-US" b="1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Чего не следует делать в любом дизайне инфографики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 smtClean="0">
              <a:solidFill>
                <a:srgbClr val="FF0000"/>
              </a:solidFill>
            </a:endParaRP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Использовать больше двух столбиков </a:t>
            </a:r>
            <a:r>
              <a:rPr lang="en-GB" i="1" dirty="0" smtClean="0"/>
              <a:t>(</a:t>
            </a:r>
            <a:r>
              <a:rPr lang="ru-RU" i="1" dirty="0" smtClean="0"/>
              <a:t>перегруженность деталями и неудобочитаемость</a:t>
            </a:r>
            <a:r>
              <a:rPr lang="en-GB" i="1" dirty="0" smtClean="0"/>
              <a:t>)</a:t>
            </a:r>
            <a:endParaRPr lang="en-GB" i="1" dirty="0" smtClean="0"/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Переполнять деталями </a:t>
            </a:r>
            <a:r>
              <a:rPr lang="en-GB" i="1" dirty="0" smtClean="0"/>
              <a:t>(</a:t>
            </a:r>
            <a:r>
              <a:rPr lang="ru-RU" i="1" dirty="0" smtClean="0"/>
              <a:t>неудобочитаемость</a:t>
            </a:r>
            <a:r>
              <a:rPr lang="en-GB" i="1" dirty="0" smtClean="0"/>
              <a:t>)</a:t>
            </a:r>
            <a:endParaRPr lang="en-GB" dirty="0" smtClean="0"/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Перегружать секции источников </a:t>
            </a:r>
            <a:r>
              <a:rPr lang="en-US" i="1" dirty="0" smtClean="0"/>
              <a:t>(</a:t>
            </a:r>
            <a:r>
              <a:rPr lang="ru-RU" i="1" dirty="0" smtClean="0"/>
              <a:t>это не кандидатская диссертация</a:t>
            </a:r>
            <a:r>
              <a:rPr lang="en-US" i="1" dirty="0" smtClean="0"/>
              <a:t>)</a:t>
            </a:r>
            <a:endParaRPr lang="en-US" i="1" dirty="0" smtClean="0"/>
          </a:p>
          <a:p>
            <a:pPr marL="174625" indent="-174625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6"/>
          </p:nvPr>
        </p:nvSpPr>
        <p:spPr>
          <a:xfrm>
            <a:off x="6874107" y="1207935"/>
            <a:ext cx="3065540" cy="371483"/>
          </a:xfrm>
        </p:spPr>
        <p:txBody>
          <a:bodyPr/>
          <a:lstStyle/>
          <a:p>
            <a:r>
              <a:rPr lang="ru-RU" dirty="0" smtClean="0"/>
              <a:t>У вас должна быть идея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8"/>
          </p:nvPr>
        </p:nvSpPr>
        <p:spPr>
          <a:xfrm>
            <a:off x="6909732" y="1562216"/>
            <a:ext cx="4208983" cy="575341"/>
          </a:xfrm>
        </p:spPr>
        <p:txBody>
          <a:bodyPr/>
          <a:lstStyle/>
          <a:p>
            <a:r>
              <a:rPr lang="ru-RU" dirty="0" smtClean="0"/>
              <a:t>Она должна быть простой и хорошо известной вам, так чтобы в конце вы получили целостный</a:t>
            </a:r>
            <a:r>
              <a:rPr lang="en-US" dirty="0" smtClean="0"/>
              <a:t>, </a:t>
            </a:r>
            <a:r>
              <a:rPr lang="ru-RU" dirty="0" smtClean="0"/>
              <a:t>логический, простой, визуальн</a:t>
            </a:r>
            <a:r>
              <a:rPr lang="ru-RU" dirty="0" smtClean="0"/>
              <a:t>о понятный и привлекательный продукт 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35"/>
          </p:nvPr>
        </p:nvSpPr>
        <p:spPr>
          <a:xfrm>
            <a:off x="6693422" y="2262967"/>
            <a:ext cx="2973091" cy="432732"/>
          </a:xfrm>
        </p:spPr>
        <p:txBody>
          <a:bodyPr/>
          <a:lstStyle/>
          <a:p>
            <a:r>
              <a:rPr lang="ru-RU" dirty="0" smtClean="0"/>
              <a:t>Подготовьте данные 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36"/>
          </p:nvPr>
        </p:nvSpPr>
        <p:spPr>
          <a:xfrm>
            <a:off x="6693422" y="2545996"/>
            <a:ext cx="3723753" cy="356666"/>
          </a:xfrm>
        </p:spPr>
        <p:txBody>
          <a:bodyPr/>
          <a:lstStyle/>
          <a:p>
            <a:r>
              <a:rPr lang="en-US" dirty="0" smtClean="0"/>
              <a:t>… </a:t>
            </a:r>
            <a:r>
              <a:rPr lang="ru-RU" dirty="0" smtClean="0"/>
              <a:t>и найдите наилучший способ их представить</a:t>
            </a:r>
            <a:r>
              <a:rPr lang="en-US" dirty="0" smtClean="0"/>
              <a:t>: </a:t>
            </a:r>
            <a:r>
              <a:rPr lang="ru-RU" dirty="0" smtClean="0"/>
              <a:t>временная шкала</a:t>
            </a:r>
            <a:r>
              <a:rPr lang="en-US" dirty="0" smtClean="0"/>
              <a:t>, </a:t>
            </a:r>
            <a:r>
              <a:rPr lang="ru-RU" dirty="0" smtClean="0"/>
              <a:t>схема</a:t>
            </a:r>
            <a:r>
              <a:rPr lang="en-US" dirty="0" smtClean="0"/>
              <a:t>,</a:t>
            </a:r>
            <a:r>
              <a:rPr lang="ru-RU" dirty="0" smtClean="0"/>
              <a:t> карта с объяснениями, диаграмма, сравнение</a:t>
            </a:r>
            <a:r>
              <a:rPr lang="en-US" dirty="0" smtClean="0"/>
              <a:t>,.. 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en-US" dirty="0" smtClean="0"/>
              <a:t>02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38"/>
          </p:nvPr>
        </p:nvSpPr>
        <p:spPr/>
        <p:txBody>
          <a:bodyPr/>
          <a:lstStyle/>
          <a:p>
            <a:r>
              <a:rPr lang="ru-RU" dirty="0" smtClean="0"/>
              <a:t>Упрощайте</a:t>
            </a:r>
            <a:r>
              <a:rPr lang="en-US" dirty="0" smtClean="0"/>
              <a:t>!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39"/>
          </p:nvPr>
        </p:nvSpPr>
        <p:spPr>
          <a:xfrm>
            <a:off x="6624593" y="3476884"/>
            <a:ext cx="3792580" cy="356666"/>
          </a:xfrm>
        </p:spPr>
        <p:txBody>
          <a:bodyPr/>
          <a:lstStyle/>
          <a:p>
            <a:r>
              <a:rPr lang="ru-RU" dirty="0" smtClean="0"/>
              <a:t>Ваша основная цель – быстро передать некоторую ключевую информацию вашему читателю.</a:t>
            </a:r>
            <a:r>
              <a:rPr lang="en-US" dirty="0" smtClean="0"/>
              <a:t> </a:t>
            </a:r>
            <a:r>
              <a:rPr lang="ru-RU" dirty="0" smtClean="0"/>
              <a:t>Не перегружайте её данными.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40"/>
          </p:nvPr>
        </p:nvSpPr>
        <p:spPr/>
        <p:txBody>
          <a:bodyPr/>
          <a:lstStyle/>
          <a:p>
            <a:r>
              <a:rPr lang="en-US" dirty="0" smtClean="0"/>
              <a:t>03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41"/>
          </p:nvPr>
        </p:nvSpPr>
        <p:spPr>
          <a:xfrm>
            <a:off x="6693421" y="4137768"/>
            <a:ext cx="3376853" cy="505484"/>
          </a:xfrm>
        </p:spPr>
        <p:txBody>
          <a:bodyPr/>
          <a:lstStyle/>
          <a:p>
            <a:r>
              <a:rPr lang="ru-RU" dirty="0" smtClean="0"/>
              <a:t>Продумайте визуальные аспекты 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idx="42"/>
          </p:nvPr>
        </p:nvSpPr>
        <p:spPr>
          <a:xfrm>
            <a:off x="6693423" y="4420797"/>
            <a:ext cx="4298832" cy="356666"/>
          </a:xfrm>
        </p:spPr>
        <p:txBody>
          <a:bodyPr/>
          <a:lstStyle/>
          <a:p>
            <a:r>
              <a:rPr lang="ru-RU" dirty="0" smtClean="0"/>
              <a:t>Выберите цветовую гамму,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которую вы будете использовать</a:t>
            </a:r>
            <a:r>
              <a:rPr lang="en-US" dirty="0" smtClean="0"/>
              <a:t>.  </a:t>
            </a:r>
            <a:r>
              <a:rPr lang="ru-RU" dirty="0" smtClean="0"/>
              <a:t>Выберите основные элементы</a:t>
            </a:r>
            <a:r>
              <a:rPr lang="en-US" dirty="0" smtClean="0"/>
              <a:t>:</a:t>
            </a:r>
            <a:r>
              <a:rPr lang="ru-RU" dirty="0" smtClean="0"/>
              <a:t> значки,</a:t>
            </a:r>
            <a:r>
              <a:rPr lang="en-US" dirty="0" smtClean="0"/>
              <a:t> </a:t>
            </a:r>
            <a:r>
              <a:rPr lang="ru-RU" dirty="0" smtClean="0"/>
              <a:t>стили диаграмм, изображения и шрифты</a:t>
            </a:r>
            <a:r>
              <a:rPr lang="en-US" dirty="0" smtClean="0"/>
              <a:t>. </a:t>
            </a:r>
            <a:r>
              <a:rPr lang="ru-RU" dirty="0" smtClean="0"/>
              <a:t>Подумайте над фирменным оформлением (брендингом)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idx="43"/>
          </p:nvPr>
        </p:nvSpPr>
        <p:spPr/>
        <p:txBody>
          <a:bodyPr/>
          <a:lstStyle/>
          <a:p>
            <a:r>
              <a:rPr lang="en-US" dirty="0" smtClean="0"/>
              <a:t>04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idx="44"/>
          </p:nvPr>
        </p:nvSpPr>
        <p:spPr>
          <a:xfrm>
            <a:off x="6929397" y="5069701"/>
            <a:ext cx="2230168" cy="571077"/>
          </a:xfrm>
        </p:spPr>
        <p:txBody>
          <a:bodyPr/>
          <a:lstStyle/>
          <a:p>
            <a:r>
              <a:rPr lang="ru-RU" dirty="0" smtClean="0"/>
              <a:t>Проверьте логику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idx="45"/>
          </p:nvPr>
        </p:nvSpPr>
        <p:spPr>
          <a:xfrm>
            <a:off x="6929396" y="5352731"/>
            <a:ext cx="4014221" cy="356666"/>
          </a:xfrm>
        </p:spPr>
        <p:txBody>
          <a:bodyPr/>
          <a:lstStyle/>
          <a:p>
            <a:r>
              <a:rPr lang="ru-RU" dirty="0" smtClean="0"/>
              <a:t>Проверьте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связи между фактами и цифрами, которые вы используете</a:t>
            </a:r>
            <a:r>
              <a:rPr lang="en-US" dirty="0" smtClean="0"/>
              <a:t>. </a:t>
            </a:r>
            <a:r>
              <a:rPr lang="ru-RU" dirty="0" smtClean="0"/>
              <a:t>Протестируйте свой продукт на нескольких людях для ясности.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idx="46"/>
          </p:nvPr>
        </p:nvSpPr>
        <p:spPr/>
        <p:txBody>
          <a:bodyPr/>
          <a:lstStyle/>
          <a:p>
            <a:r>
              <a:rPr lang="en-US" dirty="0" smtClean="0"/>
              <a:t>05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6453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Дайте шанс даже простой графике 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1789471" y="1868131"/>
            <a:ext cx="8632724" cy="370244"/>
          </a:xfrm>
        </p:spPr>
        <p:txBody>
          <a:bodyPr numCol="1"/>
          <a:lstStyle/>
          <a:p>
            <a:r>
              <a:rPr lang="ru-RU" dirty="0" smtClean="0"/>
              <a:t>Диаграммы </a:t>
            </a:r>
            <a:r>
              <a:rPr lang="en-US" dirty="0" smtClean="0"/>
              <a:t>Excel</a:t>
            </a:r>
            <a:r>
              <a:rPr lang="ru-RU" dirty="0" smtClean="0"/>
              <a:t> могут быть неудобными </a:t>
            </a:r>
            <a:r>
              <a:rPr lang="en-US" dirty="0" smtClean="0">
                <a:sym typeface="Wingdings" pitchFamily="2" charset="2"/>
              </a:rPr>
              <a:t></a:t>
            </a:r>
            <a:endParaRPr lang="en-US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Содержимое 4"/>
          <p:cNvGraphicFramePr>
            <a:graphicFrameLocks/>
          </p:cNvGraphicFramePr>
          <p:nvPr/>
        </p:nvGraphicFramePr>
        <p:xfrm>
          <a:off x="1714500" y="2248476"/>
          <a:ext cx="7505700" cy="3813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/>
          <p:cNvSpPr/>
          <p:nvPr/>
        </p:nvSpPr>
        <p:spPr>
          <a:xfrm>
            <a:off x="2519050" y="2038876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689884" y="2839875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5725140" y="2038876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5895974" y="2839875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8933791" y="2038876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9104625" y="2839875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4147825" y="3979902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318659" y="4780901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7353915" y="3979902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7524749" y="4780901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Текст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6"/>
          </p:nvPr>
        </p:nvSpPr>
        <p:spPr>
          <a:xfrm>
            <a:off x="1333500" y="2845968"/>
            <a:ext cx="3076575" cy="235934"/>
          </a:xfrm>
        </p:spPr>
        <p:txBody>
          <a:bodyPr/>
          <a:lstStyle/>
          <a:p>
            <a:r>
              <a:rPr lang="en-GB" dirty="0" smtClean="0"/>
              <a:t> </a:t>
            </a:r>
            <a:r>
              <a:rPr lang="ru-RU" dirty="0" smtClean="0"/>
              <a:t>Документируйте события 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8"/>
          </p:nvPr>
        </p:nvSpPr>
        <p:spPr>
          <a:xfrm>
            <a:off x="1495426" y="3146629"/>
            <a:ext cx="2771774" cy="356666"/>
          </a:xfrm>
        </p:spPr>
        <p:txBody>
          <a:bodyPr/>
          <a:lstStyle/>
          <a:p>
            <a:r>
              <a:rPr lang="ru-RU" dirty="0" smtClean="0"/>
              <a:t>Новостные рассылки</a:t>
            </a:r>
            <a:r>
              <a:rPr lang="en-GB" dirty="0" smtClean="0"/>
              <a:t>, </a:t>
            </a:r>
            <a:r>
              <a:rPr lang="ru-RU" dirty="0" smtClean="0"/>
              <a:t>новостные посты, репортаж, информационная поддержка, продвижение будущих событий</a:t>
            </a:r>
            <a:r>
              <a:rPr lang="en-GB" dirty="0" smtClean="0"/>
              <a:t>...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en-US" dirty="0" smtClean="0"/>
              <a:t>06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35"/>
          </p:nvPr>
        </p:nvSpPr>
        <p:spPr>
          <a:xfrm>
            <a:off x="4495799" y="2845968"/>
            <a:ext cx="3171826" cy="235934"/>
          </a:xfrm>
        </p:spPr>
        <p:txBody>
          <a:bodyPr/>
          <a:lstStyle/>
          <a:p>
            <a:r>
              <a:rPr lang="ru-RU" dirty="0" smtClean="0"/>
              <a:t>Показывайте «закулисную» деятельность 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36"/>
          </p:nvPr>
        </p:nvSpPr>
        <p:spPr>
          <a:xfrm>
            <a:off x="4684074" y="3348510"/>
            <a:ext cx="2733676" cy="356666"/>
          </a:xfrm>
        </p:spPr>
        <p:txBody>
          <a:bodyPr/>
          <a:lstStyle/>
          <a:p>
            <a:r>
              <a:rPr lang="ru-RU" dirty="0" smtClean="0"/>
              <a:t>Это покажет вашим сторонникам, что вы – люди, работающие над великим делом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en-US" dirty="0" smtClean="0"/>
              <a:t>07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38"/>
          </p:nvPr>
        </p:nvSpPr>
        <p:spPr>
          <a:xfrm>
            <a:off x="7943850" y="2845968"/>
            <a:ext cx="2705100" cy="235934"/>
          </a:xfrm>
        </p:spPr>
        <p:txBody>
          <a:bodyPr/>
          <a:lstStyle/>
          <a:p>
            <a:r>
              <a:rPr lang="ru-RU" dirty="0" smtClean="0"/>
              <a:t>Сделайте ваш веб-сайт «сияющим» 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39"/>
          </p:nvPr>
        </p:nvSpPr>
        <p:spPr>
          <a:xfrm>
            <a:off x="8010525" y="3312882"/>
            <a:ext cx="2581275" cy="879107"/>
          </a:xfrm>
        </p:spPr>
        <p:txBody>
          <a:bodyPr/>
          <a:lstStyle/>
          <a:p>
            <a:r>
              <a:rPr lang="ru-RU" dirty="0" smtClean="0"/>
              <a:t>Замените все неясные изображения и изображения с невысокой чёткостью на вашем веб-сайте. Сегодня! 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40"/>
          </p:nvPr>
        </p:nvSpPr>
        <p:spPr/>
        <p:txBody>
          <a:bodyPr/>
          <a:lstStyle/>
          <a:p>
            <a:r>
              <a:rPr lang="en-US" dirty="0" smtClean="0"/>
              <a:t>08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41"/>
          </p:nvPr>
        </p:nvSpPr>
        <p:spPr>
          <a:xfrm>
            <a:off x="2743199" y="4786993"/>
            <a:ext cx="3135087" cy="545027"/>
          </a:xfrm>
        </p:spPr>
        <p:txBody>
          <a:bodyPr/>
          <a:lstStyle/>
          <a:p>
            <a:r>
              <a:rPr lang="ru-RU" dirty="0" smtClean="0"/>
              <a:t>Организуйте и направляйте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42"/>
          </p:nvPr>
        </p:nvSpPr>
        <p:spPr>
          <a:xfrm>
            <a:off x="3076575" y="5087655"/>
            <a:ext cx="2724150" cy="356666"/>
          </a:xfrm>
        </p:spPr>
        <p:txBody>
          <a:bodyPr/>
          <a:lstStyle/>
          <a:p>
            <a:r>
              <a:rPr lang="ru-RU" dirty="0" smtClean="0"/>
              <a:t>Добавьте визуальные подсказки (значки) к вашим коммуникационным материалам, чтобы улучшить их удобочитаемость 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43"/>
          </p:nvPr>
        </p:nvSpPr>
        <p:spPr>
          <a:xfrm>
            <a:off x="4147825" y="3976856"/>
            <a:ext cx="741719" cy="739375"/>
          </a:xfrm>
        </p:spPr>
        <p:txBody>
          <a:bodyPr/>
          <a:lstStyle/>
          <a:p>
            <a:r>
              <a:rPr lang="en-US" dirty="0" smtClean="0"/>
              <a:t>09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idx="44"/>
          </p:nvPr>
        </p:nvSpPr>
        <p:spPr>
          <a:xfrm>
            <a:off x="6057901" y="4786994"/>
            <a:ext cx="3343274" cy="235934"/>
          </a:xfrm>
        </p:spPr>
        <p:txBody>
          <a:bodyPr/>
          <a:lstStyle/>
          <a:p>
            <a:r>
              <a:rPr lang="ru-RU" dirty="0" smtClean="0"/>
              <a:t>Несите любовь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idx="45"/>
          </p:nvPr>
        </p:nvSpPr>
        <p:spPr>
          <a:xfrm>
            <a:off x="6438900" y="5087655"/>
            <a:ext cx="2552700" cy="356666"/>
          </a:xfrm>
        </p:spPr>
        <p:txBody>
          <a:bodyPr/>
          <a:lstStyle/>
          <a:p>
            <a:r>
              <a:rPr lang="ru-RU" dirty="0" smtClean="0"/>
              <a:t>Попросите ваш персонал и сторонников использовать ваше фото обложки в своих профилях 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idx="46"/>
          </p:nvPr>
        </p:nvSpPr>
        <p:spPr>
          <a:xfrm>
            <a:off x="7353915" y="3976856"/>
            <a:ext cx="741719" cy="739375"/>
          </a:xfrm>
        </p:spPr>
        <p:txBody>
          <a:bodyPr/>
          <a:lstStyle/>
          <a:p>
            <a:r>
              <a:rPr lang="en-US" dirty="0" smtClean="0"/>
              <a:t>10</a:t>
            </a:r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777595" y="926809"/>
            <a:ext cx="8827070" cy="5616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 </a:t>
            </a:r>
            <a:r>
              <a:rPr lang="ru-RU" dirty="0" smtClean="0"/>
              <a:t>способов использования визуального контента некоммерческими организациями </a:t>
            </a:r>
            <a:r>
              <a:rPr lang="en-US" dirty="0" smtClean="0"/>
              <a:t>(2)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19158" y="5734050"/>
            <a:ext cx="3616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/>
              <a:t>Источник</a:t>
            </a:r>
            <a:r>
              <a:rPr lang="en-GB" sz="1400" dirty="0" smtClean="0"/>
              <a:t>: </a:t>
            </a:r>
            <a:r>
              <a:rPr lang="en-GB" sz="1400" dirty="0" smtClean="0">
                <a:hlinkClick r:id="rId2"/>
              </a:rPr>
              <a:t>https://www.networkforgood.com/</a:t>
            </a:r>
            <a:endParaRPr lang="en-GB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7171558" y="5886450"/>
            <a:ext cx="3616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/>
              <a:t>Источник</a:t>
            </a:r>
            <a:r>
              <a:rPr lang="en-GB" sz="1400" dirty="0" smtClean="0"/>
              <a:t>: </a:t>
            </a:r>
            <a:r>
              <a:rPr lang="en-GB" sz="1400" dirty="0" smtClean="0">
                <a:hlinkClick r:id="rId2"/>
              </a:rPr>
              <a:t>https://www.networkforgood.com/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2129667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Дайте шанс даже простой графике 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1789471" y="1868131"/>
            <a:ext cx="8632724" cy="370244"/>
          </a:xfrm>
        </p:spPr>
        <p:txBody>
          <a:bodyPr numCol="1"/>
          <a:lstStyle/>
          <a:p>
            <a:r>
              <a:rPr lang="ru-RU" dirty="0" smtClean="0"/>
              <a:t>Но даже они могут быть сохранены </a:t>
            </a:r>
            <a:endParaRPr lang="en-US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Содержимое 4"/>
          <p:cNvGraphicFramePr>
            <a:graphicFrameLocks/>
          </p:cNvGraphicFramePr>
          <p:nvPr/>
        </p:nvGraphicFramePr>
        <p:xfrm>
          <a:off x="1874838" y="2314574"/>
          <a:ext cx="7719877" cy="3922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715251" y="2357639"/>
            <a:ext cx="8191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200" b="1" dirty="0" smtClean="0">
                <a:solidFill>
                  <a:prstClr val="black"/>
                </a:solidFill>
              </a:rPr>
              <a:t>4500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20124" y="2094819"/>
            <a:ext cx="8477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/>
              <a:t>4900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xmlns="" val="22712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Бесплатные онлайн-приложения для визуализации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 профессиональные дизайнеры всё ещё	 используют </a:t>
            </a:r>
            <a:r>
              <a:rPr lang="en-US" dirty="0" smtClean="0"/>
              <a:t>Adobe </a:t>
            </a:r>
            <a:r>
              <a:rPr lang="ru-RU" dirty="0" smtClean="0"/>
              <a:t>и</a:t>
            </a:r>
            <a:r>
              <a:rPr lang="en-US" dirty="0" smtClean="0"/>
              <a:t>/</a:t>
            </a:r>
            <a:r>
              <a:rPr lang="ru-RU" dirty="0" smtClean="0"/>
              <a:t>или </a:t>
            </a:r>
            <a:r>
              <a:rPr lang="en-US" dirty="0" smtClean="0"/>
              <a:t>Corel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889569" y="1344332"/>
            <a:ext cx="400050" cy="0"/>
          </a:xfrm>
          <a:prstGeom prst="line">
            <a:avLst/>
          </a:prstGeom>
          <a:ln w="158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889569" y="2515907"/>
            <a:ext cx="400050" cy="0"/>
          </a:xfrm>
          <a:prstGeom prst="line">
            <a:avLst/>
          </a:prstGeom>
          <a:ln w="158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889569" y="4555485"/>
            <a:ext cx="400050" cy="0"/>
          </a:xfrm>
          <a:prstGeom prst="line">
            <a:avLst/>
          </a:prstGeom>
          <a:ln w="158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680250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IrenWell\Documents\GDSI\EaP\Implementation\Other\IT course\Module 2\tab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1772" y="1956122"/>
            <a:ext cx="6855140" cy="3856016"/>
          </a:xfrm>
          <a:prstGeom prst="rect">
            <a:avLst/>
          </a:prstGeom>
          <a:noFill/>
        </p:spPr>
      </p:pic>
      <p:sp>
        <p:nvSpPr>
          <p:cNvPr id="30" name="Текст 29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31" name="Текст 30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2"/>
          <p:cNvSpPr txBox="1">
            <a:spLocks/>
          </p:cNvSpPr>
          <p:nvPr/>
        </p:nvSpPr>
        <p:spPr>
          <a:xfrm>
            <a:off x="1789471" y="1247442"/>
            <a:ext cx="6761142" cy="56169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Инструменты визуализации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: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Infogram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7" name="Текст 3"/>
          <p:cNvSpPr>
            <a:spLocks noGrp="1"/>
          </p:cNvSpPr>
          <p:nvPr>
            <p:ph type="body" idx="4294967295"/>
          </p:nvPr>
        </p:nvSpPr>
        <p:spPr>
          <a:xfrm>
            <a:off x="1789473" y="1868131"/>
            <a:ext cx="2928442" cy="423111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dirty="0" smtClean="0"/>
              <a:t>Бесплатный план включает</a:t>
            </a:r>
            <a:r>
              <a:rPr lang="en-US" sz="1800" dirty="0" smtClean="0"/>
              <a:t>:</a:t>
            </a:r>
            <a:endParaRPr lang="en-GB" sz="1800" dirty="0" smtClean="0"/>
          </a:p>
          <a:p>
            <a:pPr marL="174625" indent="-174625" fontAlgn="t"/>
            <a:r>
              <a:rPr lang="en-GB" sz="1800" dirty="0" smtClean="0"/>
              <a:t>37+ </a:t>
            </a:r>
            <a:r>
              <a:rPr lang="ru-RU" sz="1800" dirty="0" smtClean="0"/>
              <a:t>типов интерактивных диаграмм 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До </a:t>
            </a:r>
            <a:r>
              <a:rPr lang="en-GB" sz="1800" dirty="0" smtClean="0"/>
              <a:t>10</a:t>
            </a:r>
            <a:r>
              <a:rPr lang="ru-RU" sz="1800" dirty="0" smtClean="0"/>
              <a:t> проектов 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До </a:t>
            </a:r>
            <a:r>
              <a:rPr lang="en-GB" sz="1800" dirty="0" smtClean="0"/>
              <a:t>5</a:t>
            </a:r>
            <a:r>
              <a:rPr lang="ru-RU" sz="1800" dirty="0" smtClean="0"/>
              <a:t> страниц на проект </a:t>
            </a:r>
            <a:endParaRPr lang="en-GB" sz="1800" dirty="0" smtClean="0"/>
          </a:p>
          <a:p>
            <a:pPr marL="174625" indent="-174625" fontAlgn="t"/>
            <a:r>
              <a:rPr lang="en-GB" sz="1800" dirty="0" smtClean="0"/>
              <a:t>13 </a:t>
            </a:r>
            <a:r>
              <a:rPr lang="ru-RU" sz="1800" dirty="0" smtClean="0"/>
              <a:t>типов карт 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Публикация вашего контента онлайн 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Импортирование данных 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Анимация трёхмерных объектов 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Отличные учебные материалы 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>
                <a:hlinkClick r:id="rId3"/>
              </a:rPr>
              <a:t>https://infogram.com/pricing</a:t>
            </a:r>
            <a:endParaRPr lang="en-GB" sz="1800" dirty="0" smtClean="0"/>
          </a:p>
        </p:txBody>
      </p:sp>
      <p:sp>
        <p:nvSpPr>
          <p:cNvPr id="38" name="Овал 37"/>
          <p:cNvSpPr/>
          <p:nvPr/>
        </p:nvSpPr>
        <p:spPr>
          <a:xfrm>
            <a:off x="10295881" y="-132545"/>
            <a:ext cx="3321665" cy="3321665"/>
          </a:xfrm>
          <a:prstGeom prst="ellipse">
            <a:avLst/>
          </a:prstGeom>
          <a:gradFill>
            <a:gsLst>
              <a:gs pos="0">
                <a:srgbClr val="F3AE49"/>
              </a:gs>
              <a:gs pos="100000">
                <a:srgbClr val="F4AF3D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/>
          <p:cNvSpPr/>
          <p:nvPr/>
        </p:nvSpPr>
        <p:spPr>
          <a:xfrm>
            <a:off x="5852463" y="4913543"/>
            <a:ext cx="1384300" cy="13843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9F2EB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/>
          <p:cNvSpPr/>
          <p:nvPr/>
        </p:nvSpPr>
        <p:spPr>
          <a:xfrm>
            <a:off x="6661871" y="4688386"/>
            <a:ext cx="750455" cy="750455"/>
          </a:xfrm>
          <a:prstGeom prst="ellipse">
            <a:avLst/>
          </a:prstGeom>
          <a:gradFill>
            <a:gsLst>
              <a:gs pos="0">
                <a:srgbClr val="F3AE49"/>
              </a:gs>
              <a:gs pos="100000">
                <a:srgbClr val="F4AF3D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863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IrenWell\Documents\GDSI\EaP\Implementation\Other\IT course\Module 2\Canva-Interface-1024x5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0328" y="1878595"/>
            <a:ext cx="6874825" cy="3665678"/>
          </a:xfrm>
          <a:prstGeom prst="rect">
            <a:avLst/>
          </a:prstGeom>
          <a:noFill/>
        </p:spPr>
      </p:pic>
      <p:sp>
        <p:nvSpPr>
          <p:cNvPr id="30" name="Текст 29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31" name="Текст 30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2"/>
          <p:cNvSpPr txBox="1">
            <a:spLocks/>
          </p:cNvSpPr>
          <p:nvPr/>
        </p:nvSpPr>
        <p:spPr>
          <a:xfrm>
            <a:off x="1789471" y="1247442"/>
            <a:ext cx="6761142" cy="56169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b="1" dirty="0" smtClean="0"/>
              <a:t>Инструменты </a:t>
            </a:r>
            <a:r>
              <a:rPr lang="ru-RU" sz="2800" b="1" dirty="0" smtClean="0"/>
              <a:t>визуализации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: </a:t>
            </a:r>
            <a:r>
              <a:rPr lang="en-GB" sz="2800" b="1" dirty="0" smtClean="0">
                <a:ea typeface="+mj-ea"/>
                <a:cs typeface="+mj-cs"/>
              </a:rPr>
              <a:t>Canva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7" name="Текст 3"/>
          <p:cNvSpPr>
            <a:spLocks noGrp="1"/>
          </p:cNvSpPr>
          <p:nvPr>
            <p:ph type="body" idx="4294967295"/>
          </p:nvPr>
        </p:nvSpPr>
        <p:spPr>
          <a:xfrm>
            <a:off x="1789473" y="1868131"/>
            <a:ext cx="2928442" cy="423111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dirty="0" smtClean="0"/>
              <a:t>Бесплатный план включает</a:t>
            </a:r>
            <a:r>
              <a:rPr lang="en-US" sz="1800" dirty="0" smtClean="0"/>
              <a:t>: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Две папки для упорядочивания дизайнов</a:t>
            </a:r>
            <a:endParaRPr lang="en-GB" sz="1800" dirty="0" smtClean="0"/>
          </a:p>
          <a:p>
            <a:pPr marL="174625" indent="-174625" fontAlgn="t"/>
            <a:r>
              <a:rPr lang="en-GB" sz="1800" dirty="0" smtClean="0"/>
              <a:t>1</a:t>
            </a:r>
            <a:r>
              <a:rPr lang="ru-RU" sz="1800" dirty="0" smtClean="0"/>
              <a:t>ГБ </a:t>
            </a:r>
            <a:r>
              <a:rPr lang="ru-RU" sz="1800" dirty="0" smtClean="0"/>
              <a:t>места в хранилище для фотографий и элементов дизайна 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Доступ к более чем </a:t>
            </a:r>
            <a:r>
              <a:rPr lang="en-GB" sz="1800" dirty="0" smtClean="0"/>
              <a:t>8</a:t>
            </a:r>
            <a:r>
              <a:rPr lang="ru-RU" sz="1800" dirty="0" smtClean="0"/>
              <a:t> </a:t>
            </a:r>
            <a:r>
              <a:rPr lang="en-GB" sz="1800" dirty="0" smtClean="0"/>
              <a:t>000</a:t>
            </a:r>
            <a:r>
              <a:rPr lang="ru-RU" sz="1800" dirty="0" smtClean="0"/>
              <a:t> шаблонов 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Загрузка собственных изображений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Доступ к миллионам фотографий (платный)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Бесплатная подписка для некоммерческих организаций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>
                <a:hlinkClick r:id="rId3"/>
              </a:rPr>
              <a:t>https://about.canva.com/</a:t>
            </a:r>
            <a:br>
              <a:rPr lang="en-GB" sz="1800" dirty="0" smtClean="0">
                <a:hlinkClick r:id="rId3"/>
              </a:rPr>
            </a:br>
            <a:r>
              <a:rPr lang="en-GB" sz="1800" dirty="0" smtClean="0">
                <a:hlinkClick r:id="rId3"/>
              </a:rPr>
              <a:t>pricing/</a:t>
            </a:r>
            <a:endParaRPr lang="en-GB" sz="1800" dirty="0" smtClean="0"/>
          </a:p>
        </p:txBody>
      </p:sp>
      <p:sp>
        <p:nvSpPr>
          <p:cNvPr id="38" name="Овал 37"/>
          <p:cNvSpPr/>
          <p:nvPr/>
        </p:nvSpPr>
        <p:spPr>
          <a:xfrm>
            <a:off x="10295881" y="-132545"/>
            <a:ext cx="3321665" cy="3321665"/>
          </a:xfrm>
          <a:prstGeom prst="ellipse">
            <a:avLst/>
          </a:prstGeom>
          <a:gradFill>
            <a:gsLst>
              <a:gs pos="0">
                <a:srgbClr val="F3AE49"/>
              </a:gs>
              <a:gs pos="100000">
                <a:srgbClr val="F4AF3D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/>
          <p:cNvSpPr/>
          <p:nvPr/>
        </p:nvSpPr>
        <p:spPr>
          <a:xfrm>
            <a:off x="5852463" y="4913543"/>
            <a:ext cx="1384300" cy="13843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9F2EB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/>
          <p:cNvSpPr/>
          <p:nvPr/>
        </p:nvSpPr>
        <p:spPr>
          <a:xfrm>
            <a:off x="6661871" y="4688386"/>
            <a:ext cx="750455" cy="750455"/>
          </a:xfrm>
          <a:prstGeom prst="ellipse">
            <a:avLst/>
          </a:prstGeom>
          <a:gradFill>
            <a:gsLst>
              <a:gs pos="0">
                <a:srgbClr val="F3AE49"/>
              </a:gs>
              <a:gs pos="100000">
                <a:srgbClr val="F4AF3D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863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IrenWell\Documents\GDSI\EaP\Implementation\Other\IT course\Module 2\fa29ae1188e8ccb4ba4f5f046b73e462dcc2a6f0_original (1)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5848" y="1827991"/>
            <a:ext cx="6016142" cy="4343204"/>
          </a:xfrm>
          <a:prstGeom prst="rect">
            <a:avLst/>
          </a:prstGeom>
          <a:noFill/>
        </p:spPr>
      </p:pic>
      <p:sp>
        <p:nvSpPr>
          <p:cNvPr id="30" name="Текст 29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31" name="Текст 30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2"/>
          <p:cNvSpPr txBox="1">
            <a:spLocks/>
          </p:cNvSpPr>
          <p:nvPr/>
        </p:nvSpPr>
        <p:spPr>
          <a:xfrm>
            <a:off x="1789471" y="1247442"/>
            <a:ext cx="6761142" cy="56169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2800" b="1" dirty="0" smtClean="0"/>
              <a:t>Инструменты </a:t>
            </a:r>
            <a:r>
              <a:rPr lang="ru-RU" sz="2800" b="1" dirty="0" smtClean="0"/>
              <a:t>визуализации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: </a:t>
            </a:r>
            <a:r>
              <a:rPr lang="en-GB" sz="2800" b="1" dirty="0" smtClean="0"/>
              <a:t>Piktochart</a:t>
            </a:r>
            <a:endParaRPr lang="en-GB" sz="2800" b="1" dirty="0"/>
          </a:p>
        </p:txBody>
      </p:sp>
      <p:sp>
        <p:nvSpPr>
          <p:cNvPr id="37" name="Текст 3"/>
          <p:cNvSpPr>
            <a:spLocks noGrp="1"/>
          </p:cNvSpPr>
          <p:nvPr>
            <p:ph type="body" idx="4294967295"/>
          </p:nvPr>
        </p:nvSpPr>
        <p:spPr>
          <a:xfrm>
            <a:off x="1789472" y="1868131"/>
            <a:ext cx="3523307" cy="42311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Бесплатный план включает</a:t>
            </a:r>
            <a:r>
              <a:rPr lang="en-US" sz="1800" dirty="0" smtClean="0"/>
              <a:t>: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Неограниченное количество проектов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Доступ к более чем </a:t>
            </a:r>
            <a:r>
              <a:rPr lang="en-GB" sz="1800" dirty="0" smtClean="0"/>
              <a:t>4</a:t>
            </a:r>
            <a:r>
              <a:rPr lang="ru-RU" sz="1800" dirty="0" smtClean="0"/>
              <a:t> </a:t>
            </a:r>
            <a:r>
              <a:rPr lang="en-GB" sz="1800" dirty="0" smtClean="0"/>
              <a:t>000</a:t>
            </a:r>
            <a:r>
              <a:rPr lang="ru-RU" sz="1800" dirty="0" smtClean="0"/>
              <a:t> бесплатных значков и изображений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Совместное использование работ при помощи встроенных опций обмена в социальных сетях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Загрузка работ </a:t>
            </a:r>
            <a:r>
              <a:rPr lang="ru-RU" sz="1800" dirty="0" smtClean="0"/>
              <a:t>в формате </a:t>
            </a:r>
            <a:r>
              <a:rPr lang="en-GB" sz="1800" dirty="0" smtClean="0"/>
              <a:t>JPG </a:t>
            </a:r>
            <a:r>
              <a:rPr lang="ru-RU" sz="1800" dirty="0" smtClean="0"/>
              <a:t>или </a:t>
            </a:r>
            <a:r>
              <a:rPr lang="en-GB" sz="1800" dirty="0" smtClean="0"/>
              <a:t>PNG</a:t>
            </a:r>
            <a:endParaRPr lang="en-GB" sz="1800" dirty="0" smtClean="0"/>
          </a:p>
          <a:p>
            <a:pPr marL="0" indent="0" fontAlgn="t">
              <a:buNone/>
            </a:pPr>
            <a:r>
              <a:rPr lang="en-GB" sz="1800" dirty="0" smtClean="0">
                <a:hlinkClick r:id="rId3"/>
              </a:rPr>
              <a:t>https://piktochart.com/pricing/</a:t>
            </a:r>
            <a:endParaRPr lang="en-GB" sz="1800" dirty="0" smtClean="0"/>
          </a:p>
        </p:txBody>
      </p:sp>
      <p:sp>
        <p:nvSpPr>
          <p:cNvPr id="38" name="Овал 37"/>
          <p:cNvSpPr/>
          <p:nvPr/>
        </p:nvSpPr>
        <p:spPr>
          <a:xfrm>
            <a:off x="10295881" y="-132545"/>
            <a:ext cx="3321665" cy="3321665"/>
          </a:xfrm>
          <a:prstGeom prst="ellipse">
            <a:avLst/>
          </a:prstGeom>
          <a:gradFill>
            <a:gsLst>
              <a:gs pos="0">
                <a:srgbClr val="F3AE49"/>
              </a:gs>
              <a:gs pos="100000">
                <a:srgbClr val="F4AF3D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/>
          <p:cNvSpPr/>
          <p:nvPr/>
        </p:nvSpPr>
        <p:spPr>
          <a:xfrm>
            <a:off x="5852463" y="4913543"/>
            <a:ext cx="1384300" cy="13843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9F2EB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/>
          <p:cNvSpPr/>
          <p:nvPr/>
        </p:nvSpPr>
        <p:spPr>
          <a:xfrm>
            <a:off x="6661871" y="4688386"/>
            <a:ext cx="750455" cy="750455"/>
          </a:xfrm>
          <a:prstGeom prst="ellipse">
            <a:avLst/>
          </a:prstGeom>
          <a:gradFill>
            <a:gsLst>
              <a:gs pos="0">
                <a:srgbClr val="F3AE49"/>
              </a:gs>
              <a:gs pos="100000">
                <a:srgbClr val="F4AF3D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863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IrenWell\Documents\GDSI\EaP\Implementation\Other\IT course\Module 2\animaker-review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3140" y="1817226"/>
            <a:ext cx="7129842" cy="3345084"/>
          </a:xfrm>
          <a:prstGeom prst="rect">
            <a:avLst/>
          </a:prstGeom>
          <a:noFill/>
        </p:spPr>
      </p:pic>
      <p:sp>
        <p:nvSpPr>
          <p:cNvPr id="30" name="Текст 29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31" name="Текст 30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2"/>
          <p:cNvSpPr txBox="1">
            <a:spLocks/>
          </p:cNvSpPr>
          <p:nvPr/>
        </p:nvSpPr>
        <p:spPr>
          <a:xfrm>
            <a:off x="1789471" y="1247442"/>
            <a:ext cx="6761142" cy="56169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2800" b="1" dirty="0" smtClean="0"/>
              <a:t>Инструменты </a:t>
            </a:r>
            <a:r>
              <a:rPr lang="ru-RU" sz="2800" b="1" dirty="0" smtClean="0"/>
              <a:t>визуализации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: </a:t>
            </a:r>
            <a:r>
              <a:rPr lang="en-GB" sz="2800" b="1" dirty="0" smtClean="0"/>
              <a:t>Animaker </a:t>
            </a:r>
            <a:endParaRPr lang="en-GB" sz="2800" b="1" dirty="0"/>
          </a:p>
        </p:txBody>
      </p:sp>
      <p:sp>
        <p:nvSpPr>
          <p:cNvPr id="37" name="Текст 3"/>
          <p:cNvSpPr>
            <a:spLocks noGrp="1"/>
          </p:cNvSpPr>
          <p:nvPr>
            <p:ph type="body" idx="4294967295"/>
          </p:nvPr>
        </p:nvSpPr>
        <p:spPr>
          <a:xfrm>
            <a:off x="1789473" y="1868131"/>
            <a:ext cx="2782528" cy="423111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/>
              <a:t>Бесплатный план </a:t>
            </a:r>
            <a:r>
              <a:rPr lang="ru-RU" sz="1800" dirty="0" smtClean="0"/>
              <a:t>включает</a:t>
            </a:r>
            <a:r>
              <a:rPr lang="en-US" sz="1800" dirty="0" smtClean="0"/>
              <a:t>: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Продолжительность видео – 2 минуты  </a:t>
            </a:r>
            <a:endParaRPr lang="en-GB" sz="1800" dirty="0" smtClean="0"/>
          </a:p>
          <a:p>
            <a:pPr marL="174625" indent="-174625" fontAlgn="t"/>
            <a:r>
              <a:rPr lang="en-GB" sz="1800" dirty="0" smtClean="0"/>
              <a:t>5 </a:t>
            </a:r>
            <a:r>
              <a:rPr lang="ru-RU" sz="1800" dirty="0" smtClean="0"/>
              <a:t>экспортов на месяц 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Загрузка на </a:t>
            </a:r>
            <a:r>
              <a:rPr lang="en-GB" sz="1800" dirty="0" smtClean="0"/>
              <a:t>YouTube</a:t>
            </a:r>
            <a:r>
              <a:rPr lang="ru-RU" sz="1800" dirty="0" smtClean="0"/>
              <a:t> в качестве </a:t>
            </a:r>
            <a:r>
              <a:rPr lang="en-GB" sz="1800" dirty="0" smtClean="0"/>
              <a:t>SD 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Некоторые символы, иконки и карты </a:t>
            </a:r>
            <a:endParaRPr lang="en-GB" sz="1800" dirty="0" smtClean="0"/>
          </a:p>
          <a:p>
            <a:pPr marL="174625" indent="-174625" fontAlgn="t"/>
            <a:r>
              <a:rPr lang="ru-RU" sz="1800" dirty="0" smtClean="0"/>
              <a:t>Импорт изображений и видео </a:t>
            </a:r>
            <a:endParaRPr lang="en-US" sz="1800" dirty="0" smtClean="0"/>
          </a:p>
          <a:p>
            <a:pPr marL="174625" indent="-174625" fontAlgn="t"/>
            <a:r>
              <a:rPr lang="ru-RU" sz="1800" dirty="0" smtClean="0"/>
              <a:t>Текстовые заготовки </a:t>
            </a:r>
            <a:endParaRPr lang="en-GB" sz="1800" dirty="0" smtClean="0"/>
          </a:p>
          <a:p>
            <a:pPr marL="0" indent="0" fontAlgn="t">
              <a:buNone/>
            </a:pPr>
            <a:r>
              <a:rPr lang="en-GB" sz="1800" dirty="0" smtClean="0">
                <a:hlinkClick r:id="rId3"/>
              </a:rPr>
              <a:t>https://www.animaker.com/pricing</a:t>
            </a:r>
            <a:endParaRPr lang="en-GB" sz="1800" dirty="0" smtClean="0"/>
          </a:p>
        </p:txBody>
      </p:sp>
      <p:sp>
        <p:nvSpPr>
          <p:cNvPr id="38" name="Овал 37"/>
          <p:cNvSpPr/>
          <p:nvPr/>
        </p:nvSpPr>
        <p:spPr>
          <a:xfrm>
            <a:off x="10295881" y="-132545"/>
            <a:ext cx="3321665" cy="3321665"/>
          </a:xfrm>
          <a:prstGeom prst="ellipse">
            <a:avLst/>
          </a:prstGeom>
          <a:gradFill>
            <a:gsLst>
              <a:gs pos="0">
                <a:srgbClr val="F3AE49"/>
              </a:gs>
              <a:gs pos="100000">
                <a:srgbClr val="F4AF3D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/>
          <p:cNvSpPr/>
          <p:nvPr/>
        </p:nvSpPr>
        <p:spPr>
          <a:xfrm>
            <a:off x="5852463" y="4913543"/>
            <a:ext cx="1384300" cy="13843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9F2EB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/>
          <p:cNvSpPr/>
          <p:nvPr/>
        </p:nvSpPr>
        <p:spPr>
          <a:xfrm>
            <a:off x="6661871" y="4688386"/>
            <a:ext cx="750455" cy="750455"/>
          </a:xfrm>
          <a:prstGeom prst="ellipse">
            <a:avLst/>
          </a:prstGeom>
          <a:gradFill>
            <a:gsLst>
              <a:gs pos="0">
                <a:srgbClr val="F3AE49"/>
              </a:gs>
              <a:gs pos="100000">
                <a:srgbClr val="F4AF3D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863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7462813" cy="56169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cs typeface="Segoe UI" pitchFamily="34" charset="0"/>
              </a:rPr>
              <a:t>Спасибо за внимание</a:t>
            </a:r>
            <a:r>
              <a:rPr lang="en-US" dirty="0" smtClean="0">
                <a:cs typeface="Segoe UI" pitchFamily="34" charset="0"/>
              </a:rPr>
              <a:t>!</a:t>
            </a:r>
            <a:endParaRPr lang="en-US" dirty="0">
              <a:cs typeface="Segoe U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46671" y="1868131"/>
            <a:ext cx="4033813" cy="2932469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cs typeface="Segoe UI" pitchFamily="34" charset="0"/>
              </a:rPr>
              <a:t>Региональный офис проекта</a:t>
            </a:r>
            <a:r>
              <a:rPr lang="en-US" b="1" dirty="0" smtClean="0">
                <a:cs typeface="Segoe UI" pitchFamily="34" charset="0"/>
              </a:rPr>
              <a:t>:</a:t>
            </a:r>
            <a:endParaRPr lang="en-US" b="1" dirty="0" smtClean="0">
              <a:cs typeface="Segoe UI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ru-RU" dirty="0" smtClean="0">
                <a:cs typeface="Segoe UI" pitchFamily="34" charset="0"/>
              </a:rPr>
              <a:t>Пр-т Григоренко, </a:t>
            </a:r>
            <a:r>
              <a:rPr lang="nn-NO" dirty="0" smtClean="0">
                <a:cs typeface="Segoe UI" pitchFamily="34" charset="0"/>
              </a:rPr>
              <a:t>23</a:t>
            </a:r>
            <a:r>
              <a:rPr lang="ru-RU" dirty="0" smtClean="0">
                <a:cs typeface="Segoe UI" pitchFamily="34" charset="0"/>
              </a:rPr>
              <a:t>, офис </a:t>
            </a:r>
            <a:r>
              <a:rPr lang="nn-NO" dirty="0" smtClean="0">
                <a:cs typeface="Segoe UI" pitchFamily="34" charset="0"/>
              </a:rPr>
              <a:t>2505</a:t>
            </a:r>
            <a:r>
              <a:rPr lang="en-US" dirty="0" smtClean="0">
                <a:cs typeface="Segoe UI" pitchFamily="34" charset="0"/>
              </a:rPr>
              <a:t>,</a:t>
            </a:r>
            <a:br>
              <a:rPr lang="en-US" dirty="0" smtClean="0">
                <a:cs typeface="Segoe UI" pitchFamily="34" charset="0"/>
              </a:rPr>
            </a:br>
            <a:r>
              <a:rPr lang="en-US" dirty="0" smtClean="0">
                <a:cs typeface="Segoe UI" pitchFamily="34" charset="0"/>
              </a:rPr>
              <a:t>02068 </a:t>
            </a:r>
            <a:r>
              <a:rPr lang="ru-RU" dirty="0" smtClean="0">
                <a:cs typeface="Segoe UI" pitchFamily="34" charset="0"/>
              </a:rPr>
              <a:t>Киев, Украина </a:t>
            </a:r>
            <a:endParaRPr lang="en-US" dirty="0" smtClean="0">
              <a:cs typeface="Segoe UI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en-US" dirty="0" smtClean="0">
                <a:cs typeface="Segoe UI" pitchFamily="34" charset="0"/>
              </a:rPr>
              <a:t>+38  063 376 55 46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 smtClean="0">
                <a:cs typeface="Segoe UI" pitchFamily="34" charset="0"/>
              </a:rPr>
              <a:t>welcome@EaPCivilSociety.eu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 smtClean="0">
                <a:cs typeface="Segoe UI" pitchFamily="34" charset="0"/>
              </a:rPr>
              <a:t>www.EaPCivilSociety.eu</a:t>
            </a:r>
          </a:p>
          <a:p>
            <a:pPr algn="l"/>
            <a:r>
              <a:rPr lang="ru-RU" b="1" dirty="0" smtClean="0">
                <a:cs typeface="Segoe UI" pitchFamily="34" charset="0"/>
              </a:rPr>
              <a:t>Адрес эл. почты тренера</a:t>
            </a:r>
            <a:r>
              <a:rPr lang="en-US" b="1" dirty="0" smtClean="0">
                <a:cs typeface="Segoe UI" pitchFamily="34" charset="0"/>
              </a:rPr>
              <a:t>: </a:t>
            </a:r>
            <a:r>
              <a:rPr lang="en-US" dirty="0" smtClean="0">
                <a:cs typeface="Segoe UI" pitchFamily="34" charset="0"/>
                <a:hlinkClick r:id="rId2"/>
              </a:rPr>
              <a:t>Iryna.Velska@EaPCivilSociety.eu</a:t>
            </a:r>
            <a:r>
              <a:rPr lang="en-US" dirty="0" smtClean="0">
                <a:cs typeface="Segoe UI" pitchFamily="34" charset="0"/>
              </a:rPr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Контактная информация 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2"/>
          <p:cNvSpPr txBox="1">
            <a:spLocks/>
          </p:cNvSpPr>
          <p:nvPr/>
        </p:nvSpPr>
        <p:spPr>
          <a:xfrm>
            <a:off x="6842735" y="1868131"/>
            <a:ext cx="4033813" cy="2646719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cs typeface="Segoe UI" pitchFamily="34" charset="0"/>
              </a:rPr>
              <a:t>Офис </a:t>
            </a:r>
            <a:r>
              <a:rPr lang="en-US" b="1" dirty="0" smtClean="0">
                <a:cs typeface="Segoe UI" pitchFamily="34" charset="0"/>
              </a:rPr>
              <a:t>GDSI:</a:t>
            </a:r>
            <a:endParaRPr lang="en-US" b="1" dirty="0" smtClean="0">
              <a:cs typeface="Segoe UI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en-US" dirty="0" smtClean="0">
                <a:cs typeface="Segoe UI" pitchFamily="34" charset="0"/>
              </a:rPr>
              <a:t>Block 15, Galway Technology Park</a:t>
            </a:r>
            <a:br>
              <a:rPr lang="en-US" dirty="0" smtClean="0">
                <a:cs typeface="Segoe UI" pitchFamily="34" charset="0"/>
              </a:rPr>
            </a:br>
            <a:r>
              <a:rPr lang="en-US" dirty="0" smtClean="0">
                <a:cs typeface="Segoe UI" pitchFamily="34" charset="0"/>
              </a:rPr>
              <a:t>Parkmore, Galway, Ireland</a:t>
            </a:r>
          </a:p>
          <a:p>
            <a:pPr algn="l">
              <a:spcAft>
                <a:spcPts val="600"/>
              </a:spcAft>
              <a:defRPr/>
            </a:pPr>
            <a:r>
              <a:rPr lang="en-GB" dirty="0" smtClean="0"/>
              <a:t>+353 91 761000 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 smtClean="0">
                <a:cs typeface="Segoe UI" pitchFamily="34" charset="0"/>
              </a:rPr>
              <a:t>consulting@gdsi.ie</a:t>
            </a:r>
          </a:p>
          <a:p>
            <a:pPr>
              <a:defRPr/>
            </a:pPr>
            <a:r>
              <a:rPr lang="en-US" dirty="0" smtClean="0">
                <a:cs typeface="Segoe UI" pitchFamily="34" charset="0"/>
              </a:rPr>
              <a:t>www.gdsi.ie </a:t>
            </a:r>
            <a:endParaRPr lang="en-US" dirty="0">
              <a:cs typeface="Segoe U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1603" y="3728071"/>
            <a:ext cx="234018" cy="2510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9033" y="2252974"/>
            <a:ext cx="258395" cy="2340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3171" y="3315166"/>
            <a:ext cx="251082" cy="234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9092" y="2897499"/>
            <a:ext cx="265707" cy="2340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7117" y="3728071"/>
            <a:ext cx="234018" cy="2510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4547" y="2252974"/>
            <a:ext cx="258395" cy="234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8685" y="3315166"/>
            <a:ext cx="251082" cy="2340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4606" y="2897499"/>
            <a:ext cx="265707" cy="234018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789470" y="5219367"/>
            <a:ext cx="8707079" cy="561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rgbClr val="9F2EB2"/>
                </a:solidFill>
                <a:cs typeface="Segoe UI" pitchFamily="34" charset="0"/>
              </a:rPr>
              <a:t>Не стесняйтесь задавать вопросы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9F2EB2"/>
                </a:solidFill>
                <a:effectLst/>
                <a:uLnTx/>
                <a:uFillTx/>
                <a:latin typeface="+mn-lt"/>
                <a:ea typeface="+mj-ea"/>
                <a:cs typeface="Segoe UI" pitchFamily="34" charset="0"/>
                <a:sym typeface="Wingdings" pitchFamily="2" charset="2"/>
              </a:rPr>
              <a:t>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F2EB2"/>
              </a:solidFill>
              <a:effectLst/>
              <a:uLnTx/>
              <a:uFillTx/>
              <a:latin typeface="+mn-lt"/>
              <a:ea typeface="+mj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218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Изображения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Поехали</a:t>
            </a:r>
            <a:r>
              <a:rPr lang="en-US" dirty="0" smtClean="0"/>
              <a:t>!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889569" y="1344332"/>
            <a:ext cx="400050" cy="0"/>
          </a:xfrm>
          <a:prstGeom prst="line">
            <a:avLst/>
          </a:prstGeom>
          <a:ln w="158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889569" y="2515907"/>
            <a:ext cx="400050" cy="0"/>
          </a:xfrm>
          <a:prstGeom prst="line">
            <a:avLst/>
          </a:prstGeom>
          <a:ln w="158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889569" y="4555485"/>
            <a:ext cx="400050" cy="0"/>
          </a:xfrm>
          <a:prstGeom prst="line">
            <a:avLst/>
          </a:prstGeom>
          <a:ln w="158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68025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6607175" y="356114"/>
            <a:ext cx="5223600" cy="5223600"/>
          </a:xfrm>
          <a:prstGeom prst="ellipse">
            <a:avLst/>
          </a:prstGeom>
          <a:gradFill>
            <a:gsLst>
              <a:gs pos="0">
                <a:srgbClr val="A24AB1">
                  <a:alpha val="61000"/>
                </a:srgbClr>
              </a:gs>
              <a:gs pos="100000">
                <a:srgbClr val="5B12A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6899275" y="4515511"/>
            <a:ext cx="1384300" cy="13843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9F2EB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454308" y="1093753"/>
            <a:ext cx="430866" cy="3265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4796" y="4188947"/>
            <a:ext cx="430866" cy="3265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Рекомендации и не только 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89472" y="1868130"/>
            <a:ext cx="4592278" cy="4275495"/>
          </a:xfrm>
        </p:spPr>
        <p:txBody>
          <a:bodyPr>
            <a:normAutofit fontScale="92500" lnSpcReduction="20000"/>
          </a:bodyPr>
          <a:lstStyle/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Покажите </a:t>
            </a:r>
            <a:r>
              <a:rPr lang="ru-RU" b="1" dirty="0" smtClean="0"/>
              <a:t>влияние </a:t>
            </a:r>
            <a:r>
              <a:rPr lang="ru-RU" dirty="0" smtClean="0"/>
              <a:t>вашей деятельности</a:t>
            </a:r>
            <a:r>
              <a:rPr lang="en-GB" dirty="0" smtClean="0"/>
              <a:t>: </a:t>
            </a:r>
            <a:r>
              <a:rPr lang="ru-RU" dirty="0" smtClean="0"/>
              <a:t>если вы помогаете людям, покажите людей, которым вы помогаете</a:t>
            </a:r>
            <a:r>
              <a:rPr lang="en-GB" dirty="0" smtClean="0"/>
              <a:t>. </a:t>
            </a:r>
            <a:r>
              <a:rPr lang="ru-RU" dirty="0" smtClean="0"/>
              <a:t>Если вы наводите порядок в парке, сделайте снимки </a:t>
            </a:r>
            <a:r>
              <a:rPr lang="ru-RU" dirty="0" smtClean="0"/>
              <a:t>«до и после»</a:t>
            </a:r>
            <a:r>
              <a:rPr lang="en-GB" dirty="0" smtClean="0"/>
              <a:t>.</a:t>
            </a:r>
            <a:endParaRPr lang="en-GB" dirty="0" smtClean="0"/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Выбирайте </a:t>
            </a:r>
            <a:r>
              <a:rPr lang="ru-RU" b="1" dirty="0" smtClean="0"/>
              <a:t>естественные</a:t>
            </a:r>
            <a:r>
              <a:rPr lang="ru-RU" dirty="0" smtClean="0"/>
              <a:t> </a:t>
            </a:r>
            <a:r>
              <a:rPr lang="ru-RU" b="1" dirty="0" smtClean="0"/>
              <a:t>изображения</a:t>
            </a:r>
            <a:r>
              <a:rPr lang="ru-RU" dirty="0" smtClean="0"/>
              <a:t>, а не снимки, на которых изображена группа людей, специально улыбающихся на камеру</a:t>
            </a:r>
            <a:r>
              <a:rPr lang="en-GB" dirty="0" smtClean="0"/>
              <a:t>.</a:t>
            </a:r>
            <a:endParaRPr lang="en-GB" dirty="0" smtClean="0"/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В отношении фото событий – </a:t>
            </a:r>
            <a:r>
              <a:rPr lang="ru-RU" b="1" dirty="0" smtClean="0"/>
              <a:t>избегайте </a:t>
            </a:r>
            <a:r>
              <a:rPr lang="ru-RU" dirty="0" smtClean="0"/>
              <a:t>снимков</a:t>
            </a:r>
            <a:r>
              <a:rPr lang="ru-RU" b="1" dirty="0" smtClean="0"/>
              <a:t> с изображением человека с микрофоном</a:t>
            </a:r>
            <a:r>
              <a:rPr lang="en-GB" dirty="0" smtClean="0"/>
              <a:t>.</a:t>
            </a:r>
            <a:endParaRPr lang="en-GB" dirty="0" smtClean="0"/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Повторно рассмотрите </a:t>
            </a:r>
            <a:r>
              <a:rPr lang="ru-RU" b="1" dirty="0" smtClean="0"/>
              <a:t>стоковые фотографии</a:t>
            </a:r>
            <a:r>
              <a:rPr lang="en-GB" dirty="0" smtClean="0"/>
              <a:t>:</a:t>
            </a:r>
            <a:endParaRPr lang="en-GB" dirty="0" smtClean="0"/>
          </a:p>
          <a:p>
            <a:pPr marL="628650" lvl="1" indent="-171450"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Веб-сайты, содержащие изображения или фото в разных стилях, выглядят менее профессионально</a:t>
            </a:r>
            <a:r>
              <a:rPr lang="en-US" sz="1400" dirty="0" smtClean="0">
                <a:solidFill>
                  <a:schemeClr val="tx1"/>
                </a:solidFill>
              </a:rPr>
              <a:t>. 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628650" lvl="1" indent="-171450"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Стоковые фотоснимки выглядят обобщённо, связь </a:t>
            </a:r>
            <a:r>
              <a:rPr lang="ru-RU" sz="1400" dirty="0" smtClean="0">
                <a:solidFill>
                  <a:schemeClr val="tx1"/>
                </a:solidFill>
              </a:rPr>
              <a:t>может ослабеть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628650" lvl="1" indent="-171450"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Ваши конкуренты могут использовать те же фотоснимки</a:t>
            </a:r>
            <a:r>
              <a:rPr lang="en-GB" sz="1400" dirty="0" smtClean="0">
                <a:solidFill>
                  <a:schemeClr val="tx1"/>
                </a:solidFill>
              </a:rPr>
              <a:t>.</a:t>
            </a:r>
            <a:endParaRPr lang="en-GB" sz="1400" dirty="0" smtClean="0">
              <a:solidFill>
                <a:schemeClr val="tx1"/>
              </a:solidFill>
            </a:endParaRP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Бесплатные и необычные </a:t>
            </a:r>
            <a:r>
              <a:rPr lang="ru-RU" b="1" dirty="0" smtClean="0"/>
              <a:t>коллекции</a:t>
            </a:r>
            <a:r>
              <a:rPr lang="en-US" dirty="0" smtClean="0"/>
              <a:t>:</a:t>
            </a:r>
            <a:endParaRPr lang="en-US" dirty="0" smtClean="0"/>
          </a:p>
          <a:p>
            <a:pPr marL="628650" lvl="1" indent="-171450">
              <a:spcBef>
                <a:spcPts val="0"/>
              </a:spcBef>
              <a:buFont typeface="Arial" pitchFamily="34" charset="0"/>
              <a:buChar char="•"/>
            </a:pPr>
            <a:r>
              <a:rPr lang="en-GB" sz="1400" dirty="0" smtClean="0">
                <a:hlinkClick r:id="rId3"/>
              </a:rPr>
              <a:t>Unsplash.Com</a:t>
            </a:r>
            <a:r>
              <a:rPr lang="en-GB" sz="1400" dirty="0" smtClean="0">
                <a:solidFill>
                  <a:schemeClr val="tx1"/>
                </a:solidFill>
              </a:rPr>
              <a:t>: </a:t>
            </a:r>
            <a:r>
              <a:rPr lang="en-GB" sz="1400" dirty="0" smtClean="0">
                <a:solidFill>
                  <a:schemeClr val="tx1"/>
                </a:solidFill>
              </a:rPr>
              <a:t>850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en-GB" sz="1400" dirty="0" smtClean="0">
                <a:solidFill>
                  <a:schemeClr val="tx1"/>
                </a:solidFill>
              </a:rPr>
              <a:t>000</a:t>
            </a:r>
            <a:r>
              <a:rPr lang="en-GB" sz="1400" dirty="0" smtClean="0">
                <a:solidFill>
                  <a:schemeClr val="tx1"/>
                </a:solidFill>
              </a:rPr>
              <a:t>+ </a:t>
            </a:r>
            <a:r>
              <a:rPr lang="ru-RU" sz="1400" dirty="0" smtClean="0">
                <a:solidFill>
                  <a:schemeClr val="tx1"/>
                </a:solidFill>
              </a:rPr>
              <a:t>фото </a:t>
            </a:r>
            <a:r>
              <a:rPr lang="en-GB" sz="1400" dirty="0" smtClean="0">
                <a:solidFill>
                  <a:schemeClr val="tx1"/>
                </a:solidFill>
              </a:rPr>
              <a:t> </a:t>
            </a:r>
            <a:endParaRPr lang="en-GB" sz="1400" dirty="0" smtClean="0">
              <a:solidFill>
                <a:schemeClr val="tx1"/>
              </a:solidFill>
            </a:endParaRPr>
          </a:p>
          <a:p>
            <a:pPr marL="628650" lvl="1" indent="-171450">
              <a:spcBef>
                <a:spcPts val="0"/>
              </a:spcBef>
              <a:buFont typeface="Arial" pitchFamily="34" charset="0"/>
              <a:buChar char="•"/>
            </a:pPr>
            <a:r>
              <a:rPr lang="en-GB" sz="1400" dirty="0" smtClean="0">
                <a:hlinkClick r:id="rId4"/>
              </a:rPr>
              <a:t>Pixabay.Com/</a:t>
            </a:r>
            <a:r>
              <a:rPr lang="en-GB" sz="1400" dirty="0" smtClean="0">
                <a:solidFill>
                  <a:schemeClr val="tx1"/>
                </a:solidFill>
              </a:rPr>
              <a:t>: </a:t>
            </a:r>
            <a:r>
              <a:rPr lang="ru-RU" sz="1400" dirty="0" smtClean="0">
                <a:solidFill>
                  <a:schemeClr val="tx1"/>
                </a:solidFill>
              </a:rPr>
              <a:t>фото, векторные изображения, видео</a:t>
            </a:r>
            <a:endParaRPr lang="en-GB" sz="1400" dirty="0" smtClean="0">
              <a:solidFill>
                <a:schemeClr val="tx1"/>
              </a:solidFill>
            </a:endParaRPr>
          </a:p>
          <a:p>
            <a:pPr marL="628650" lvl="1" indent="-171450">
              <a:spcBef>
                <a:spcPts val="0"/>
              </a:spcBef>
              <a:buFont typeface="Arial" pitchFamily="34" charset="0"/>
              <a:buChar char="•"/>
            </a:pPr>
            <a:r>
              <a:rPr lang="en-GB" sz="1400" dirty="0" smtClean="0">
                <a:hlinkClick r:id="rId5"/>
              </a:rPr>
              <a:t>Pexels.Com/</a:t>
            </a:r>
            <a:r>
              <a:rPr lang="en-GB" sz="1400" dirty="0" smtClean="0">
                <a:solidFill>
                  <a:schemeClr val="tx1"/>
                </a:solidFill>
              </a:rPr>
              <a:t>: </a:t>
            </a:r>
            <a:r>
              <a:rPr lang="ru-RU" sz="1400" dirty="0" smtClean="0">
                <a:solidFill>
                  <a:schemeClr val="tx1"/>
                </a:solidFill>
              </a:rPr>
              <a:t>указание ссылки на источник не требуется </a:t>
            </a:r>
            <a:endParaRPr lang="en-GB" sz="1400" dirty="0" smtClean="0">
              <a:solidFill>
                <a:schemeClr val="tx1"/>
              </a:solidFill>
            </a:endParaRPr>
          </a:p>
          <a:p>
            <a:pPr marL="628650" lvl="1" indent="-171450">
              <a:spcBef>
                <a:spcPts val="0"/>
              </a:spcBef>
              <a:buFont typeface="Arial" pitchFamily="34" charset="0"/>
              <a:buChar char="•"/>
            </a:pPr>
            <a:r>
              <a:rPr lang="en-GB" sz="1400" dirty="0" smtClean="0">
                <a:hlinkClick r:id="rId6"/>
              </a:rPr>
              <a:t>Flickr.com/</a:t>
            </a:r>
            <a:r>
              <a:rPr lang="en-GB" sz="1400" dirty="0" smtClean="0">
                <a:solidFill>
                  <a:schemeClr val="tx1"/>
                </a:solidFill>
              </a:rPr>
              <a:t>: </a:t>
            </a:r>
            <a:r>
              <a:rPr lang="ru-RU" sz="1400" dirty="0" smtClean="0">
                <a:solidFill>
                  <a:schemeClr val="tx1"/>
                </a:solidFill>
              </a:rPr>
              <a:t>всегда проверяйте лицензию</a:t>
            </a:r>
            <a:r>
              <a:rPr lang="en-GB" sz="1400" dirty="0" smtClean="0">
                <a:solidFill>
                  <a:schemeClr val="tx1"/>
                </a:solidFill>
              </a:rPr>
              <a:t>!</a:t>
            </a:r>
            <a:endParaRPr lang="en-GB" sz="1400" dirty="0" smtClean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В основном </a:t>
            </a:r>
            <a:r>
              <a:rPr lang="ru-RU" b="1" dirty="0" smtClean="0"/>
              <a:t>векторные изображения</a:t>
            </a:r>
            <a:r>
              <a:rPr lang="en-GB" dirty="0" smtClean="0"/>
              <a:t>: </a:t>
            </a:r>
            <a:r>
              <a:rPr lang="en-GB" dirty="0" smtClean="0">
                <a:hlinkClick r:id="rId7"/>
              </a:rPr>
              <a:t>Vexels.com/</a:t>
            </a:r>
            <a:r>
              <a:rPr lang="en-GB" dirty="0" smtClean="0"/>
              <a:t>, </a:t>
            </a:r>
            <a:r>
              <a:rPr lang="en-GB" dirty="0" smtClean="0">
                <a:hlinkClick r:id="rId8"/>
              </a:rPr>
              <a:t>Freepik.com/</a:t>
            </a:r>
            <a:r>
              <a:rPr lang="en-GB" dirty="0" smtClean="0"/>
              <a:t> </a:t>
            </a:r>
            <a:r>
              <a:rPr lang="ru-RU" dirty="0" smtClean="0"/>
              <a:t>и </a:t>
            </a:r>
            <a:r>
              <a:rPr lang="en-GB" dirty="0" smtClean="0">
                <a:hlinkClick r:id="rId9"/>
              </a:rPr>
              <a:t>Freevector.com</a:t>
            </a:r>
            <a:r>
              <a:rPr lang="en-GB" dirty="0" smtClean="0">
                <a:hlinkClick r:id="rId9"/>
              </a:rPr>
              <a:t>/</a:t>
            </a: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5"/>
          </p:nvPr>
        </p:nvSpPr>
        <p:spPr>
          <a:xfrm>
            <a:off x="7695900" y="1495425"/>
            <a:ext cx="3238799" cy="2944978"/>
          </a:xfrm>
        </p:spPr>
        <p:txBody>
          <a:bodyPr/>
          <a:lstStyle/>
          <a:p>
            <a:r>
              <a:rPr lang="ru-RU" sz="2600" dirty="0" smtClean="0"/>
              <a:t>Изображения ДОЛЖНЫ быть высокого качества</a:t>
            </a:r>
            <a:r>
              <a:rPr lang="en-US" sz="2600" dirty="0" smtClean="0"/>
              <a:t>, </a:t>
            </a:r>
            <a:r>
              <a:rPr lang="ru-RU" sz="2600" dirty="0" smtClean="0"/>
              <a:t>хорошо продуманными и иметь разрешение на использование объекта авторского права</a:t>
            </a:r>
            <a:r>
              <a:rPr lang="en-US" sz="2600" dirty="0" smtClean="0"/>
              <a:t>. </a:t>
            </a:r>
            <a:r>
              <a:rPr lang="ru-RU" sz="2600" dirty="0" smtClean="0"/>
              <a:t>Это само собой разумеется</a:t>
            </a:r>
            <a:r>
              <a:rPr lang="en-US" sz="2600" dirty="0" smtClean="0"/>
              <a:t>.</a:t>
            </a:r>
            <a:endParaRPr lang="ru-RU" sz="26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6" name="Текст 5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68513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renWell\Documents\GDSI\EaP\Implementation\Other\IT course\Module 2\Depositphotos_136570748_m-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2322" y="3104992"/>
            <a:ext cx="4059677" cy="2973713"/>
          </a:xfrm>
          <a:prstGeom prst="rect">
            <a:avLst/>
          </a:prstGeom>
          <a:noFill/>
        </p:spPr>
      </p:pic>
      <p:pic>
        <p:nvPicPr>
          <p:cNvPr id="1026" name="Picture 2" descr="C:\Users\IrenWell\Documents\GDSI\EaP\Implementation\Other\IT course\Module 2\Depositphotos_171429036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0185" y="1848254"/>
            <a:ext cx="4736316" cy="3161491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89470" y="1247442"/>
            <a:ext cx="7481851" cy="56169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Изображения и архетипы</a:t>
            </a:r>
            <a:r>
              <a:rPr lang="en-US" sz="2800" dirty="0" smtClean="0"/>
              <a:t>: </a:t>
            </a:r>
            <a:r>
              <a:rPr lang="ru-RU" sz="2800" dirty="0" smtClean="0"/>
              <a:t>Простодушный</a:t>
            </a:r>
            <a:endParaRPr lang="ru-RU" sz="2800" b="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789471" y="1868130"/>
            <a:ext cx="2782529" cy="4405347"/>
          </a:xfrm>
        </p:spPr>
        <p:txBody>
          <a:bodyPr>
            <a:normAutofit/>
          </a:bodyPr>
          <a:lstStyle/>
          <a:p>
            <a:r>
              <a:rPr lang="ru-RU" b="1" dirty="0" smtClean="0"/>
              <a:t>Известный бренд</a:t>
            </a:r>
            <a:r>
              <a:rPr lang="en-US" dirty="0" smtClean="0"/>
              <a:t>: Red Cross</a:t>
            </a:r>
          </a:p>
          <a:p>
            <a:r>
              <a:rPr lang="ru-RU" b="1" dirty="0" smtClean="0"/>
              <a:t>Цель</a:t>
            </a:r>
            <a:r>
              <a:rPr lang="en-US" dirty="0" smtClean="0"/>
              <a:t>: </a:t>
            </a:r>
            <a:r>
              <a:rPr lang="ru-RU" dirty="0" smtClean="0"/>
              <a:t>быть счастливым</a:t>
            </a:r>
            <a:endParaRPr lang="en-GB" dirty="0" smtClean="0"/>
          </a:p>
          <a:p>
            <a:r>
              <a:rPr lang="ru-RU" b="1" dirty="0" smtClean="0"/>
              <a:t>Стратегия</a:t>
            </a:r>
            <a:r>
              <a:rPr lang="en-US" dirty="0" smtClean="0"/>
              <a:t>: </a:t>
            </a:r>
            <a:r>
              <a:rPr lang="ru-RU" dirty="0" smtClean="0"/>
              <a:t>все время поступать правильно</a:t>
            </a:r>
            <a:endParaRPr lang="en-GB" dirty="0" smtClean="0"/>
          </a:p>
          <a:p>
            <a:r>
              <a:rPr lang="ru-RU" b="1" dirty="0" smtClean="0"/>
              <a:t>Оптимальные изображения</a:t>
            </a:r>
            <a:r>
              <a:rPr lang="en-US" dirty="0" smtClean="0"/>
              <a:t>: </a:t>
            </a:r>
            <a:r>
              <a:rPr lang="ru-RU" dirty="0" smtClean="0"/>
              <a:t>Люди ищут у вас творческого вдохновения, так что покажите свой игривый нрав и положительный настрой с помощью ярких, солнечных картинок; дайте людям возможность запомнить вас в положительном свете</a:t>
            </a:r>
            <a:r>
              <a:rPr lang="en-US" dirty="0" smtClean="0"/>
              <a:t>.</a:t>
            </a:r>
          </a:p>
          <a:p>
            <a:pPr algn="r"/>
            <a:r>
              <a:rPr lang="ru-RU" sz="1400" dirty="0" smtClean="0"/>
              <a:t>Источник</a:t>
            </a:r>
            <a:r>
              <a:rPr lang="en-US" sz="1400" dirty="0" smtClean="0"/>
              <a:t>: </a:t>
            </a:r>
            <a:r>
              <a:rPr lang="en-GB" sz="1400" dirty="0" smtClean="0">
                <a:hlinkClick r:id="rId4"/>
              </a:rPr>
              <a:t>blog.depositphotos.com/</a:t>
            </a:r>
            <a:endParaRPr lang="ru-RU" sz="14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7" name="Текст 6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6385863" y="4913543"/>
            <a:ext cx="1384300" cy="13843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9F2EB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10295881" y="-132545"/>
            <a:ext cx="3321665" cy="3321665"/>
          </a:xfrm>
          <a:prstGeom prst="ellipse">
            <a:avLst/>
          </a:prstGeom>
          <a:gradFill>
            <a:gsLst>
              <a:gs pos="0">
                <a:srgbClr val="F3AE49"/>
              </a:gs>
              <a:gs pos="100000">
                <a:srgbClr val="F4AF3D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10990387" y="2770814"/>
            <a:ext cx="577800" cy="5778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9F2EB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7195271" y="4688386"/>
            <a:ext cx="750455" cy="750455"/>
          </a:xfrm>
          <a:prstGeom prst="ellipse">
            <a:avLst/>
          </a:prstGeom>
          <a:gradFill>
            <a:gsLst>
              <a:gs pos="0">
                <a:srgbClr val="F3AE49"/>
              </a:gs>
              <a:gs pos="100000">
                <a:srgbClr val="F4AF3D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1255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renWell\Documents\GDSI\EaP\Implementation\Other\IT course\Module 2\Depositphotos_195979284_m-201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346333" y="3525423"/>
            <a:ext cx="3845668" cy="2566983"/>
          </a:xfrm>
          <a:prstGeom prst="rect">
            <a:avLst/>
          </a:prstGeom>
          <a:noFill/>
        </p:spPr>
      </p:pic>
      <p:pic>
        <p:nvPicPr>
          <p:cNvPr id="1026" name="Picture 2" descr="C:\Users\IrenWell\Documents\GDSI\EaP\Implementation\Other\IT course\Module 2\Depositphotos_171429036_original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21486" y="1871162"/>
            <a:ext cx="4883286" cy="274684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5953746" cy="56169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Изображения и архетипы</a:t>
            </a:r>
            <a:r>
              <a:rPr lang="en-US" sz="2800" dirty="0" smtClean="0"/>
              <a:t>: </a:t>
            </a:r>
            <a:r>
              <a:rPr lang="ru-RU" sz="2800" dirty="0" smtClean="0"/>
              <a:t>Опекун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789471" y="1868131"/>
            <a:ext cx="2851977" cy="4163018"/>
          </a:xfrm>
        </p:spPr>
        <p:txBody>
          <a:bodyPr>
            <a:normAutofit/>
          </a:bodyPr>
          <a:lstStyle/>
          <a:p>
            <a:r>
              <a:rPr lang="ru-RU" b="1" dirty="0" smtClean="0"/>
              <a:t>Известный бренд</a:t>
            </a:r>
            <a:r>
              <a:rPr lang="en-US" dirty="0" smtClean="0"/>
              <a:t>: </a:t>
            </a:r>
            <a:r>
              <a:rPr lang="en-GB" dirty="0" smtClean="0"/>
              <a:t>Unicef</a:t>
            </a:r>
            <a:endParaRPr lang="en-US" dirty="0" smtClean="0"/>
          </a:p>
          <a:p>
            <a:r>
              <a:rPr lang="ru-RU" b="1" dirty="0" smtClean="0"/>
              <a:t>Цель</a:t>
            </a:r>
            <a:r>
              <a:rPr lang="en-US" dirty="0" smtClean="0"/>
              <a:t>: </a:t>
            </a:r>
            <a:r>
              <a:rPr lang="ru-RU" dirty="0" smtClean="0"/>
              <a:t>просто помогать другим</a:t>
            </a:r>
            <a:endParaRPr lang="en-GB" dirty="0" smtClean="0"/>
          </a:p>
          <a:p>
            <a:r>
              <a:rPr lang="ru-RU" b="1" dirty="0" smtClean="0"/>
              <a:t>Стратегия</a:t>
            </a:r>
            <a:r>
              <a:rPr lang="en-US" dirty="0" smtClean="0"/>
              <a:t>: </a:t>
            </a:r>
            <a:r>
              <a:rPr lang="ru-RU" dirty="0" smtClean="0"/>
              <a:t>делать все от вас зависящее, чтобы помогать людям</a:t>
            </a:r>
            <a:endParaRPr lang="en-GB" dirty="0" smtClean="0"/>
          </a:p>
          <a:p>
            <a:r>
              <a:rPr lang="ru-RU" b="1" dirty="0" smtClean="0"/>
              <a:t>Оптимальные изображения</a:t>
            </a:r>
            <a:r>
              <a:rPr lang="en-US" dirty="0" smtClean="0"/>
              <a:t>: </a:t>
            </a:r>
            <a:r>
              <a:rPr lang="ru-RU" dirty="0" smtClean="0"/>
              <a:t>Здесь хорошо подойдут снимки, делающие акцент на людях и их отношениях. А также снимки на темы, важные для вашего бренда, например на темы экологии или социальных проблем</a:t>
            </a:r>
            <a:r>
              <a:rPr lang="en-US" dirty="0" smtClean="0"/>
              <a:t>.</a:t>
            </a:r>
          </a:p>
          <a:p>
            <a:pPr algn="r"/>
            <a:endParaRPr lang="en-US" sz="1400" dirty="0" smtClean="0"/>
          </a:p>
          <a:p>
            <a:pPr algn="r"/>
            <a:r>
              <a:rPr lang="ru-RU" sz="1400" dirty="0" smtClean="0"/>
              <a:t>Источник</a:t>
            </a:r>
            <a:r>
              <a:rPr lang="en-US" sz="1400" dirty="0" smtClean="0"/>
              <a:t>: </a:t>
            </a:r>
            <a:r>
              <a:rPr lang="en-GB" sz="1400" dirty="0" smtClean="0">
                <a:hlinkClick r:id="rId4"/>
              </a:rPr>
              <a:t>blog.depositphotos.com/</a:t>
            </a:r>
            <a:endParaRPr lang="ru-RU" sz="14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7" name="Текст 6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6385863" y="4913543"/>
            <a:ext cx="1384300" cy="13843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9F2EB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10295881" y="-132545"/>
            <a:ext cx="3321665" cy="3321665"/>
          </a:xfrm>
          <a:prstGeom prst="ellipse">
            <a:avLst/>
          </a:prstGeom>
          <a:gradFill>
            <a:gsLst>
              <a:gs pos="0">
                <a:srgbClr val="F3AE49"/>
              </a:gs>
              <a:gs pos="100000">
                <a:srgbClr val="F4AF3D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10990387" y="2770814"/>
            <a:ext cx="577800" cy="5778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9F2EB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7195271" y="4688386"/>
            <a:ext cx="750455" cy="750455"/>
          </a:xfrm>
          <a:prstGeom prst="ellipse">
            <a:avLst/>
          </a:prstGeom>
          <a:gradFill>
            <a:gsLst>
              <a:gs pos="0">
                <a:srgbClr val="F3AE49"/>
              </a:gs>
              <a:gs pos="100000">
                <a:srgbClr val="F4AF3D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1255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renWell\Documents\GDSI\EaP\Implementation\Other\IT course\Module 2\Depositphotos_136570748_m-201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132322" y="3314752"/>
            <a:ext cx="4059677" cy="2709834"/>
          </a:xfrm>
          <a:prstGeom prst="rect">
            <a:avLst/>
          </a:prstGeom>
          <a:noFill/>
        </p:spPr>
      </p:pic>
      <p:pic>
        <p:nvPicPr>
          <p:cNvPr id="1026" name="Picture 2" descr="C:\Users\IrenWell\Documents\GDSI\EaP\Implementation\Other\IT course\Module 2\Depositphotos_171429036_original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59000" y="1848254"/>
            <a:ext cx="4736316" cy="316149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5953746" cy="56169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Изображения и архетипы</a:t>
            </a:r>
            <a:r>
              <a:rPr lang="en-US" sz="2800" dirty="0" smtClean="0"/>
              <a:t>: </a:t>
            </a:r>
            <a:r>
              <a:rPr lang="ru-RU" sz="2800" dirty="0" smtClean="0"/>
              <a:t>Мудрец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789470" y="1868130"/>
            <a:ext cx="3152919" cy="437062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b="1" dirty="0" smtClean="0"/>
              <a:t>Известный бренд</a:t>
            </a:r>
            <a:r>
              <a:rPr lang="en-US" dirty="0" smtClean="0"/>
              <a:t>: </a:t>
            </a:r>
            <a:r>
              <a:rPr lang="en-GB" dirty="0" smtClean="0"/>
              <a:t>Smithsonian</a:t>
            </a:r>
            <a:endParaRPr lang="en-US" dirty="0" smtClean="0"/>
          </a:p>
          <a:p>
            <a:r>
              <a:rPr lang="ru-RU" b="1" dirty="0" smtClean="0"/>
              <a:t>Цель</a:t>
            </a:r>
            <a:r>
              <a:rPr lang="en-US" dirty="0" smtClean="0"/>
              <a:t>: </a:t>
            </a:r>
            <a:r>
              <a:rPr lang="ru-RU" dirty="0" smtClean="0"/>
              <a:t>применять аналитическое мышление, использовать силу разума для изучения мира</a:t>
            </a:r>
            <a:endParaRPr lang="en-GB" dirty="0" smtClean="0"/>
          </a:p>
          <a:p>
            <a:r>
              <a:rPr lang="ru-RU" b="1" dirty="0" smtClean="0"/>
              <a:t>Стратегия</a:t>
            </a:r>
            <a:r>
              <a:rPr lang="en-US" dirty="0" smtClean="0"/>
              <a:t>: </a:t>
            </a:r>
            <a:r>
              <a:rPr lang="ru-RU" dirty="0" smtClean="0"/>
              <a:t>всегда быть в поисках самой свежей информации, размышлять и стараться лучше понять ситуацию</a:t>
            </a:r>
            <a:endParaRPr lang="en-GB" dirty="0" smtClean="0"/>
          </a:p>
          <a:p>
            <a:r>
              <a:rPr lang="ru-RU" b="1" dirty="0" smtClean="0"/>
              <a:t>Оптимальные изображения</a:t>
            </a:r>
            <a:r>
              <a:rPr lang="en-US" dirty="0" smtClean="0"/>
              <a:t>: </a:t>
            </a:r>
            <a:r>
              <a:rPr lang="ru-RU" dirty="0" smtClean="0"/>
              <a:t>Это еще один архетип, который любит приключения и часто публикует множество натурных фотографий, чтобы подчеркнуть любознательность и желание познать мир. Этот архетип не стесняется показывать наводящие на размышления снимки и часто изображает людей в интеллектуальных беседах</a:t>
            </a:r>
            <a:r>
              <a:rPr lang="en-US" dirty="0" smtClean="0"/>
              <a:t>.</a:t>
            </a:r>
          </a:p>
          <a:p>
            <a:pPr algn="r"/>
            <a:r>
              <a:rPr lang="ru-RU" sz="1400" dirty="0" smtClean="0"/>
              <a:t>Источник</a:t>
            </a:r>
            <a:r>
              <a:rPr lang="en-US" sz="1400" dirty="0" smtClean="0"/>
              <a:t>: </a:t>
            </a:r>
            <a:r>
              <a:rPr lang="en-GB" sz="1400" dirty="0" smtClean="0">
                <a:hlinkClick r:id="rId4"/>
              </a:rPr>
              <a:t>blog.depositphotos.com/</a:t>
            </a:r>
            <a:endParaRPr lang="ru-RU" sz="14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7" name="Текст 6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 smtClean="0"/>
              <a:t>Визуальные коммуникации 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6385863" y="4913543"/>
            <a:ext cx="1384300" cy="13843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9F2EB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10295881" y="-132545"/>
            <a:ext cx="3321665" cy="3321665"/>
          </a:xfrm>
          <a:prstGeom prst="ellipse">
            <a:avLst/>
          </a:prstGeom>
          <a:gradFill>
            <a:gsLst>
              <a:gs pos="0">
                <a:srgbClr val="F3AE49"/>
              </a:gs>
              <a:gs pos="100000">
                <a:srgbClr val="F4AF3D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10990387" y="2770814"/>
            <a:ext cx="577800" cy="5778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9F2EB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7195271" y="4688386"/>
            <a:ext cx="750455" cy="750455"/>
          </a:xfrm>
          <a:prstGeom prst="ellipse">
            <a:avLst/>
          </a:prstGeom>
          <a:gradFill>
            <a:gsLst>
              <a:gs pos="0">
                <a:srgbClr val="F3AE49"/>
              </a:gs>
              <a:gs pos="100000">
                <a:srgbClr val="F4AF3D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12557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B05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1588</TotalTime>
  <Words>2121</Words>
  <Application>Microsoft Office PowerPoint</Application>
  <PresentationFormat>Произвольный</PresentationFormat>
  <Paragraphs>347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Визуальные коммуникации: Изображения и инфографика </vt:lpstr>
      <vt:lpstr>Зачем вам нужны визуальные материалы?</vt:lpstr>
      <vt:lpstr>10 способов использования визуального контента некоммерческими организациями </vt:lpstr>
      <vt:lpstr>10 способов использования визуального контента некоммерческими организациями (2)</vt:lpstr>
      <vt:lpstr>Изображения </vt:lpstr>
      <vt:lpstr>Рекомендации и не только </vt:lpstr>
      <vt:lpstr>Изображения и архетипы: Простодушный</vt:lpstr>
      <vt:lpstr>Изображения и архетипы: Опекун</vt:lpstr>
      <vt:lpstr>Изображения и архетипы: Мудрец</vt:lpstr>
      <vt:lpstr>Улучшение ваших фотографий: кадрирование  </vt:lpstr>
      <vt:lpstr>Три основных правила…</vt:lpstr>
      <vt:lpstr>Кадрирование фото: пример #1 </vt:lpstr>
      <vt:lpstr>Кадрирование фото: пример #1 </vt:lpstr>
      <vt:lpstr>Кадрирование фото: пример #2</vt:lpstr>
      <vt:lpstr>Кадрирование фото: пример #2</vt:lpstr>
      <vt:lpstr>Кадрирование фото: пример #2</vt:lpstr>
      <vt:lpstr>Кадрирование фото: пример #3</vt:lpstr>
      <vt:lpstr>Кадрирование фото: пример #3</vt:lpstr>
      <vt:lpstr>Кадрирование фото: пример #4</vt:lpstr>
      <vt:lpstr>Кадрирование фото: пример #4</vt:lpstr>
      <vt:lpstr>Кадрирование фото: пример #5</vt:lpstr>
      <vt:lpstr>Кадрирование фото: пример #5</vt:lpstr>
      <vt:lpstr>Как это сделать: шаг 1 (выберите фото)</vt:lpstr>
      <vt:lpstr>Как это сделать: шаг 2 (выберите «original ratio» (оригинальное соотношение))</vt:lpstr>
      <vt:lpstr>Как это сделать: шаг 2 (или выберите «custom ratio» (соотношение, устанавливаемое пользователем))</vt:lpstr>
      <vt:lpstr>Как это сделать: шаг 3 (выберите опцию «save as» (сохранить как) / «save a copy» (сохранить копию))</vt:lpstr>
      <vt:lpstr>Упрощение инфографики </vt:lpstr>
      <vt:lpstr>Об инфографике  простыми словами </vt:lpstr>
      <vt:lpstr>Что мы называем инфографикой? – Всё! </vt:lpstr>
      <vt:lpstr>И всё, что похоже на это…</vt:lpstr>
      <vt:lpstr>И даже это!</vt:lpstr>
      <vt:lpstr>Как наш Проект использует инфографику </vt:lpstr>
      <vt:lpstr>Выбор правильного вида: информируйте </vt:lpstr>
      <vt:lpstr>Выбор правильного вида: сравнивайте </vt:lpstr>
      <vt:lpstr>Выбор правильного вида: показывайте изменения </vt:lpstr>
      <vt:lpstr>Выбор правильного вида: организуйте </vt:lpstr>
      <vt:lpstr>Выбор правильного вида: отношения </vt:lpstr>
      <vt:lpstr>5 шагов для создания удивительной инфографики </vt:lpstr>
      <vt:lpstr>Дайте шанс даже простой графике </vt:lpstr>
      <vt:lpstr>Дайте шанс даже простой графике </vt:lpstr>
      <vt:lpstr>Бесплатные онлайн-приложения для визуализации </vt:lpstr>
      <vt:lpstr>Слайд 42</vt:lpstr>
      <vt:lpstr>Слайд 43</vt:lpstr>
      <vt:lpstr>Слайд 44</vt:lpstr>
      <vt:lpstr>Слайд 45</vt:lpstr>
      <vt:lpstr>Спасибо за внимание!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 Polivka</dc:creator>
  <cp:lastModifiedBy>Лена</cp:lastModifiedBy>
  <cp:revision>218</cp:revision>
  <dcterms:created xsi:type="dcterms:W3CDTF">2019-02-18T10:33:07Z</dcterms:created>
  <dcterms:modified xsi:type="dcterms:W3CDTF">2019-04-18T22:05:48Z</dcterms:modified>
</cp:coreProperties>
</file>