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57" r:id="rId3"/>
    <p:sldId id="267" r:id="rId4"/>
    <p:sldId id="262" r:id="rId5"/>
    <p:sldId id="258" r:id="rId6"/>
    <p:sldId id="259" r:id="rId7"/>
    <p:sldId id="268" r:id="rId8"/>
    <p:sldId id="260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6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AF3D"/>
    <a:srgbClr val="F3AE49"/>
    <a:srgbClr val="A24AB1"/>
    <a:srgbClr val="9F2EB2"/>
    <a:srgbClr val="5B1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00" autoAdjust="0"/>
    <p:restoredTop sz="94690" autoAdjust="0"/>
  </p:normalViewPr>
  <p:slideViewPr>
    <p:cSldViewPr snapToGrid="0">
      <p:cViewPr varScale="1">
        <p:scale>
          <a:sx n="42" d="100"/>
          <a:sy n="42" d="100"/>
        </p:scale>
        <p:origin x="486" y="4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276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7087E-394B-4BF0-B34A-C7DDCF33AB93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GB"/>
        </a:p>
      </dgm:t>
    </dgm:pt>
    <dgm:pt modelId="{A402A908-0A27-4AF0-B4E3-8F47DB439D29}">
      <dgm:prSet phldrT="[Текст]" custT="1"/>
      <dgm:spPr/>
      <dgm:t>
        <a:bodyPr lIns="0" rIns="0"/>
        <a:lstStyle/>
        <a:p>
          <a:r>
            <a:rPr lang="ru-RU" sz="1600" b="1" dirty="0" smtClean="0"/>
            <a:t>Правление и доноры </a:t>
          </a:r>
          <a:endParaRPr lang="en-GB" sz="1600" b="1" dirty="0"/>
        </a:p>
      </dgm:t>
    </dgm:pt>
    <dgm:pt modelId="{1659FF8A-90A7-4C9D-89BA-BBBDEB3AE85C}" type="parTrans" cxnId="{ECDE4319-4915-48D1-B503-A1D8378005D8}">
      <dgm:prSet/>
      <dgm:spPr/>
      <dgm:t>
        <a:bodyPr/>
        <a:lstStyle/>
        <a:p>
          <a:endParaRPr lang="en-GB"/>
        </a:p>
      </dgm:t>
    </dgm:pt>
    <dgm:pt modelId="{453DF676-0F39-43B5-B3C5-E052DDB80CC3}" type="sibTrans" cxnId="{ECDE4319-4915-48D1-B503-A1D8378005D8}">
      <dgm:prSet/>
      <dgm:spPr/>
      <dgm:t>
        <a:bodyPr/>
        <a:lstStyle/>
        <a:p>
          <a:endParaRPr lang="en-GB"/>
        </a:p>
      </dgm:t>
    </dgm:pt>
    <dgm:pt modelId="{2A448938-847A-435C-9941-A0A69E2A0085}">
      <dgm:prSet phldrT="[Текст]" custT="1"/>
      <dgm:spPr/>
      <dgm:t>
        <a:bodyPr/>
        <a:lstStyle/>
        <a:p>
          <a:pPr marL="85725" indent="-85725">
            <a:spcAft>
              <a:spcPts val="0"/>
            </a:spcAft>
          </a:pPr>
          <a:r>
            <a:rPr lang="ru-RU" sz="1300" dirty="0" smtClean="0"/>
            <a:t>Почему я решил сделать пожертвование </a:t>
          </a:r>
          <a:r>
            <a:rPr lang="en-GB" sz="1300" dirty="0" smtClean="0"/>
            <a:t>/</a:t>
          </a:r>
          <a:r>
            <a:rPr lang="ru-RU" sz="1300" dirty="0" smtClean="0"/>
            <a:t> изначально стать членом совета директоров и почему я продолжаю это делать</a:t>
          </a:r>
          <a:endParaRPr lang="en-GB" sz="1300" dirty="0"/>
        </a:p>
      </dgm:t>
    </dgm:pt>
    <dgm:pt modelId="{30D701C0-20C9-4613-B30D-DF3574B1115D}" type="parTrans" cxnId="{480114CE-0D77-4EF9-9411-E4C2EA2DB13C}">
      <dgm:prSet/>
      <dgm:spPr/>
      <dgm:t>
        <a:bodyPr/>
        <a:lstStyle/>
        <a:p>
          <a:endParaRPr lang="en-GB"/>
        </a:p>
      </dgm:t>
    </dgm:pt>
    <dgm:pt modelId="{A9BA5F51-299A-4C92-B4C0-105D9DE17059}" type="sibTrans" cxnId="{480114CE-0D77-4EF9-9411-E4C2EA2DB13C}">
      <dgm:prSet/>
      <dgm:spPr/>
      <dgm:t>
        <a:bodyPr/>
        <a:lstStyle/>
        <a:p>
          <a:endParaRPr lang="en-GB"/>
        </a:p>
      </dgm:t>
    </dgm:pt>
    <dgm:pt modelId="{4CAE9A18-3955-4948-94C4-AF5D4436BBA4}">
      <dgm:prSet phldrT="[Текст]" custT="1"/>
      <dgm:spPr/>
      <dgm:t>
        <a:bodyPr/>
        <a:lstStyle/>
        <a:p>
          <a:pPr marL="85725" indent="-85725">
            <a:spcAft>
              <a:spcPts val="0"/>
            </a:spcAft>
          </a:pPr>
          <a:r>
            <a:rPr lang="ru-RU" sz="1300" dirty="0" smtClean="0"/>
            <a:t>Почему я считаю, что эта организация отличается </a:t>
          </a:r>
          <a:endParaRPr lang="en-GB" sz="1300" dirty="0"/>
        </a:p>
      </dgm:t>
    </dgm:pt>
    <dgm:pt modelId="{C2ADB661-E317-4FE3-A044-D048AB4E9896}" type="parTrans" cxnId="{55FD8FB3-20C2-44F8-8594-81F4B6B1FEAA}">
      <dgm:prSet/>
      <dgm:spPr/>
      <dgm:t>
        <a:bodyPr/>
        <a:lstStyle/>
        <a:p>
          <a:endParaRPr lang="en-GB"/>
        </a:p>
      </dgm:t>
    </dgm:pt>
    <dgm:pt modelId="{FD1924E3-F112-48F4-B5DD-1592A6C4A5B6}" type="sibTrans" cxnId="{55FD8FB3-20C2-44F8-8594-81F4B6B1FEAA}">
      <dgm:prSet/>
      <dgm:spPr/>
      <dgm:t>
        <a:bodyPr/>
        <a:lstStyle/>
        <a:p>
          <a:endParaRPr lang="en-GB"/>
        </a:p>
      </dgm:t>
    </dgm:pt>
    <dgm:pt modelId="{1A441AEA-70A2-4479-952F-0F93ABC9A422}">
      <dgm:prSet phldrT="[Текст]" custT="1"/>
      <dgm:spPr/>
      <dgm:t>
        <a:bodyPr lIns="0" rIns="0"/>
        <a:lstStyle/>
        <a:p>
          <a:r>
            <a:rPr lang="ru-RU" sz="1600" b="1" dirty="0" smtClean="0"/>
            <a:t>Волонтеры </a:t>
          </a:r>
          <a:endParaRPr lang="en-GB" sz="1600" b="1" dirty="0"/>
        </a:p>
      </dgm:t>
    </dgm:pt>
    <dgm:pt modelId="{AA96AB81-0A62-49CF-B162-CED2F52475A3}" type="parTrans" cxnId="{300893C5-35E7-45B4-926F-C3FC29FDA13F}">
      <dgm:prSet/>
      <dgm:spPr/>
      <dgm:t>
        <a:bodyPr/>
        <a:lstStyle/>
        <a:p>
          <a:endParaRPr lang="en-GB"/>
        </a:p>
      </dgm:t>
    </dgm:pt>
    <dgm:pt modelId="{9D9E8F32-4FAD-4266-9AFD-33B3ADEB68D5}" type="sibTrans" cxnId="{300893C5-35E7-45B4-926F-C3FC29FDA13F}">
      <dgm:prSet/>
      <dgm:spPr/>
      <dgm:t>
        <a:bodyPr/>
        <a:lstStyle/>
        <a:p>
          <a:endParaRPr lang="en-GB"/>
        </a:p>
      </dgm:t>
    </dgm:pt>
    <dgm:pt modelId="{247C7DBB-66D2-4551-A605-1FED020D0205}">
      <dgm:prSet phldrT="[Текст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ru-RU" sz="1300" dirty="0" smtClean="0"/>
            <a:t>Почему я уделяю время этой организации</a:t>
          </a:r>
          <a:endParaRPr lang="en-GB" sz="1300" dirty="0"/>
        </a:p>
      </dgm:t>
    </dgm:pt>
    <dgm:pt modelId="{04C02DC5-0EBF-4204-9B70-912A7E64E555}" type="parTrans" cxnId="{DCC402CC-4501-4381-9B95-24948E115773}">
      <dgm:prSet/>
      <dgm:spPr/>
      <dgm:t>
        <a:bodyPr/>
        <a:lstStyle/>
        <a:p>
          <a:endParaRPr lang="en-GB"/>
        </a:p>
      </dgm:t>
    </dgm:pt>
    <dgm:pt modelId="{3D7BE94C-3B14-4087-BD05-BF08943A1B93}" type="sibTrans" cxnId="{DCC402CC-4501-4381-9B95-24948E115773}">
      <dgm:prSet/>
      <dgm:spPr/>
      <dgm:t>
        <a:bodyPr/>
        <a:lstStyle/>
        <a:p>
          <a:endParaRPr lang="en-GB"/>
        </a:p>
      </dgm:t>
    </dgm:pt>
    <dgm:pt modelId="{148A3499-F82D-4E7F-A809-F0C95D26B0D9}">
      <dgm:prSet phldrT="[Текст]" custT="1"/>
      <dgm:spPr/>
      <dgm:t>
        <a:bodyPr lIns="0" rIns="0"/>
        <a:lstStyle/>
        <a:p>
          <a:r>
            <a:rPr lang="ru-RU" sz="1600" b="1" dirty="0" smtClean="0"/>
            <a:t>Участники </a:t>
          </a:r>
          <a:endParaRPr lang="en-GB" sz="1600" b="1" dirty="0"/>
        </a:p>
      </dgm:t>
    </dgm:pt>
    <dgm:pt modelId="{819E6309-CBD3-48C6-9AFD-B6B46D0AD205}" type="parTrans" cxnId="{93E433FB-29D8-46A4-8226-2E6377037BB3}">
      <dgm:prSet/>
      <dgm:spPr/>
      <dgm:t>
        <a:bodyPr/>
        <a:lstStyle/>
        <a:p>
          <a:endParaRPr lang="en-GB"/>
        </a:p>
      </dgm:t>
    </dgm:pt>
    <dgm:pt modelId="{4859A7A0-EC92-414B-904F-5F624549F60A}" type="sibTrans" cxnId="{93E433FB-29D8-46A4-8226-2E6377037BB3}">
      <dgm:prSet/>
      <dgm:spPr/>
      <dgm:t>
        <a:bodyPr/>
        <a:lstStyle/>
        <a:p>
          <a:endParaRPr lang="en-GB"/>
        </a:p>
      </dgm:t>
    </dgm:pt>
    <dgm:pt modelId="{319439B7-276E-4C61-B278-A1E17A1ECE93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100" dirty="0" smtClean="0"/>
            <a:t>Мое любимое событие, которое я посетил </a:t>
          </a:r>
          <a:r>
            <a:rPr lang="en-GB" sz="1100" dirty="0" smtClean="0"/>
            <a:t>/</a:t>
          </a:r>
          <a:r>
            <a:rPr lang="ru-RU" sz="1100" dirty="0" smtClean="0"/>
            <a:t> программа, в которой участвовал, и почему я решил посетить это событие/принять участие в этой программе </a:t>
          </a:r>
          <a:r>
            <a:rPr lang="en-GB" sz="1100" dirty="0" smtClean="0"/>
            <a:t> </a:t>
          </a:r>
          <a:endParaRPr lang="en-GB" sz="1100" dirty="0"/>
        </a:p>
      </dgm:t>
    </dgm:pt>
    <dgm:pt modelId="{B28D80C6-0D87-4C84-B535-8B63818234F4}" type="parTrans" cxnId="{C5B1A00F-8173-4C59-8100-C6F493BAA48A}">
      <dgm:prSet/>
      <dgm:spPr/>
      <dgm:t>
        <a:bodyPr/>
        <a:lstStyle/>
        <a:p>
          <a:endParaRPr lang="en-GB"/>
        </a:p>
      </dgm:t>
    </dgm:pt>
    <dgm:pt modelId="{D934053F-32E7-462F-B6E7-B8D55478E5A2}" type="sibTrans" cxnId="{C5B1A00F-8173-4C59-8100-C6F493BAA48A}">
      <dgm:prSet/>
      <dgm:spPr/>
      <dgm:t>
        <a:bodyPr/>
        <a:lstStyle/>
        <a:p>
          <a:endParaRPr lang="en-GB"/>
        </a:p>
      </dgm:t>
    </dgm:pt>
    <dgm:pt modelId="{1C5DAF42-0219-4748-955D-617A24A8ACE6}">
      <dgm:prSet phldrT="[Текст]" custT="1"/>
      <dgm:spPr/>
      <dgm:t>
        <a:bodyPr/>
        <a:lstStyle/>
        <a:p>
          <a:pPr marL="85725" indent="-85725">
            <a:spcAft>
              <a:spcPts val="0"/>
            </a:spcAft>
          </a:pPr>
          <a:r>
            <a:rPr lang="ru-RU" sz="1300" dirty="0" smtClean="0"/>
            <a:t>Мой совет для потенциальных доноров </a:t>
          </a:r>
          <a:r>
            <a:rPr lang="en-US" sz="1300" dirty="0" smtClean="0"/>
            <a:t>/</a:t>
          </a:r>
          <a:r>
            <a:rPr lang="ru-RU" sz="1300" dirty="0" smtClean="0"/>
            <a:t> членов совета директоров </a:t>
          </a:r>
          <a:endParaRPr lang="en-GB" sz="1300" dirty="0"/>
        </a:p>
      </dgm:t>
    </dgm:pt>
    <dgm:pt modelId="{B28319C8-912A-4335-82AA-D63A59C17186}" type="parTrans" cxnId="{C74A72B2-6C6B-4CFF-90D1-1496ECB9E398}">
      <dgm:prSet/>
      <dgm:spPr/>
      <dgm:t>
        <a:bodyPr/>
        <a:lstStyle/>
        <a:p>
          <a:endParaRPr lang="en-GB"/>
        </a:p>
      </dgm:t>
    </dgm:pt>
    <dgm:pt modelId="{35AB3AA4-6E98-4FC7-8750-DC189FFA4584}" type="sibTrans" cxnId="{C74A72B2-6C6B-4CFF-90D1-1496ECB9E398}">
      <dgm:prSet/>
      <dgm:spPr/>
      <dgm:t>
        <a:bodyPr/>
        <a:lstStyle/>
        <a:p>
          <a:endParaRPr lang="en-GB"/>
        </a:p>
      </dgm:t>
    </dgm:pt>
    <dgm:pt modelId="{60A1C86B-CC08-4E28-ABEC-8F71F6629C5B}">
      <dgm:prSet phldrT="[Текст]" custT="1"/>
      <dgm:spPr/>
      <dgm:t>
        <a:bodyPr/>
        <a:lstStyle/>
        <a:p>
          <a:pPr marL="85725" indent="-85725">
            <a:spcAft>
              <a:spcPts val="0"/>
            </a:spcAft>
          </a:pPr>
          <a:r>
            <a:rPr lang="ru-RU" sz="1300" dirty="0" smtClean="0"/>
            <a:t>Откуда я знаю, что я «делаю разницу» </a:t>
          </a:r>
          <a:endParaRPr lang="en-GB" sz="1300" dirty="0"/>
        </a:p>
      </dgm:t>
    </dgm:pt>
    <dgm:pt modelId="{D8CC78FC-62BD-4BB5-BF16-9936E1E3D2DF}" type="parTrans" cxnId="{754F34C2-B898-41B0-B59E-1CDFE186BF91}">
      <dgm:prSet/>
      <dgm:spPr/>
      <dgm:t>
        <a:bodyPr/>
        <a:lstStyle/>
        <a:p>
          <a:endParaRPr lang="en-GB"/>
        </a:p>
      </dgm:t>
    </dgm:pt>
    <dgm:pt modelId="{B9D0039E-09AD-44A2-8D9A-6BAACE462E81}" type="sibTrans" cxnId="{754F34C2-B898-41B0-B59E-1CDFE186BF91}">
      <dgm:prSet/>
      <dgm:spPr/>
      <dgm:t>
        <a:bodyPr/>
        <a:lstStyle/>
        <a:p>
          <a:endParaRPr lang="en-GB"/>
        </a:p>
      </dgm:t>
    </dgm:pt>
    <dgm:pt modelId="{C1386CF6-A435-4445-9C30-766061691669}">
      <dgm:prSet phldrT="[Текст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ru-RU" sz="1300" dirty="0" smtClean="0"/>
            <a:t>Почему волонтеры важны в этом сообществе </a:t>
          </a:r>
          <a:endParaRPr lang="en-GB" sz="1300" dirty="0"/>
        </a:p>
      </dgm:t>
    </dgm:pt>
    <dgm:pt modelId="{137DF68D-85AD-4B79-B39E-70B359299312}" type="parTrans" cxnId="{9CD7C8B6-9044-4822-9E2F-891FB9492922}">
      <dgm:prSet/>
      <dgm:spPr/>
      <dgm:t>
        <a:bodyPr/>
        <a:lstStyle/>
        <a:p>
          <a:endParaRPr lang="en-GB"/>
        </a:p>
      </dgm:t>
    </dgm:pt>
    <dgm:pt modelId="{468DC8E6-8F8A-4824-A5F6-4193E057D020}" type="sibTrans" cxnId="{9CD7C8B6-9044-4822-9E2F-891FB9492922}">
      <dgm:prSet/>
      <dgm:spPr/>
      <dgm:t>
        <a:bodyPr/>
        <a:lstStyle/>
        <a:p>
          <a:endParaRPr lang="en-GB"/>
        </a:p>
      </dgm:t>
    </dgm:pt>
    <dgm:pt modelId="{1F8AF96F-09FD-4B36-9999-AD63E34B2405}">
      <dgm:prSet phldrT="[Текст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ru-RU" sz="1300" dirty="0" smtClean="0"/>
            <a:t>О чем я узнал через </a:t>
          </a:r>
          <a:r>
            <a:rPr lang="ru-RU" sz="1300" dirty="0" err="1" smtClean="0"/>
            <a:t>волонтёрство</a:t>
          </a:r>
          <a:endParaRPr lang="en-GB" sz="1300" dirty="0"/>
        </a:p>
      </dgm:t>
    </dgm:pt>
    <dgm:pt modelId="{5A06E22A-AEE9-4C08-8EA9-B169F2857A11}" type="parTrans" cxnId="{8F3B49E4-980C-4B14-BF34-EEEE7AED8C59}">
      <dgm:prSet/>
      <dgm:spPr/>
      <dgm:t>
        <a:bodyPr/>
        <a:lstStyle/>
        <a:p>
          <a:endParaRPr lang="en-GB"/>
        </a:p>
      </dgm:t>
    </dgm:pt>
    <dgm:pt modelId="{04EA724A-08BD-4C53-87CE-D1F8B7611C10}" type="sibTrans" cxnId="{8F3B49E4-980C-4B14-BF34-EEEE7AED8C59}">
      <dgm:prSet/>
      <dgm:spPr/>
      <dgm:t>
        <a:bodyPr/>
        <a:lstStyle/>
        <a:p>
          <a:endParaRPr lang="en-GB"/>
        </a:p>
      </dgm:t>
    </dgm:pt>
    <dgm:pt modelId="{A6C29FBF-F69B-44A0-91DB-275A4998F037}">
      <dgm:prSet phldrT="[Текст]" custT="1"/>
      <dgm:spPr/>
      <dgm:t>
        <a:bodyPr/>
        <a:lstStyle/>
        <a:p>
          <a:pPr marL="0" indent="0">
            <a:spcAft>
              <a:spcPts val="0"/>
            </a:spcAft>
          </a:pPr>
          <a:r>
            <a:rPr lang="ru-RU" sz="1300" dirty="0" smtClean="0"/>
            <a:t>Особенный «мощный» момент, который у меня был во время волонтёрской деятельности </a:t>
          </a:r>
          <a:endParaRPr lang="en-GB" sz="1300" dirty="0"/>
        </a:p>
      </dgm:t>
    </dgm:pt>
    <dgm:pt modelId="{5BF9CA20-EB2B-4D0E-BD98-5B420AB5078C}" type="parTrans" cxnId="{7EFCAE25-D27F-4BF8-995E-9EAD1F9AB993}">
      <dgm:prSet/>
      <dgm:spPr/>
      <dgm:t>
        <a:bodyPr/>
        <a:lstStyle/>
        <a:p>
          <a:endParaRPr lang="en-GB"/>
        </a:p>
      </dgm:t>
    </dgm:pt>
    <dgm:pt modelId="{F9072A4D-4ED0-4FC0-B1DF-1C75DDD461FD}" type="sibTrans" cxnId="{7EFCAE25-D27F-4BF8-995E-9EAD1F9AB993}">
      <dgm:prSet/>
      <dgm:spPr/>
      <dgm:t>
        <a:bodyPr/>
        <a:lstStyle/>
        <a:p>
          <a:endParaRPr lang="en-GB"/>
        </a:p>
      </dgm:t>
    </dgm:pt>
    <dgm:pt modelId="{4F38E1BB-6094-49EE-B3C5-DDB52804B971}">
      <dgm:prSet custT="1"/>
      <dgm:spPr/>
      <dgm:t>
        <a:bodyPr/>
        <a:lstStyle/>
        <a:p>
          <a:r>
            <a:rPr lang="ru-RU" sz="1100" dirty="0" smtClean="0"/>
            <a:t>Мои ключевые выводы, сделанные на основании посещения мероприятия </a:t>
          </a:r>
          <a:r>
            <a:rPr lang="en-GB" sz="1100" dirty="0" smtClean="0"/>
            <a:t>/</a:t>
          </a:r>
          <a:r>
            <a:rPr lang="ru-RU" sz="1100" dirty="0" smtClean="0"/>
            <a:t> участия в программе </a:t>
          </a:r>
          <a:endParaRPr lang="en-GB" sz="1100" dirty="0"/>
        </a:p>
      </dgm:t>
    </dgm:pt>
    <dgm:pt modelId="{F0B76AB1-6AAC-41F4-8A25-5A5F7F025819}" type="parTrans" cxnId="{FAADEEA9-67EC-4377-AE3C-990434274DC4}">
      <dgm:prSet/>
      <dgm:spPr/>
      <dgm:t>
        <a:bodyPr/>
        <a:lstStyle/>
        <a:p>
          <a:endParaRPr lang="en-GB"/>
        </a:p>
      </dgm:t>
    </dgm:pt>
    <dgm:pt modelId="{55FBA70D-5FE9-4AFD-B6F4-7D8C552B27FE}" type="sibTrans" cxnId="{FAADEEA9-67EC-4377-AE3C-990434274DC4}">
      <dgm:prSet/>
      <dgm:spPr/>
      <dgm:t>
        <a:bodyPr/>
        <a:lstStyle/>
        <a:p>
          <a:endParaRPr lang="en-GB"/>
        </a:p>
      </dgm:t>
    </dgm:pt>
    <dgm:pt modelId="{0813D0CA-D2AA-43E8-8770-FB87E6C16EC8}">
      <dgm:prSet custT="1"/>
      <dgm:spPr/>
      <dgm:t>
        <a:bodyPr/>
        <a:lstStyle/>
        <a:p>
          <a:r>
            <a:rPr lang="ru-RU" sz="1100" dirty="0" smtClean="0"/>
            <a:t>Что делает эти события </a:t>
          </a:r>
          <a:r>
            <a:rPr lang="en-US" sz="1100" dirty="0" smtClean="0"/>
            <a:t>/</a:t>
          </a:r>
          <a:r>
            <a:rPr lang="ru-RU" sz="1100" dirty="0" smtClean="0"/>
            <a:t> программы уникальными и почему я присоединюсь к ним в будущем </a:t>
          </a:r>
          <a:endParaRPr lang="en-GB" sz="1100" dirty="0"/>
        </a:p>
      </dgm:t>
    </dgm:pt>
    <dgm:pt modelId="{2E34A8E1-593C-44BA-9CD7-405AC6394834}" type="sibTrans" cxnId="{56BAF142-13FE-48E5-A2CA-105B9823D0CF}">
      <dgm:prSet/>
      <dgm:spPr/>
      <dgm:t>
        <a:bodyPr/>
        <a:lstStyle/>
        <a:p>
          <a:endParaRPr lang="en-GB"/>
        </a:p>
      </dgm:t>
    </dgm:pt>
    <dgm:pt modelId="{3783C15F-5967-4B03-9652-868B57C37CD7}" type="parTrans" cxnId="{56BAF142-13FE-48E5-A2CA-105B9823D0CF}">
      <dgm:prSet/>
      <dgm:spPr/>
      <dgm:t>
        <a:bodyPr/>
        <a:lstStyle/>
        <a:p>
          <a:endParaRPr lang="en-GB"/>
        </a:p>
      </dgm:t>
    </dgm:pt>
    <dgm:pt modelId="{21FB8650-15E7-4907-8E66-15E206AF489D}" type="pres">
      <dgm:prSet presAssocID="{0827087E-394B-4BF0-B34A-C7DDCF33AB9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567646B-6DE0-4B41-9CC0-E503580D5107}" type="pres">
      <dgm:prSet presAssocID="{A402A908-0A27-4AF0-B4E3-8F47DB439D29}" presName="linNode" presStyleCnt="0"/>
      <dgm:spPr/>
    </dgm:pt>
    <dgm:pt modelId="{0AF00070-1182-420B-94F1-4688008EBE66}" type="pres">
      <dgm:prSet presAssocID="{A402A908-0A27-4AF0-B4E3-8F47DB439D29}" presName="parentText" presStyleLbl="node1" presStyleIdx="0" presStyleCnt="3" custScaleX="4992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D98BC9F-A582-414F-93CC-76880A83C814}" type="pres">
      <dgm:prSet presAssocID="{A402A908-0A27-4AF0-B4E3-8F47DB439D29}" presName="descendantText" presStyleLbl="alignAccFollowNode1" presStyleIdx="0" presStyleCnt="3" custScaleX="127362" custLinFactNeighborX="-6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CDA47D0-9E77-4155-82D1-6101A1E2C1E7}" type="pres">
      <dgm:prSet presAssocID="{453DF676-0F39-43B5-B3C5-E052DDB80CC3}" presName="sp" presStyleCnt="0"/>
      <dgm:spPr/>
    </dgm:pt>
    <dgm:pt modelId="{4F16556B-6FC2-4048-B5A5-7AE47B597A06}" type="pres">
      <dgm:prSet presAssocID="{1A441AEA-70A2-4479-952F-0F93ABC9A422}" presName="linNode" presStyleCnt="0"/>
      <dgm:spPr/>
    </dgm:pt>
    <dgm:pt modelId="{D5ACCA05-718C-47E9-B0EA-EBC949003BA4}" type="pres">
      <dgm:prSet presAssocID="{1A441AEA-70A2-4479-952F-0F93ABC9A422}" presName="parentText" presStyleLbl="node1" presStyleIdx="1" presStyleCnt="3" custScaleX="4992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40DD70A-7006-447A-8B6F-AC992CEC1B38}" type="pres">
      <dgm:prSet presAssocID="{1A441AEA-70A2-4479-952F-0F93ABC9A422}" presName="descendantText" presStyleLbl="alignAccFollowNode1" presStyleIdx="1" presStyleCnt="3" custScaleX="127362" custLinFactNeighborX="-6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A560A00-763A-47A0-A058-335FBB7621B5}" type="pres">
      <dgm:prSet presAssocID="{9D9E8F32-4FAD-4266-9AFD-33B3ADEB68D5}" presName="sp" presStyleCnt="0"/>
      <dgm:spPr/>
    </dgm:pt>
    <dgm:pt modelId="{FE38A4A4-B815-4E02-9243-1686FE78DFC2}" type="pres">
      <dgm:prSet presAssocID="{148A3499-F82D-4E7F-A809-F0C95D26B0D9}" presName="linNode" presStyleCnt="0"/>
      <dgm:spPr/>
    </dgm:pt>
    <dgm:pt modelId="{76AEDE13-55E3-48BD-98BC-D6FC7519022B}" type="pres">
      <dgm:prSet presAssocID="{148A3499-F82D-4E7F-A809-F0C95D26B0D9}" presName="parentText" presStyleLbl="node1" presStyleIdx="2" presStyleCnt="3" custScaleX="49920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CD53CB-9EB2-4232-9F9A-FE911BA11CE8}" type="pres">
      <dgm:prSet presAssocID="{148A3499-F82D-4E7F-A809-F0C95D26B0D9}" presName="descendantText" presStyleLbl="alignAccFollowNode1" presStyleIdx="2" presStyleCnt="3" custScaleX="127362" custLinFactNeighborX="-685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C97C68E-7D57-455E-BF71-11DB9234980E}" type="presOf" srcId="{A402A908-0A27-4AF0-B4E3-8F47DB439D29}" destId="{0AF00070-1182-420B-94F1-4688008EBE66}" srcOrd="0" destOrd="0" presId="urn:microsoft.com/office/officeart/2005/8/layout/vList5"/>
    <dgm:cxn modelId="{ECDE4319-4915-48D1-B503-A1D8378005D8}" srcId="{0827087E-394B-4BF0-B34A-C7DDCF33AB93}" destId="{A402A908-0A27-4AF0-B4E3-8F47DB439D29}" srcOrd="0" destOrd="0" parTransId="{1659FF8A-90A7-4C9D-89BA-BBBDEB3AE85C}" sibTransId="{453DF676-0F39-43B5-B3C5-E052DDB80CC3}"/>
    <dgm:cxn modelId="{55FD8FB3-20C2-44F8-8594-81F4B6B1FEAA}" srcId="{A402A908-0A27-4AF0-B4E3-8F47DB439D29}" destId="{4CAE9A18-3955-4948-94C4-AF5D4436BBA4}" srcOrd="1" destOrd="0" parTransId="{C2ADB661-E317-4FE3-A044-D048AB4E9896}" sibTransId="{FD1924E3-F112-48F4-B5DD-1592A6C4A5B6}"/>
    <dgm:cxn modelId="{CF1A3F0B-A54F-47CD-A27C-912DD2F4BCDA}" type="presOf" srcId="{1A441AEA-70A2-4479-952F-0F93ABC9A422}" destId="{D5ACCA05-718C-47E9-B0EA-EBC949003BA4}" srcOrd="0" destOrd="0" presId="urn:microsoft.com/office/officeart/2005/8/layout/vList5"/>
    <dgm:cxn modelId="{20E63941-97C4-4B66-AEB3-17803D2A505F}" type="presOf" srcId="{1F8AF96F-09FD-4B36-9999-AD63E34B2405}" destId="{E40DD70A-7006-447A-8B6F-AC992CEC1B38}" srcOrd="0" destOrd="2" presId="urn:microsoft.com/office/officeart/2005/8/layout/vList5"/>
    <dgm:cxn modelId="{93E433FB-29D8-46A4-8226-2E6377037BB3}" srcId="{0827087E-394B-4BF0-B34A-C7DDCF33AB93}" destId="{148A3499-F82D-4E7F-A809-F0C95D26B0D9}" srcOrd="2" destOrd="0" parTransId="{819E6309-CBD3-48C6-9AFD-B6B46D0AD205}" sibTransId="{4859A7A0-EC92-414B-904F-5F624549F60A}"/>
    <dgm:cxn modelId="{AE8745BE-9DBB-4CDA-A01B-221A47CA4270}" type="presOf" srcId="{4F38E1BB-6094-49EE-B3C5-DDB52804B971}" destId="{2ACD53CB-9EB2-4232-9F9A-FE911BA11CE8}" srcOrd="0" destOrd="1" presId="urn:microsoft.com/office/officeart/2005/8/layout/vList5"/>
    <dgm:cxn modelId="{772C4B28-D132-42DC-ACC4-62F5DD7CBC9E}" type="presOf" srcId="{A6C29FBF-F69B-44A0-91DB-275A4998F037}" destId="{E40DD70A-7006-447A-8B6F-AC992CEC1B38}" srcOrd="0" destOrd="3" presId="urn:microsoft.com/office/officeart/2005/8/layout/vList5"/>
    <dgm:cxn modelId="{FAADEEA9-67EC-4377-AE3C-990434274DC4}" srcId="{148A3499-F82D-4E7F-A809-F0C95D26B0D9}" destId="{4F38E1BB-6094-49EE-B3C5-DDB52804B971}" srcOrd="1" destOrd="0" parTransId="{F0B76AB1-6AAC-41F4-8A25-5A5F7F025819}" sibTransId="{55FBA70D-5FE9-4AFD-B6F4-7D8C552B27FE}"/>
    <dgm:cxn modelId="{FB763E84-A2FD-46BC-BE44-F6014A5DF3B8}" type="presOf" srcId="{1C5DAF42-0219-4748-955D-617A24A8ACE6}" destId="{4D98BC9F-A582-414F-93CC-76880A83C814}" srcOrd="0" destOrd="3" presId="urn:microsoft.com/office/officeart/2005/8/layout/vList5"/>
    <dgm:cxn modelId="{480114CE-0D77-4EF9-9411-E4C2EA2DB13C}" srcId="{A402A908-0A27-4AF0-B4E3-8F47DB439D29}" destId="{2A448938-847A-435C-9941-A0A69E2A0085}" srcOrd="0" destOrd="0" parTransId="{30D701C0-20C9-4613-B30D-DF3574B1115D}" sibTransId="{A9BA5F51-299A-4C92-B4C0-105D9DE17059}"/>
    <dgm:cxn modelId="{300893C5-35E7-45B4-926F-C3FC29FDA13F}" srcId="{0827087E-394B-4BF0-B34A-C7DDCF33AB93}" destId="{1A441AEA-70A2-4479-952F-0F93ABC9A422}" srcOrd="1" destOrd="0" parTransId="{AA96AB81-0A62-49CF-B162-CED2F52475A3}" sibTransId="{9D9E8F32-4FAD-4266-9AFD-33B3ADEB68D5}"/>
    <dgm:cxn modelId="{BC69DE06-AF61-40CA-AFD4-71276232A2C2}" type="presOf" srcId="{0813D0CA-D2AA-43E8-8770-FB87E6C16EC8}" destId="{2ACD53CB-9EB2-4232-9F9A-FE911BA11CE8}" srcOrd="0" destOrd="2" presId="urn:microsoft.com/office/officeart/2005/8/layout/vList5"/>
    <dgm:cxn modelId="{56BAF142-13FE-48E5-A2CA-105B9823D0CF}" srcId="{148A3499-F82D-4E7F-A809-F0C95D26B0D9}" destId="{0813D0CA-D2AA-43E8-8770-FB87E6C16EC8}" srcOrd="2" destOrd="0" parTransId="{3783C15F-5967-4B03-9652-868B57C37CD7}" sibTransId="{2E34A8E1-593C-44BA-9CD7-405AC6394834}"/>
    <dgm:cxn modelId="{55C0B27C-881E-4AD7-A476-CC2F67E009BA}" type="presOf" srcId="{4CAE9A18-3955-4948-94C4-AF5D4436BBA4}" destId="{4D98BC9F-A582-414F-93CC-76880A83C814}" srcOrd="0" destOrd="1" presId="urn:microsoft.com/office/officeart/2005/8/layout/vList5"/>
    <dgm:cxn modelId="{754F34C2-B898-41B0-B59E-1CDFE186BF91}" srcId="{A402A908-0A27-4AF0-B4E3-8F47DB439D29}" destId="{60A1C86B-CC08-4E28-ABEC-8F71F6629C5B}" srcOrd="2" destOrd="0" parTransId="{D8CC78FC-62BD-4BB5-BF16-9936E1E3D2DF}" sibTransId="{B9D0039E-09AD-44A2-8D9A-6BAACE462E81}"/>
    <dgm:cxn modelId="{C74A72B2-6C6B-4CFF-90D1-1496ECB9E398}" srcId="{A402A908-0A27-4AF0-B4E3-8F47DB439D29}" destId="{1C5DAF42-0219-4748-955D-617A24A8ACE6}" srcOrd="3" destOrd="0" parTransId="{B28319C8-912A-4335-82AA-D63A59C17186}" sibTransId="{35AB3AA4-6E98-4FC7-8750-DC189FFA4584}"/>
    <dgm:cxn modelId="{F5C0AF43-68CD-42D9-95BD-F6A59992969E}" type="presOf" srcId="{2A448938-847A-435C-9941-A0A69E2A0085}" destId="{4D98BC9F-A582-414F-93CC-76880A83C814}" srcOrd="0" destOrd="0" presId="urn:microsoft.com/office/officeart/2005/8/layout/vList5"/>
    <dgm:cxn modelId="{C5B1A00F-8173-4C59-8100-C6F493BAA48A}" srcId="{148A3499-F82D-4E7F-A809-F0C95D26B0D9}" destId="{319439B7-276E-4C61-B278-A1E17A1ECE93}" srcOrd="0" destOrd="0" parTransId="{B28D80C6-0D87-4C84-B535-8B63818234F4}" sibTransId="{D934053F-32E7-462F-B6E7-B8D55478E5A2}"/>
    <dgm:cxn modelId="{7EFCAE25-D27F-4BF8-995E-9EAD1F9AB993}" srcId="{1A441AEA-70A2-4479-952F-0F93ABC9A422}" destId="{A6C29FBF-F69B-44A0-91DB-275A4998F037}" srcOrd="3" destOrd="0" parTransId="{5BF9CA20-EB2B-4D0E-BD98-5B420AB5078C}" sibTransId="{F9072A4D-4ED0-4FC0-B1DF-1C75DDD461FD}"/>
    <dgm:cxn modelId="{D883B0AA-ABF7-4762-A7FF-C3F58AF8B3B3}" type="presOf" srcId="{60A1C86B-CC08-4E28-ABEC-8F71F6629C5B}" destId="{4D98BC9F-A582-414F-93CC-76880A83C814}" srcOrd="0" destOrd="2" presId="urn:microsoft.com/office/officeart/2005/8/layout/vList5"/>
    <dgm:cxn modelId="{8F3B49E4-980C-4B14-BF34-EEEE7AED8C59}" srcId="{1A441AEA-70A2-4479-952F-0F93ABC9A422}" destId="{1F8AF96F-09FD-4B36-9999-AD63E34B2405}" srcOrd="2" destOrd="0" parTransId="{5A06E22A-AEE9-4C08-8EA9-B169F2857A11}" sibTransId="{04EA724A-08BD-4C53-87CE-D1F8B7611C10}"/>
    <dgm:cxn modelId="{33751513-FB10-42B5-B659-A2E58CC80CBF}" type="presOf" srcId="{148A3499-F82D-4E7F-A809-F0C95D26B0D9}" destId="{76AEDE13-55E3-48BD-98BC-D6FC7519022B}" srcOrd="0" destOrd="0" presId="urn:microsoft.com/office/officeart/2005/8/layout/vList5"/>
    <dgm:cxn modelId="{59CA8D34-2044-4E8C-8DD8-21CA248F0D38}" type="presOf" srcId="{0827087E-394B-4BF0-B34A-C7DDCF33AB93}" destId="{21FB8650-15E7-4907-8E66-15E206AF489D}" srcOrd="0" destOrd="0" presId="urn:microsoft.com/office/officeart/2005/8/layout/vList5"/>
    <dgm:cxn modelId="{9CD7C8B6-9044-4822-9E2F-891FB9492922}" srcId="{1A441AEA-70A2-4479-952F-0F93ABC9A422}" destId="{C1386CF6-A435-4445-9C30-766061691669}" srcOrd="1" destOrd="0" parTransId="{137DF68D-85AD-4B79-B39E-70B359299312}" sibTransId="{468DC8E6-8F8A-4824-A5F6-4193E057D020}"/>
    <dgm:cxn modelId="{DCC402CC-4501-4381-9B95-24948E115773}" srcId="{1A441AEA-70A2-4479-952F-0F93ABC9A422}" destId="{247C7DBB-66D2-4551-A605-1FED020D0205}" srcOrd="0" destOrd="0" parTransId="{04C02DC5-0EBF-4204-9B70-912A7E64E555}" sibTransId="{3D7BE94C-3B14-4087-BD05-BF08943A1B93}"/>
    <dgm:cxn modelId="{C3FDBD15-5843-46A8-95B7-06269794A0DD}" type="presOf" srcId="{319439B7-276E-4C61-B278-A1E17A1ECE93}" destId="{2ACD53CB-9EB2-4232-9F9A-FE911BA11CE8}" srcOrd="0" destOrd="0" presId="urn:microsoft.com/office/officeart/2005/8/layout/vList5"/>
    <dgm:cxn modelId="{8EDB0387-3D3B-49D1-930D-634DD09D1D68}" type="presOf" srcId="{C1386CF6-A435-4445-9C30-766061691669}" destId="{E40DD70A-7006-447A-8B6F-AC992CEC1B38}" srcOrd="0" destOrd="1" presId="urn:microsoft.com/office/officeart/2005/8/layout/vList5"/>
    <dgm:cxn modelId="{C79F5FC7-4BA9-42D3-8A10-FB8C3E4BD17F}" type="presOf" srcId="{247C7DBB-66D2-4551-A605-1FED020D0205}" destId="{E40DD70A-7006-447A-8B6F-AC992CEC1B38}" srcOrd="0" destOrd="0" presId="urn:microsoft.com/office/officeart/2005/8/layout/vList5"/>
    <dgm:cxn modelId="{2312610E-53A2-46F4-AB8E-A76FEBBDAC43}" type="presParOf" srcId="{21FB8650-15E7-4907-8E66-15E206AF489D}" destId="{5567646B-6DE0-4B41-9CC0-E503580D5107}" srcOrd="0" destOrd="0" presId="urn:microsoft.com/office/officeart/2005/8/layout/vList5"/>
    <dgm:cxn modelId="{D5360270-234B-46E8-97B9-71D44D7B5474}" type="presParOf" srcId="{5567646B-6DE0-4B41-9CC0-E503580D5107}" destId="{0AF00070-1182-420B-94F1-4688008EBE66}" srcOrd="0" destOrd="0" presId="urn:microsoft.com/office/officeart/2005/8/layout/vList5"/>
    <dgm:cxn modelId="{3B8BA961-1AC1-424C-9D41-C7517B4C9BAA}" type="presParOf" srcId="{5567646B-6DE0-4B41-9CC0-E503580D5107}" destId="{4D98BC9F-A582-414F-93CC-76880A83C814}" srcOrd="1" destOrd="0" presId="urn:microsoft.com/office/officeart/2005/8/layout/vList5"/>
    <dgm:cxn modelId="{D12B2EDB-0D5D-4823-A9EF-6985A54AE4B6}" type="presParOf" srcId="{21FB8650-15E7-4907-8E66-15E206AF489D}" destId="{0CDA47D0-9E77-4155-82D1-6101A1E2C1E7}" srcOrd="1" destOrd="0" presId="urn:microsoft.com/office/officeart/2005/8/layout/vList5"/>
    <dgm:cxn modelId="{58EC4A2B-61C7-4603-80AB-F68710B9DA8B}" type="presParOf" srcId="{21FB8650-15E7-4907-8E66-15E206AF489D}" destId="{4F16556B-6FC2-4048-B5A5-7AE47B597A06}" srcOrd="2" destOrd="0" presId="urn:microsoft.com/office/officeart/2005/8/layout/vList5"/>
    <dgm:cxn modelId="{81A2BAFD-A04F-44E4-8095-06A95EED8F1B}" type="presParOf" srcId="{4F16556B-6FC2-4048-B5A5-7AE47B597A06}" destId="{D5ACCA05-718C-47E9-B0EA-EBC949003BA4}" srcOrd="0" destOrd="0" presId="urn:microsoft.com/office/officeart/2005/8/layout/vList5"/>
    <dgm:cxn modelId="{B7EFBF2A-1214-4062-8CDE-D7BE5DBD934C}" type="presParOf" srcId="{4F16556B-6FC2-4048-B5A5-7AE47B597A06}" destId="{E40DD70A-7006-447A-8B6F-AC992CEC1B38}" srcOrd="1" destOrd="0" presId="urn:microsoft.com/office/officeart/2005/8/layout/vList5"/>
    <dgm:cxn modelId="{69A37EE3-9C01-48CB-A36A-327BC87D4559}" type="presParOf" srcId="{21FB8650-15E7-4907-8E66-15E206AF489D}" destId="{4A560A00-763A-47A0-A058-335FBB7621B5}" srcOrd="3" destOrd="0" presId="urn:microsoft.com/office/officeart/2005/8/layout/vList5"/>
    <dgm:cxn modelId="{0B881B8C-E794-4EEE-A0ED-ED0D7EFC204B}" type="presParOf" srcId="{21FB8650-15E7-4907-8E66-15E206AF489D}" destId="{FE38A4A4-B815-4E02-9243-1686FE78DFC2}" srcOrd="4" destOrd="0" presId="urn:microsoft.com/office/officeart/2005/8/layout/vList5"/>
    <dgm:cxn modelId="{3383C0EA-9ED3-4815-A1AA-651C0F0F82D1}" type="presParOf" srcId="{FE38A4A4-B815-4E02-9243-1686FE78DFC2}" destId="{76AEDE13-55E3-48BD-98BC-D6FC7519022B}" srcOrd="0" destOrd="0" presId="urn:microsoft.com/office/officeart/2005/8/layout/vList5"/>
    <dgm:cxn modelId="{5231E8F9-91C8-4E07-A012-4172F237FF96}" type="presParOf" srcId="{FE38A4A4-B815-4E02-9243-1686FE78DFC2}" destId="{2ACD53CB-9EB2-4232-9F9A-FE911BA11CE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98BC9F-A582-414F-93CC-76880A83C814}">
      <dsp:nvSpPr>
        <dsp:cNvPr id="0" name=""/>
        <dsp:cNvSpPr/>
      </dsp:nvSpPr>
      <dsp:spPr>
        <a:xfrm rot="5400000">
          <a:off x="3641168" y="-2360240"/>
          <a:ext cx="996999" cy="5970507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85725" lvl="1" indent="-85725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kern="1200" dirty="0" smtClean="0"/>
            <a:t>Почему я решил сделать пожертвование </a:t>
          </a:r>
          <a:r>
            <a:rPr lang="en-GB" sz="1300" kern="1200" dirty="0" smtClean="0"/>
            <a:t>/</a:t>
          </a:r>
          <a:r>
            <a:rPr lang="ru-RU" sz="1300" kern="1200" dirty="0" smtClean="0"/>
            <a:t> изначально стать членом совета директоров и почему я продолжаю это делать</a:t>
          </a:r>
          <a:endParaRPr lang="en-GB" sz="1300" kern="1200" dirty="0"/>
        </a:p>
        <a:p>
          <a:pPr marL="85725" lvl="1" indent="-85725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kern="1200" dirty="0" smtClean="0"/>
            <a:t>Почему я считаю, что эта организация отличается </a:t>
          </a:r>
          <a:endParaRPr lang="en-GB" sz="1300" kern="1200" dirty="0"/>
        </a:p>
        <a:p>
          <a:pPr marL="85725" lvl="1" indent="-85725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kern="1200" dirty="0" smtClean="0"/>
            <a:t>Откуда я знаю, что я «делаю разницу» </a:t>
          </a:r>
          <a:endParaRPr lang="en-GB" sz="1300" kern="1200" dirty="0"/>
        </a:p>
        <a:p>
          <a:pPr marL="85725" lvl="1" indent="-85725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kern="1200" dirty="0" smtClean="0"/>
            <a:t>Мой совет для потенциальных доноров </a:t>
          </a:r>
          <a:r>
            <a:rPr lang="en-US" sz="1300" kern="1200" dirty="0" smtClean="0"/>
            <a:t>/</a:t>
          </a:r>
          <a:r>
            <a:rPr lang="ru-RU" sz="1300" kern="1200" dirty="0" smtClean="0"/>
            <a:t> членов совета директоров </a:t>
          </a:r>
          <a:endParaRPr lang="en-GB" sz="1300" kern="1200" dirty="0"/>
        </a:p>
      </dsp:txBody>
      <dsp:txXfrm rot="-5400000">
        <a:off x="1154415" y="175182"/>
        <a:ext cx="5921838" cy="899661"/>
      </dsp:txXfrm>
    </dsp:sp>
    <dsp:sp modelId="{0AF00070-1182-420B-94F1-4688008EBE66}">
      <dsp:nvSpPr>
        <dsp:cNvPr id="0" name=""/>
        <dsp:cNvSpPr/>
      </dsp:nvSpPr>
      <dsp:spPr>
        <a:xfrm>
          <a:off x="18938" y="1888"/>
          <a:ext cx="1316341" cy="12462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Правление и доноры </a:t>
          </a:r>
          <a:endParaRPr lang="en-GB" sz="1600" b="1" kern="1200" dirty="0"/>
        </a:p>
      </dsp:txBody>
      <dsp:txXfrm>
        <a:off x="79775" y="62725"/>
        <a:ext cx="1194667" cy="1124575"/>
      </dsp:txXfrm>
    </dsp:sp>
    <dsp:sp modelId="{E40DD70A-7006-447A-8B6F-AC992CEC1B38}">
      <dsp:nvSpPr>
        <dsp:cNvPr id="0" name=""/>
        <dsp:cNvSpPr/>
      </dsp:nvSpPr>
      <dsp:spPr>
        <a:xfrm rot="5400000">
          <a:off x="3641168" y="-1051678"/>
          <a:ext cx="996999" cy="5970507"/>
        </a:xfrm>
        <a:prstGeom prst="round2SameRect">
          <a:avLst/>
        </a:prstGeom>
        <a:solidFill>
          <a:schemeClr val="accent3">
            <a:tint val="40000"/>
            <a:alpha val="90000"/>
            <a:hueOff val="1014570"/>
            <a:satOff val="50000"/>
            <a:lumOff val="89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1014570"/>
              <a:satOff val="50000"/>
              <a:lumOff val="89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kern="1200" dirty="0" smtClean="0"/>
            <a:t>Почему я уделяю время этой организации</a:t>
          </a:r>
          <a:endParaRPr lang="en-GB" sz="1300" kern="1200" dirty="0"/>
        </a:p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kern="1200" dirty="0" smtClean="0"/>
            <a:t>Почему волонтеры важны в этом сообществе </a:t>
          </a:r>
          <a:endParaRPr lang="en-GB" sz="1300" kern="1200" dirty="0"/>
        </a:p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kern="1200" dirty="0" smtClean="0"/>
            <a:t>О чем я узнал через </a:t>
          </a:r>
          <a:r>
            <a:rPr lang="ru-RU" sz="1300" kern="1200" dirty="0" err="1" smtClean="0"/>
            <a:t>волонтёрство</a:t>
          </a:r>
          <a:endParaRPr lang="en-GB" sz="1300" kern="1200" dirty="0"/>
        </a:p>
        <a:p>
          <a:pPr marL="0" lvl="1" indent="0" algn="l" defTabSz="5778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300" kern="1200" dirty="0" smtClean="0"/>
            <a:t>Особенный «мощный» момент, который у меня был во время волонтёрской деятельности </a:t>
          </a:r>
          <a:endParaRPr lang="en-GB" sz="1300" kern="1200" dirty="0"/>
        </a:p>
      </dsp:txBody>
      <dsp:txXfrm rot="-5400000">
        <a:off x="1154415" y="1483744"/>
        <a:ext cx="5921838" cy="899661"/>
      </dsp:txXfrm>
    </dsp:sp>
    <dsp:sp modelId="{D5ACCA05-718C-47E9-B0EA-EBC949003BA4}">
      <dsp:nvSpPr>
        <dsp:cNvPr id="0" name=""/>
        <dsp:cNvSpPr/>
      </dsp:nvSpPr>
      <dsp:spPr>
        <a:xfrm>
          <a:off x="18938" y="1310450"/>
          <a:ext cx="1316341" cy="1246249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Волонтеры </a:t>
          </a:r>
          <a:endParaRPr lang="en-GB" sz="1600" b="1" kern="1200" dirty="0"/>
        </a:p>
      </dsp:txBody>
      <dsp:txXfrm>
        <a:off x="79775" y="1371287"/>
        <a:ext cx="1194667" cy="1124575"/>
      </dsp:txXfrm>
    </dsp:sp>
    <dsp:sp modelId="{2ACD53CB-9EB2-4232-9F9A-FE911BA11CE8}">
      <dsp:nvSpPr>
        <dsp:cNvPr id="0" name=""/>
        <dsp:cNvSpPr/>
      </dsp:nvSpPr>
      <dsp:spPr>
        <a:xfrm rot="5400000">
          <a:off x="3641168" y="256883"/>
          <a:ext cx="996999" cy="5970507"/>
        </a:xfrm>
        <a:prstGeom prst="round2SameRect">
          <a:avLst/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1100" kern="1200" dirty="0" smtClean="0"/>
            <a:t>Мое любимое событие, которое я посетил </a:t>
          </a:r>
          <a:r>
            <a:rPr lang="en-GB" sz="1100" kern="1200" dirty="0" smtClean="0"/>
            <a:t>/</a:t>
          </a:r>
          <a:r>
            <a:rPr lang="ru-RU" sz="1100" kern="1200" dirty="0" smtClean="0"/>
            <a:t> программа, в которой участвовал, и почему я решил посетить это событие/принять участие в этой программе </a:t>
          </a:r>
          <a:r>
            <a:rPr lang="en-GB" sz="1100" kern="1200" dirty="0" smtClean="0"/>
            <a:t> 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Мои ключевые выводы, сделанные на основании посещения мероприятия </a:t>
          </a:r>
          <a:r>
            <a:rPr lang="en-GB" sz="1100" kern="1200" dirty="0" smtClean="0"/>
            <a:t>/</a:t>
          </a:r>
          <a:r>
            <a:rPr lang="ru-RU" sz="1100" kern="1200" dirty="0" smtClean="0"/>
            <a:t> участия в программе </a:t>
          </a:r>
          <a:endParaRPr lang="en-GB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100" kern="1200" dirty="0" smtClean="0"/>
            <a:t>Что делает эти события </a:t>
          </a:r>
          <a:r>
            <a:rPr lang="en-US" sz="1100" kern="1200" dirty="0" smtClean="0"/>
            <a:t>/</a:t>
          </a:r>
          <a:r>
            <a:rPr lang="ru-RU" sz="1100" kern="1200" dirty="0" smtClean="0"/>
            <a:t> программы уникальными и почему я присоединюсь к ним в будущем </a:t>
          </a:r>
          <a:endParaRPr lang="en-GB" sz="1100" kern="1200" dirty="0"/>
        </a:p>
      </dsp:txBody>
      <dsp:txXfrm rot="-5400000">
        <a:off x="1154415" y="2792306"/>
        <a:ext cx="5921838" cy="899661"/>
      </dsp:txXfrm>
    </dsp:sp>
    <dsp:sp modelId="{76AEDE13-55E3-48BD-98BC-D6FC7519022B}">
      <dsp:nvSpPr>
        <dsp:cNvPr id="0" name=""/>
        <dsp:cNvSpPr/>
      </dsp:nvSpPr>
      <dsp:spPr>
        <a:xfrm>
          <a:off x="18938" y="2619012"/>
          <a:ext cx="1316341" cy="1246249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Участники </a:t>
          </a:r>
          <a:endParaRPr lang="en-GB" sz="1600" b="1" kern="1200" dirty="0"/>
        </a:p>
      </dsp:txBody>
      <dsp:txXfrm>
        <a:off x="79775" y="2679849"/>
        <a:ext cx="1194667" cy="1124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F7865-597B-4ACA-9675-B24BAFA62430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62B265-2C5D-4182-9740-B597B9B3BDC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416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BB8302-E9E1-48F6-B9F4-403598733512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D3FB3-0356-4A43-BA38-68B506D187A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412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7252" y="2167859"/>
            <a:ext cx="9920748" cy="1371600"/>
          </a:xfrm>
        </p:spPr>
        <p:txBody>
          <a:bodyPr anchor="t">
            <a:normAutofit/>
          </a:bodyPr>
          <a:lstStyle>
            <a:lvl1pPr algn="l">
              <a:defRPr sz="63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7252" y="3952568"/>
            <a:ext cx="9920748" cy="906503"/>
          </a:xfrm>
        </p:spPr>
        <p:txBody>
          <a:bodyPr>
            <a:normAutofit/>
          </a:bodyPr>
          <a:lstStyle>
            <a:lvl1pPr marL="0" indent="0" algn="l">
              <a:buNone/>
              <a:defRPr sz="2000" b="1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125" y="6249627"/>
            <a:ext cx="1435611" cy="2240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458" y="6219908"/>
            <a:ext cx="653797" cy="28346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947" y="381902"/>
            <a:ext cx="1664211" cy="466345"/>
          </a:xfrm>
          <a:prstGeom prst="rect">
            <a:avLst/>
          </a:prstGeom>
        </p:spPr>
      </p:pic>
      <p:sp>
        <p:nvSpPr>
          <p:cNvPr id="35" name="Текст 33"/>
          <p:cNvSpPr>
            <a:spLocks noGrp="1"/>
          </p:cNvSpPr>
          <p:nvPr>
            <p:ph type="body" sz="quarter" idx="10" hasCustomPrompt="1"/>
          </p:nvPr>
        </p:nvSpPr>
        <p:spPr>
          <a:xfrm>
            <a:off x="6995160" y="405124"/>
            <a:ext cx="4460804" cy="401898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The Project is funded by</a:t>
            </a:r>
            <a:r>
              <a:rPr lang="ru-RU" dirty="0"/>
              <a:t> </a:t>
            </a:r>
            <a:r>
              <a:rPr lang="en-US" dirty="0"/>
              <a:t>the European Union</a:t>
            </a:r>
            <a:br>
              <a:rPr lang="en-US" dirty="0"/>
            </a:br>
            <a:r>
              <a:rPr lang="en-US" dirty="0"/>
              <a:t>and implemented by the consortium led by GDSI Limited</a:t>
            </a:r>
            <a:endParaRPr lang="ru-RU" dirty="0"/>
          </a:p>
        </p:txBody>
      </p:sp>
      <p:sp>
        <p:nvSpPr>
          <p:cNvPr id="38" name="Текст 33"/>
          <p:cNvSpPr>
            <a:spLocks noGrp="1"/>
          </p:cNvSpPr>
          <p:nvPr>
            <p:ph type="body" sz="quarter" idx="11" hasCustomPrompt="1"/>
          </p:nvPr>
        </p:nvSpPr>
        <p:spPr>
          <a:xfrm>
            <a:off x="6995160" y="6100928"/>
            <a:ext cx="4460804" cy="237960"/>
          </a:xfrm>
        </p:spPr>
        <p:txBody>
          <a:bodyPr anchor="ctr">
            <a:normAutofit/>
          </a:bodyPr>
          <a:lstStyle>
            <a:lvl1pPr marL="0" indent="0" algn="r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  <a:endParaRPr lang="ru-RU" dirty="0"/>
          </a:p>
        </p:txBody>
      </p:sp>
      <p:sp>
        <p:nvSpPr>
          <p:cNvPr id="39" name="Текст 33"/>
          <p:cNvSpPr>
            <a:spLocks noGrp="1"/>
          </p:cNvSpPr>
          <p:nvPr>
            <p:ph type="body" sz="quarter" idx="12" hasCustomPrompt="1"/>
          </p:nvPr>
        </p:nvSpPr>
        <p:spPr>
          <a:xfrm>
            <a:off x="6995160" y="6316801"/>
            <a:ext cx="4460804" cy="236550"/>
          </a:xfrm>
        </p:spPr>
        <p:txBody>
          <a:bodyPr anchor="ctr">
            <a:normAutofit/>
          </a:bodyPr>
          <a:lstStyle>
            <a:lvl1pPr marL="0" indent="0" algn="r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City, Country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95683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461" userDrawn="1">
          <p15:clr>
            <a:srgbClr val="FBAE40"/>
          </p15:clr>
        </p15:guide>
        <p15:guide id="2" pos="721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177482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1</a:t>
            </a:r>
            <a:endParaRPr lang="en-US" dirty="0"/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177482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251905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63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4980915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2</a:t>
            </a:r>
            <a:endParaRPr lang="en-US" dirty="0"/>
          </a:p>
        </p:txBody>
      </p:sp>
      <p:sp>
        <p:nvSpPr>
          <p:cNvPr id="64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4980915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66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25140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68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8189566" y="2845968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3</a:t>
            </a:r>
            <a:endParaRPr lang="en-US" dirty="0"/>
          </a:p>
        </p:txBody>
      </p:sp>
      <p:sp>
        <p:nvSpPr>
          <p:cNvPr id="69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8189566" y="3060904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1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8933791" y="203583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73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177482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74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177482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76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251905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78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4980915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5</a:t>
            </a:r>
            <a:endParaRPr lang="en-US" dirty="0"/>
          </a:p>
        </p:txBody>
      </p:sp>
      <p:sp>
        <p:nvSpPr>
          <p:cNvPr id="79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4980915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1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725140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47" hasCustomPrompt="1"/>
          </p:nvPr>
        </p:nvSpPr>
        <p:spPr>
          <a:xfrm>
            <a:off x="8189566" y="4786994"/>
            <a:ext cx="2230168" cy="235934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ru-RU" dirty="0"/>
              <a:t>6</a:t>
            </a:r>
            <a:endParaRPr lang="en-US" dirty="0"/>
          </a:p>
        </p:txBody>
      </p:sp>
      <p:sp>
        <p:nvSpPr>
          <p:cNvPr id="84" name="Текст 2"/>
          <p:cNvSpPr>
            <a:spLocks noGrp="1"/>
          </p:cNvSpPr>
          <p:nvPr>
            <p:ph type="body" idx="48" hasCustomPrompt="1"/>
          </p:nvPr>
        </p:nvSpPr>
        <p:spPr>
          <a:xfrm>
            <a:off x="8189566" y="5001930"/>
            <a:ext cx="2230168" cy="356666"/>
          </a:xfrm>
        </p:spPr>
        <p:txBody>
          <a:bodyPr numCol="1" spcCol="360000">
            <a:noAutofit/>
          </a:bodyPr>
          <a:lstStyle>
            <a:lvl1pPr marL="0" indent="0" algn="ct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86" name="Текст 2"/>
          <p:cNvSpPr>
            <a:spLocks noGrp="1"/>
          </p:cNvSpPr>
          <p:nvPr>
            <p:ph type="body" idx="49" hasCustomPrompt="1"/>
          </p:nvPr>
        </p:nvSpPr>
        <p:spPr>
          <a:xfrm>
            <a:off x="8933791" y="3976856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8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817991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562" userDrawn="1">
          <p15:clr>
            <a:srgbClr val="FBAE40"/>
          </p15:clr>
        </p15:guide>
        <p15:guide id="0" pos="1118" userDrawn="1">
          <p15:clr>
            <a:srgbClr val="FBAE40"/>
          </p15:clr>
        </p15:guide>
        <p15:guide id="3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4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3877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66F550F-051F-46A9-83EC-7F615E1AC42F}" type="datetimeFigureOut">
              <a:rPr lang="ru-RU" smtClean="0"/>
              <a:pPr/>
              <a:t>19.04.2019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0FD5F7-8ADA-473C-AA1E-FA86D3429A3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27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8632724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8632724" cy="3814914"/>
          </a:xfrm>
        </p:spPr>
        <p:txBody>
          <a:bodyPr numCol="2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19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335801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43" name="Рисунок 42"/>
          <p:cNvSpPr>
            <a:spLocks noGrp="1"/>
          </p:cNvSpPr>
          <p:nvPr>
            <p:ph type="pic" sz="quarter" idx="16"/>
          </p:nvPr>
        </p:nvSpPr>
        <p:spPr>
          <a:xfrm>
            <a:off x="6604000" y="849789"/>
            <a:ext cx="4833257" cy="4833256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57705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8"/>
          <p:cNvSpPr>
            <a:spLocks noGrp="1"/>
          </p:cNvSpPr>
          <p:nvPr>
            <p:ph type="pic" sz="quarter" idx="16"/>
          </p:nvPr>
        </p:nvSpPr>
        <p:spPr>
          <a:xfrm>
            <a:off x="6834188" y="1247776"/>
            <a:ext cx="5357812" cy="4435270"/>
          </a:xfr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990020" y="3260451"/>
            <a:ext cx="3046148" cy="394200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IMAGE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39773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4420829" cy="561693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1" y="1868131"/>
            <a:ext cx="4420829" cy="3814914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7400626" y="14954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7400626" y="4554703"/>
            <a:ext cx="3046148" cy="360197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793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789471" y="1247442"/>
            <a:ext cx="3421159" cy="1076658"/>
          </a:xfrm>
        </p:spPr>
        <p:txBody>
          <a:bodyPr anchor="t">
            <a:normAutofit/>
          </a:bodyPr>
          <a:lstStyle>
            <a:lvl1pPr>
              <a:defRPr sz="3600" b="1">
                <a:latin typeface="+mn-lt"/>
              </a:defRPr>
            </a:lvl1pPr>
          </a:lstStyle>
          <a:p>
            <a:r>
              <a:rPr lang="ru-RU" dirty="0"/>
              <a:t>Образец</a:t>
            </a:r>
            <a:br>
              <a:rPr lang="ru-RU" dirty="0"/>
            </a:br>
            <a:r>
              <a:rPr lang="ru-RU" dirty="0"/>
              <a:t>заголовка</a:t>
            </a:r>
          </a:p>
        </p:txBody>
      </p:sp>
      <p:sp>
        <p:nvSpPr>
          <p:cNvPr id="8" name="Текст 2"/>
          <p:cNvSpPr>
            <a:spLocks noGrp="1"/>
          </p:cNvSpPr>
          <p:nvPr>
            <p:ph type="body" idx="1"/>
          </p:nvPr>
        </p:nvSpPr>
        <p:spPr>
          <a:xfrm>
            <a:off x="1789472" y="2324099"/>
            <a:ext cx="3421158" cy="3358945"/>
          </a:xfrm>
        </p:spPr>
        <p:txBody>
          <a:bodyPr numCol="1" spcCol="360000">
            <a:normAutofit/>
          </a:bodyPr>
          <a:lstStyle>
            <a:lvl1pPr marL="0" indent="0" algn="just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18" name="Овал 17"/>
          <p:cNvSpPr/>
          <p:nvPr userDrawn="1"/>
        </p:nvSpPr>
        <p:spPr>
          <a:xfrm>
            <a:off x="6066974" y="-2990118"/>
            <a:ext cx="12838236" cy="12838236"/>
          </a:xfrm>
          <a:prstGeom prst="ellipse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6909733" y="132668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2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6909733" y="1541625"/>
            <a:ext cx="3507442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29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5974938" y="1247444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1</a:t>
            </a:r>
            <a:endParaRPr lang="en-US" dirty="0"/>
          </a:p>
        </p:txBody>
      </p:sp>
      <p:sp>
        <p:nvSpPr>
          <p:cNvPr id="82" name="Текст 2"/>
          <p:cNvSpPr>
            <a:spLocks noGrp="1"/>
          </p:cNvSpPr>
          <p:nvPr>
            <p:ph type="body" idx="35" hasCustomPrompt="1"/>
          </p:nvPr>
        </p:nvSpPr>
        <p:spPr>
          <a:xfrm>
            <a:off x="6693423" y="226296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3" name="Текст 2"/>
          <p:cNvSpPr>
            <a:spLocks noGrp="1"/>
          </p:cNvSpPr>
          <p:nvPr>
            <p:ph type="body" idx="36" hasCustomPrompt="1"/>
          </p:nvPr>
        </p:nvSpPr>
        <p:spPr>
          <a:xfrm>
            <a:off x="6693422" y="2477903"/>
            <a:ext cx="3723753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85" name="Текст 2"/>
          <p:cNvSpPr>
            <a:spLocks noGrp="1"/>
          </p:cNvSpPr>
          <p:nvPr>
            <p:ph type="body" idx="37" hasCustomPrompt="1"/>
          </p:nvPr>
        </p:nvSpPr>
        <p:spPr>
          <a:xfrm>
            <a:off x="5758628" y="218372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87" name="Текст 2"/>
          <p:cNvSpPr>
            <a:spLocks noGrp="1"/>
          </p:cNvSpPr>
          <p:nvPr>
            <p:ph type="body" idx="38" hasCustomPrompt="1"/>
          </p:nvPr>
        </p:nvSpPr>
        <p:spPr>
          <a:xfrm>
            <a:off x="6624594" y="319385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</a:t>
            </a:r>
            <a:r>
              <a:rPr lang="kk-KZ" dirty="0"/>
              <a:t>03</a:t>
            </a:r>
            <a:endParaRPr lang="en-US" dirty="0"/>
          </a:p>
        </p:txBody>
      </p:sp>
      <p:sp>
        <p:nvSpPr>
          <p:cNvPr id="88" name="Текст 2"/>
          <p:cNvSpPr>
            <a:spLocks noGrp="1"/>
          </p:cNvSpPr>
          <p:nvPr>
            <p:ph type="body" idx="39" hasCustomPrompt="1"/>
          </p:nvPr>
        </p:nvSpPr>
        <p:spPr>
          <a:xfrm>
            <a:off x="6624593" y="3408791"/>
            <a:ext cx="379258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0" name="Текст 2"/>
          <p:cNvSpPr>
            <a:spLocks noGrp="1"/>
          </p:cNvSpPr>
          <p:nvPr>
            <p:ph type="body" idx="40" hasCustomPrompt="1"/>
          </p:nvPr>
        </p:nvSpPr>
        <p:spPr>
          <a:xfrm>
            <a:off x="5689799" y="3114610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92" name="Текст 2"/>
          <p:cNvSpPr>
            <a:spLocks noGrp="1"/>
          </p:cNvSpPr>
          <p:nvPr>
            <p:ph type="body" idx="41" hasCustomPrompt="1"/>
          </p:nvPr>
        </p:nvSpPr>
        <p:spPr>
          <a:xfrm>
            <a:off x="6693423" y="4137768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93" name="Текст 2"/>
          <p:cNvSpPr>
            <a:spLocks noGrp="1"/>
          </p:cNvSpPr>
          <p:nvPr>
            <p:ph type="body" idx="42" hasCustomPrompt="1"/>
          </p:nvPr>
        </p:nvSpPr>
        <p:spPr>
          <a:xfrm>
            <a:off x="6693423" y="4352704"/>
            <a:ext cx="3723750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95" name="Текст 2"/>
          <p:cNvSpPr>
            <a:spLocks noGrp="1"/>
          </p:cNvSpPr>
          <p:nvPr>
            <p:ph type="body" idx="43" hasCustomPrompt="1"/>
          </p:nvPr>
        </p:nvSpPr>
        <p:spPr>
          <a:xfrm>
            <a:off x="5758628" y="4058523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  <p:sp>
        <p:nvSpPr>
          <p:cNvPr id="97" name="Текст 2"/>
          <p:cNvSpPr>
            <a:spLocks noGrp="1"/>
          </p:cNvSpPr>
          <p:nvPr>
            <p:ph type="body" idx="44" hasCustomPrompt="1"/>
          </p:nvPr>
        </p:nvSpPr>
        <p:spPr>
          <a:xfrm>
            <a:off x="6929397" y="5069702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98" name="Текст 2"/>
          <p:cNvSpPr>
            <a:spLocks noGrp="1"/>
          </p:cNvSpPr>
          <p:nvPr>
            <p:ph type="body" idx="45" hasCustomPrompt="1"/>
          </p:nvPr>
        </p:nvSpPr>
        <p:spPr>
          <a:xfrm>
            <a:off x="6929396" y="5284638"/>
            <a:ext cx="3487777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 and typesetting industry. Lorem Ipsum has.</a:t>
            </a:r>
            <a:endParaRPr lang="ru-RU" dirty="0"/>
          </a:p>
        </p:txBody>
      </p:sp>
      <p:sp>
        <p:nvSpPr>
          <p:cNvPr id="100" name="Текст 2"/>
          <p:cNvSpPr>
            <a:spLocks noGrp="1"/>
          </p:cNvSpPr>
          <p:nvPr>
            <p:ph type="body" idx="46" hasCustomPrompt="1"/>
          </p:nvPr>
        </p:nvSpPr>
        <p:spPr>
          <a:xfrm>
            <a:off x="5994602" y="499045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750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118" userDrawn="1">
          <p15:clr>
            <a:srgbClr val="FBAE40"/>
          </p15:clr>
        </p15:guide>
        <p15:guide id="2" pos="656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Рисунок 2"/>
          <p:cNvSpPr>
            <a:spLocks noGrp="1"/>
          </p:cNvSpPr>
          <p:nvPr>
            <p:ph type="pic" sz="quarter" idx="19"/>
          </p:nvPr>
        </p:nvSpPr>
        <p:spPr>
          <a:xfrm>
            <a:off x="1982886" y="956914"/>
            <a:ext cx="3869600" cy="3869600"/>
          </a:xfrm>
          <a:prstGeom prst="ellipse">
            <a:avLst/>
          </a:prstGeom>
          <a:solidFill>
            <a:srgbClr val="00B050"/>
          </a:solidFill>
        </p:spPr>
        <p:txBody>
          <a:bodyPr/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23" name="Текст 2"/>
          <p:cNvSpPr>
            <a:spLocks noGrp="1"/>
          </p:cNvSpPr>
          <p:nvPr>
            <p:ph type="body" idx="15" hasCustomPrompt="1"/>
          </p:nvPr>
        </p:nvSpPr>
        <p:spPr>
          <a:xfrm>
            <a:off x="6206826" y="1914525"/>
            <a:ext cx="3046148" cy="2944978"/>
          </a:xfrm>
        </p:spPr>
        <p:txBody>
          <a:bodyPr numCol="1" spcCol="360000" anchor="ctr">
            <a:noAutofit/>
          </a:bodyPr>
          <a:lstStyle>
            <a:lvl1pPr marL="0" indent="0" algn="l">
              <a:buNone/>
              <a:defRPr sz="3200" b="1" i="1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Quote</a:t>
            </a:r>
            <a:endParaRPr lang="ru-RU" dirty="0"/>
          </a:p>
        </p:txBody>
      </p:sp>
      <p:sp>
        <p:nvSpPr>
          <p:cNvPr id="27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28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21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3794451" y="4973804"/>
            <a:ext cx="1569651" cy="317500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24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3794451" y="5268729"/>
            <a:ext cx="1569651" cy="281171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Credits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98504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title"/>
          </p:nvPr>
        </p:nvSpPr>
        <p:spPr>
          <a:xfrm>
            <a:off x="3879179" y="2554826"/>
            <a:ext cx="4420829" cy="561693"/>
          </a:xfrm>
        </p:spPr>
        <p:txBody>
          <a:bodyPr anchor="t">
            <a:normAutofit/>
          </a:bodyPr>
          <a:lstStyle>
            <a:lvl1pPr algn="ctr">
              <a:defRPr sz="36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19" name="Текст 2"/>
          <p:cNvSpPr>
            <a:spLocks noGrp="1"/>
          </p:cNvSpPr>
          <p:nvPr>
            <p:ph type="body" idx="1"/>
          </p:nvPr>
        </p:nvSpPr>
        <p:spPr>
          <a:xfrm>
            <a:off x="3879178" y="4592281"/>
            <a:ext cx="4420829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2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4933075" y="1413389"/>
            <a:ext cx="2313038" cy="513119"/>
          </a:xfrm>
        </p:spPr>
        <p:txBody>
          <a:bodyPr numCol="1" spcCol="360000">
            <a:normAutofit/>
          </a:bodyPr>
          <a:lstStyle>
            <a:lvl1pPr marL="0" indent="0" algn="ctr"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9953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2"/>
          <p:cNvSpPr>
            <a:spLocks noGrp="1"/>
          </p:cNvSpPr>
          <p:nvPr>
            <p:ph type="body" idx="1"/>
          </p:nvPr>
        </p:nvSpPr>
        <p:spPr>
          <a:xfrm>
            <a:off x="4876685" y="4490681"/>
            <a:ext cx="2425816" cy="989369"/>
          </a:xfrm>
        </p:spPr>
        <p:txBody>
          <a:bodyPr numCol="1" spcCol="36000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501" y="6249627"/>
            <a:ext cx="1435611" cy="22402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3489" y="6219908"/>
            <a:ext cx="653797" cy="28346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09" y="6111797"/>
            <a:ext cx="1664211" cy="466345"/>
          </a:xfrm>
          <a:prstGeom prst="rect">
            <a:avLst/>
          </a:prstGeom>
        </p:spPr>
      </p:pic>
      <p:sp>
        <p:nvSpPr>
          <p:cNvPr id="31" name="Текст 2" descr="Section name Level 1&#10;"/>
          <p:cNvSpPr>
            <a:spLocks noGrp="1"/>
          </p:cNvSpPr>
          <p:nvPr>
            <p:ph type="body" idx="13" hasCustomPrompt="1"/>
          </p:nvPr>
        </p:nvSpPr>
        <p:spPr>
          <a:xfrm>
            <a:off x="77306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1</a:t>
            </a:r>
            <a:endParaRPr lang="ru-RU" dirty="0"/>
          </a:p>
        </p:txBody>
      </p:sp>
      <p:sp>
        <p:nvSpPr>
          <p:cNvPr id="32" name="Текст 2" descr="Section name Level 2&#10;"/>
          <p:cNvSpPr>
            <a:spLocks noGrp="1"/>
          </p:cNvSpPr>
          <p:nvPr>
            <p:ph type="body" idx="14" hasCustomPrompt="1"/>
          </p:nvPr>
        </p:nvSpPr>
        <p:spPr>
          <a:xfrm>
            <a:off x="3382911" y="318014"/>
            <a:ext cx="2313038" cy="513119"/>
          </a:xfrm>
        </p:spPr>
        <p:txBody>
          <a:bodyPr numCol="1" spcCol="360000">
            <a:normAutofit/>
          </a:bodyPr>
          <a:lstStyle>
            <a:lvl1pPr marL="0" indent="0" algn="just">
              <a:spcBef>
                <a:spcPts val="0"/>
              </a:spcBef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Section name Level 2</a:t>
            </a:r>
            <a:endParaRPr lang="ru-RU" dirty="0"/>
          </a:p>
        </p:txBody>
      </p:sp>
      <p:sp>
        <p:nvSpPr>
          <p:cNvPr id="34" name="Текст 2"/>
          <p:cNvSpPr>
            <a:spLocks noGrp="1"/>
          </p:cNvSpPr>
          <p:nvPr>
            <p:ph type="body" idx="16" hasCustomPrompt="1"/>
          </p:nvPr>
        </p:nvSpPr>
        <p:spPr>
          <a:xfrm>
            <a:off x="8968774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04</a:t>
            </a:r>
          </a:p>
        </p:txBody>
      </p:sp>
      <p:sp>
        <p:nvSpPr>
          <p:cNvPr id="35" name="Текст 2"/>
          <p:cNvSpPr>
            <a:spLocks noGrp="1"/>
          </p:cNvSpPr>
          <p:nvPr>
            <p:ph type="body" idx="18" hasCustomPrompt="1"/>
          </p:nvPr>
        </p:nvSpPr>
        <p:spPr>
          <a:xfrm>
            <a:off x="8968774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38" name="Текст 2"/>
          <p:cNvSpPr>
            <a:spLocks noGrp="1"/>
          </p:cNvSpPr>
          <p:nvPr>
            <p:ph type="body" idx="19" hasCustomPrompt="1"/>
          </p:nvPr>
        </p:nvSpPr>
        <p:spPr>
          <a:xfrm>
            <a:off x="9372634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05</a:t>
            </a:r>
          </a:p>
        </p:txBody>
      </p:sp>
      <p:sp>
        <p:nvSpPr>
          <p:cNvPr id="39" name="Текст 2"/>
          <p:cNvSpPr>
            <a:spLocks noGrp="1"/>
          </p:cNvSpPr>
          <p:nvPr>
            <p:ph type="body" idx="20" hasCustomPrompt="1"/>
          </p:nvPr>
        </p:nvSpPr>
        <p:spPr>
          <a:xfrm>
            <a:off x="9372634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1" name="Текст 2"/>
          <p:cNvSpPr>
            <a:spLocks noGrp="1"/>
          </p:cNvSpPr>
          <p:nvPr>
            <p:ph type="body" idx="21" hasCustomPrompt="1"/>
          </p:nvPr>
        </p:nvSpPr>
        <p:spPr>
          <a:xfrm>
            <a:off x="8968774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06</a:t>
            </a:r>
          </a:p>
        </p:txBody>
      </p:sp>
      <p:sp>
        <p:nvSpPr>
          <p:cNvPr id="42" name="Текст 2"/>
          <p:cNvSpPr>
            <a:spLocks noGrp="1"/>
          </p:cNvSpPr>
          <p:nvPr>
            <p:ph type="body" idx="22" hasCustomPrompt="1"/>
          </p:nvPr>
        </p:nvSpPr>
        <p:spPr>
          <a:xfrm>
            <a:off x="8968774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l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4" name="Текст 2"/>
          <p:cNvSpPr>
            <a:spLocks noGrp="1"/>
          </p:cNvSpPr>
          <p:nvPr>
            <p:ph type="body" idx="23" hasCustomPrompt="1"/>
          </p:nvPr>
        </p:nvSpPr>
        <p:spPr>
          <a:xfrm>
            <a:off x="1035665" y="1720197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01</a:t>
            </a:r>
          </a:p>
        </p:txBody>
      </p:sp>
      <p:sp>
        <p:nvSpPr>
          <p:cNvPr id="45" name="Текст 2"/>
          <p:cNvSpPr>
            <a:spLocks noGrp="1"/>
          </p:cNvSpPr>
          <p:nvPr>
            <p:ph type="body" idx="24" hasCustomPrompt="1"/>
          </p:nvPr>
        </p:nvSpPr>
        <p:spPr>
          <a:xfrm>
            <a:off x="1035665" y="1935133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47" name="Текст 2"/>
          <p:cNvSpPr>
            <a:spLocks noGrp="1"/>
          </p:cNvSpPr>
          <p:nvPr>
            <p:ph type="body" idx="25" hasCustomPrompt="1"/>
          </p:nvPr>
        </p:nvSpPr>
        <p:spPr>
          <a:xfrm>
            <a:off x="601325" y="3112915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02</a:t>
            </a:r>
          </a:p>
        </p:txBody>
      </p:sp>
      <p:sp>
        <p:nvSpPr>
          <p:cNvPr id="48" name="Текст 2"/>
          <p:cNvSpPr>
            <a:spLocks noGrp="1"/>
          </p:cNvSpPr>
          <p:nvPr>
            <p:ph type="body" idx="26" hasCustomPrompt="1"/>
          </p:nvPr>
        </p:nvSpPr>
        <p:spPr>
          <a:xfrm>
            <a:off x="601325" y="3327851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0" name="Текст 2"/>
          <p:cNvSpPr>
            <a:spLocks noGrp="1"/>
          </p:cNvSpPr>
          <p:nvPr>
            <p:ph type="body" idx="27" hasCustomPrompt="1"/>
          </p:nvPr>
        </p:nvSpPr>
        <p:spPr>
          <a:xfrm>
            <a:off x="1035665" y="4560679"/>
            <a:ext cx="2230168" cy="235934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600" b="1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Item 03</a:t>
            </a:r>
          </a:p>
        </p:txBody>
      </p:sp>
      <p:sp>
        <p:nvSpPr>
          <p:cNvPr id="51" name="Текст 2"/>
          <p:cNvSpPr>
            <a:spLocks noGrp="1"/>
          </p:cNvSpPr>
          <p:nvPr>
            <p:ph type="body" idx="28" hasCustomPrompt="1"/>
          </p:nvPr>
        </p:nvSpPr>
        <p:spPr>
          <a:xfrm>
            <a:off x="1035665" y="4775615"/>
            <a:ext cx="2230168" cy="356666"/>
          </a:xfrm>
        </p:spPr>
        <p:txBody>
          <a:bodyPr numCol="1" spcCol="360000">
            <a:noAutofit/>
          </a:bodyPr>
          <a:lstStyle>
            <a:lvl1pPr marL="0" indent="0" algn="r">
              <a:buNone/>
              <a:defRPr sz="1200" b="0" i="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Lorem Ipsum is simply dummy text of the printing</a:t>
            </a:r>
            <a:endParaRPr lang="ru-RU" dirty="0"/>
          </a:p>
        </p:txBody>
      </p:sp>
      <p:sp>
        <p:nvSpPr>
          <p:cNvPr id="55" name="Текст 2"/>
          <p:cNvSpPr>
            <a:spLocks noGrp="1"/>
          </p:cNvSpPr>
          <p:nvPr>
            <p:ph type="body" idx="29" hasCustomPrompt="1"/>
          </p:nvPr>
        </p:nvSpPr>
        <p:spPr>
          <a:xfrm>
            <a:off x="3416301" y="1643998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6" name="Текст 2"/>
          <p:cNvSpPr>
            <a:spLocks noGrp="1"/>
          </p:cNvSpPr>
          <p:nvPr>
            <p:ph type="body" idx="30" hasCustomPrompt="1"/>
          </p:nvPr>
        </p:nvSpPr>
        <p:spPr>
          <a:xfrm>
            <a:off x="2994640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2</a:t>
            </a:r>
            <a:endParaRPr lang="en-US" dirty="0"/>
          </a:p>
        </p:txBody>
      </p:sp>
      <p:sp>
        <p:nvSpPr>
          <p:cNvPr id="57" name="Текст 2"/>
          <p:cNvSpPr>
            <a:spLocks noGrp="1"/>
          </p:cNvSpPr>
          <p:nvPr>
            <p:ph type="body" idx="31" hasCustomPrompt="1"/>
          </p:nvPr>
        </p:nvSpPr>
        <p:spPr>
          <a:xfrm>
            <a:off x="3416301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3</a:t>
            </a:r>
            <a:endParaRPr lang="en-US" dirty="0"/>
          </a:p>
        </p:txBody>
      </p:sp>
      <p:sp>
        <p:nvSpPr>
          <p:cNvPr id="59" name="Текст 2"/>
          <p:cNvSpPr>
            <a:spLocks noGrp="1"/>
          </p:cNvSpPr>
          <p:nvPr>
            <p:ph type="body" idx="32" hasCustomPrompt="1"/>
          </p:nvPr>
        </p:nvSpPr>
        <p:spPr>
          <a:xfrm>
            <a:off x="8033980" y="4474627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6</a:t>
            </a:r>
            <a:endParaRPr lang="en-US" dirty="0"/>
          </a:p>
        </p:txBody>
      </p:sp>
      <p:sp>
        <p:nvSpPr>
          <p:cNvPr id="60" name="Текст 2"/>
          <p:cNvSpPr>
            <a:spLocks noGrp="1"/>
          </p:cNvSpPr>
          <p:nvPr>
            <p:ph type="body" idx="33" hasCustomPrompt="1"/>
          </p:nvPr>
        </p:nvSpPr>
        <p:spPr>
          <a:xfrm>
            <a:off x="8455639" y="3059855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5</a:t>
            </a:r>
            <a:endParaRPr lang="en-US" dirty="0"/>
          </a:p>
        </p:txBody>
      </p:sp>
      <p:sp>
        <p:nvSpPr>
          <p:cNvPr id="61" name="Текст 2"/>
          <p:cNvSpPr>
            <a:spLocks noGrp="1"/>
          </p:cNvSpPr>
          <p:nvPr>
            <p:ph type="body" idx="34" hasCustomPrompt="1"/>
          </p:nvPr>
        </p:nvSpPr>
        <p:spPr>
          <a:xfrm>
            <a:off x="8033979" y="1640952"/>
            <a:ext cx="741719" cy="739375"/>
          </a:xfrm>
        </p:spPr>
        <p:txBody>
          <a:bodyPr numCol="1" spcCol="360000" anchor="ctr">
            <a:noAutofit/>
          </a:bodyPr>
          <a:lstStyle>
            <a:lvl1pPr marL="0" indent="0" algn="ctr">
              <a:buNone/>
              <a:defRPr sz="3600" b="1" i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0</a:t>
            </a:r>
            <a:r>
              <a:rPr lang="kk-KZ" dirty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1756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46629"/>
            <a:ext cx="10515600" cy="5440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970962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3" r:id="rId4"/>
    <p:sldLayoutId id="2147483660" r:id="rId5"/>
    <p:sldLayoutId id="2147483664" r:id="rId6"/>
    <p:sldLayoutId id="2147483661" r:id="rId7"/>
    <p:sldLayoutId id="2147483654" r:id="rId8"/>
    <p:sldLayoutId id="2147483655" r:id="rId9"/>
    <p:sldLayoutId id="2147483662" r:id="rId10"/>
    <p:sldLayoutId id="2147483656" r:id="rId11"/>
    <p:sldLayoutId id="214748365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oho.com/campaigns/pricing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erticalresponse.com/pricing/non-profit/application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ilgun.com/pricing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IrenWell\Documents\GDSI\EaP\Implementation\Other\IT%20course\Module%202\communities_video4.mp4" TargetMode="External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mailto:Iryna.Velska@EaPCivilSociety.eu" TargetMode="Externa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iredimpact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iredimpac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iredimpact.com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s://mailchimp.com/pricing/" TargetMode="Externa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>За пределами социальных сетей</a:t>
            </a:r>
            <a:r>
              <a:rPr lang="en-GB" sz="5400" dirty="0" smtClean="0"/>
              <a:t>:</a:t>
            </a:r>
            <a:br>
              <a:rPr lang="en-GB" sz="5400" dirty="0" smtClean="0"/>
            </a:br>
            <a:r>
              <a:rPr lang="ru-RU" sz="3600" dirty="0" err="1" smtClean="0"/>
              <a:t>блоги</a:t>
            </a:r>
            <a:r>
              <a:rPr lang="en-GB" sz="3600" dirty="0" smtClean="0"/>
              <a:t>, Email</a:t>
            </a:r>
            <a:r>
              <a:rPr lang="ru-RU" sz="3600" dirty="0" smtClean="0"/>
              <a:t>-маркетинг, боты, </a:t>
            </a:r>
            <a:r>
              <a:rPr lang="ru-RU" sz="3600" dirty="0" err="1" smtClean="0"/>
              <a:t>мессенджеры</a:t>
            </a:r>
            <a:r>
              <a:rPr lang="ru-RU" sz="3600" dirty="0" smtClean="0"/>
              <a:t> </a:t>
            </a:r>
            <a:r>
              <a:rPr lang="en-GB" sz="3600" dirty="0" smtClean="0"/>
              <a:t>  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Модуль №</a:t>
            </a:r>
            <a:r>
              <a:rPr lang="en-US" dirty="0" smtClean="0"/>
              <a:t>2: </a:t>
            </a:r>
            <a:r>
              <a:rPr lang="ru-RU" dirty="0" smtClean="0"/>
              <a:t>Информационные технологии для эффективных коммуникаций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ru-RU" dirty="0" smtClean="0"/>
              <a:t>Учебный курс </a:t>
            </a:r>
            <a:r>
              <a:rPr lang="ru-RU" i="1" dirty="0" smtClean="0"/>
              <a:t>«Цифровые компетенции для организаций гражданского общества и активистов»</a:t>
            </a:r>
            <a:endParaRPr lang="ru-RU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Проект финансируется Европейским Союзом и реализуется консорциумом во главе с </a:t>
            </a:r>
            <a:r>
              <a:rPr lang="en-GB" dirty="0" err="1" smtClean="0"/>
              <a:t>GDSI</a:t>
            </a:r>
            <a:r>
              <a:rPr lang="en-GB" dirty="0" smtClean="0"/>
              <a:t> Limited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Апрель </a:t>
            </a:r>
            <a:r>
              <a:rPr lang="en-US" dirty="0" smtClean="0"/>
              <a:t>2019</a:t>
            </a:r>
            <a:r>
              <a:rPr lang="ru-RU" dirty="0" smtClean="0"/>
              <a:t> г.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Тбилиси </a:t>
            </a:r>
            <a:r>
              <a:rPr lang="en-US" dirty="0" smtClean="0"/>
              <a:t>(</a:t>
            </a:r>
            <a:r>
              <a:rPr lang="ru-RU" dirty="0" smtClean="0"/>
              <a:t>Грузия</a:t>
            </a:r>
            <a:r>
              <a:rPr lang="en-US" dirty="0" smtClean="0"/>
              <a:t>) / </a:t>
            </a:r>
            <a:r>
              <a:rPr lang="ru-RU" dirty="0" smtClean="0"/>
              <a:t>Киев </a:t>
            </a:r>
            <a:r>
              <a:rPr lang="en-US" dirty="0" smtClean="0"/>
              <a:t>(</a:t>
            </a:r>
            <a:r>
              <a:rPr lang="ru-RU" dirty="0" smtClean="0"/>
              <a:t>Украина</a:t>
            </a:r>
            <a:r>
              <a:rPr lang="en-US" dirty="0" smtClean="0"/>
              <a:t>) /</a:t>
            </a:r>
            <a:r>
              <a:rPr lang="ru-RU" dirty="0" smtClean="0"/>
              <a:t> Минск </a:t>
            </a:r>
            <a:r>
              <a:rPr lang="en-US" dirty="0" smtClean="0"/>
              <a:t>(</a:t>
            </a:r>
            <a:r>
              <a:rPr lang="ru-RU" dirty="0" smtClean="0"/>
              <a:t>Беларусь</a:t>
            </a:r>
            <a:r>
              <a:rPr lang="en-US" dirty="0" smtClean="0"/>
              <a:t>)</a:t>
            </a:r>
            <a:endParaRPr lang="ru-RU" dirty="0" smtClean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876300" y="3871913"/>
            <a:ext cx="400050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876300" y="2138363"/>
            <a:ext cx="654844" cy="0"/>
          </a:xfrm>
          <a:prstGeom prst="line">
            <a:avLst/>
          </a:prstGeom>
          <a:ln w="15875" cap="rnd">
            <a:solidFill>
              <a:schemeClr val="tx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9725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IrenWell\Documents\GDSI\EaP\Implementation\Other\IT course\Module 2\campaigns-dashboar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6599" y="1887167"/>
            <a:ext cx="7173238" cy="4163437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026216"/>
            <a:ext cx="6352580" cy="56169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Инструменты </a:t>
            </a:r>
            <a:r>
              <a:rPr lang="en-US" sz="2800" dirty="0" smtClean="0"/>
              <a:t>Email</a:t>
            </a:r>
            <a:r>
              <a:rPr lang="ru-RU" sz="2800" dirty="0" smtClean="0"/>
              <a:t>-маркетинга:</a:t>
            </a:r>
            <a:r>
              <a:rPr lang="en-US" sz="2800" dirty="0" smtClean="0"/>
              <a:t> </a:t>
            </a:r>
            <a:r>
              <a:rPr lang="en-US" sz="2800" dirty="0" err="1" smtClean="0"/>
              <a:t>Zoho</a:t>
            </a:r>
            <a:r>
              <a:rPr lang="en-US" sz="2800" dirty="0" smtClean="0"/>
              <a:t> Campaigns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idx="4294967295"/>
          </p:nvPr>
        </p:nvSpPr>
        <p:spPr>
          <a:xfrm>
            <a:off x="1789472" y="1868131"/>
            <a:ext cx="2858727" cy="4231112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Большой плюс</a:t>
            </a:r>
            <a:r>
              <a:rPr lang="en-US" sz="1600" dirty="0" smtClean="0"/>
              <a:t>:</a:t>
            </a:r>
            <a:r>
              <a:rPr lang="ru-RU" sz="1600" dirty="0" smtClean="0"/>
              <a:t> интеграция с другими продуктами </a:t>
            </a:r>
            <a:r>
              <a:rPr lang="en-US" sz="1600" dirty="0" err="1" smtClean="0"/>
              <a:t>Zoho</a:t>
            </a:r>
            <a:r>
              <a:rPr lang="en-US" sz="1600" dirty="0" smtClean="0"/>
              <a:t> </a:t>
            </a:r>
          </a:p>
          <a:p>
            <a:pPr marL="0" indent="0">
              <a:buNone/>
            </a:pPr>
            <a:r>
              <a:rPr lang="ru-RU" sz="1600" dirty="0" smtClean="0"/>
              <a:t>Бесплатный план включает</a:t>
            </a:r>
            <a:r>
              <a:rPr lang="en-US" sz="1600" dirty="0" smtClean="0"/>
              <a:t>:</a:t>
            </a:r>
            <a:endParaRPr lang="en-GB" sz="1600" dirty="0" smtClean="0"/>
          </a:p>
          <a:p>
            <a:pPr marL="174625" indent="-174625" fontAlgn="t"/>
            <a:r>
              <a:rPr lang="en-GB" sz="1600" dirty="0" smtClean="0"/>
              <a:t>2</a:t>
            </a:r>
            <a:r>
              <a:rPr lang="ru-RU" sz="1600" dirty="0" smtClean="0"/>
              <a:t> </a:t>
            </a:r>
            <a:r>
              <a:rPr lang="en-GB" sz="1600" dirty="0" smtClean="0"/>
              <a:t>000</a:t>
            </a:r>
            <a:r>
              <a:rPr lang="ru-RU" sz="1600" dirty="0" smtClean="0"/>
              <a:t> подписчиков</a:t>
            </a:r>
            <a:endParaRPr lang="en-GB" sz="1600" dirty="0" smtClean="0"/>
          </a:p>
          <a:p>
            <a:pPr marL="174625" indent="-174625" fontAlgn="t"/>
            <a:r>
              <a:rPr lang="en-GB" sz="1600" dirty="0" smtClean="0"/>
              <a:t>2</a:t>
            </a:r>
            <a:r>
              <a:rPr lang="ru-RU" sz="1600" dirty="0" smtClean="0"/>
              <a:t> </a:t>
            </a:r>
            <a:r>
              <a:rPr lang="en-GB" sz="1600" dirty="0" smtClean="0"/>
              <a:t>000 </a:t>
            </a:r>
            <a:r>
              <a:rPr lang="ru-RU" sz="1600" dirty="0" smtClean="0"/>
              <a:t>писем в месяц</a:t>
            </a:r>
            <a:endParaRPr lang="en-GB" sz="1600" dirty="0" smtClean="0"/>
          </a:p>
          <a:p>
            <a:pPr marL="174625" indent="-174625" fontAlgn="t"/>
            <a:r>
              <a:rPr lang="ru-RU" sz="1600" dirty="0" smtClean="0"/>
              <a:t>Библиотека и импорт шаблонов</a:t>
            </a:r>
            <a:endParaRPr lang="en-GB" sz="1600" dirty="0" smtClean="0"/>
          </a:p>
          <a:p>
            <a:pPr marL="174625" indent="-174625" fontAlgn="t"/>
            <a:r>
              <a:rPr lang="ru-RU" sz="1600" dirty="0" smtClean="0"/>
              <a:t>Списки рассылки и их сегментация</a:t>
            </a:r>
            <a:endParaRPr lang="en-US" sz="1600" dirty="0" smtClean="0"/>
          </a:p>
          <a:p>
            <a:pPr marL="174625" indent="-174625" fontAlgn="t"/>
            <a:r>
              <a:rPr lang="ru-RU" sz="1600" dirty="0" smtClean="0"/>
              <a:t>Планирование </a:t>
            </a:r>
            <a:r>
              <a:rPr lang="en-GB" sz="1600" dirty="0" smtClean="0"/>
              <a:t>email</a:t>
            </a:r>
            <a:r>
              <a:rPr lang="ru-RU" sz="1600" dirty="0" smtClean="0"/>
              <a:t>-рассылок </a:t>
            </a:r>
            <a:endParaRPr lang="en-GB" sz="1600" dirty="0" smtClean="0"/>
          </a:p>
          <a:p>
            <a:pPr marL="174625" indent="-174625" fontAlgn="t"/>
            <a:r>
              <a:rPr lang="ru-RU" sz="1600" dirty="0" smtClean="0"/>
              <a:t>Автоматическое удаление сообщений о сбое электронной почты и отписке</a:t>
            </a:r>
            <a:endParaRPr lang="en-GB" sz="1600" dirty="0" smtClean="0"/>
          </a:p>
          <a:p>
            <a:pPr marL="174625" indent="-174625" fontAlgn="t"/>
            <a:r>
              <a:rPr lang="ru-RU" sz="1600" dirty="0" smtClean="0"/>
              <a:t>Тестирование </a:t>
            </a:r>
            <a:r>
              <a:rPr lang="en-GB" sz="1600" dirty="0" smtClean="0"/>
              <a:t>A/B </a:t>
            </a:r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https://www.zoho.com/campaigns/pricing.html</a:t>
            </a:r>
            <a:endParaRPr lang="en-GB" sz="1600" dirty="0" smtClean="0"/>
          </a:p>
        </p:txBody>
      </p:sp>
      <p:sp>
        <p:nvSpPr>
          <p:cNvPr id="21" name="Овал 2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1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renWell\Documents\GDSI\EaP\Implementation\Other\IT course\Module 2\Creating-Emails-with-Vertical-Respon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199" y="1849867"/>
            <a:ext cx="5535817" cy="4674690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8848" y="903057"/>
            <a:ext cx="6352580" cy="56169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Инструменты </a:t>
            </a:r>
            <a:r>
              <a:rPr lang="en-US" sz="2800" dirty="0" smtClean="0"/>
              <a:t>Email</a:t>
            </a:r>
            <a:r>
              <a:rPr lang="ru-RU" sz="2800" dirty="0" smtClean="0"/>
              <a:t>-маркетинга</a:t>
            </a:r>
            <a:r>
              <a:rPr lang="en-US" sz="2800" dirty="0" smtClean="0"/>
              <a:t>: </a:t>
            </a:r>
            <a:r>
              <a:rPr lang="en-US" sz="2800" dirty="0" err="1" smtClean="0"/>
              <a:t>VerticalResponse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idx="4294967295"/>
          </p:nvPr>
        </p:nvSpPr>
        <p:spPr>
          <a:xfrm>
            <a:off x="1789472" y="1868131"/>
            <a:ext cx="2858727" cy="423111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/>
              <a:t>Не имеет бесплатного плана, но предлагает бесплатно до  </a:t>
            </a:r>
            <a:r>
              <a:rPr lang="en-GB" sz="1600" dirty="0" smtClean="0"/>
              <a:t>10</a:t>
            </a:r>
            <a:r>
              <a:rPr lang="ru-RU" sz="1600" dirty="0" smtClean="0"/>
              <a:t> </a:t>
            </a:r>
            <a:r>
              <a:rPr lang="en-GB" sz="1600" dirty="0" smtClean="0"/>
              <a:t>000</a:t>
            </a:r>
            <a:r>
              <a:rPr lang="ru-RU" sz="1600" dirty="0" smtClean="0"/>
              <a:t> </a:t>
            </a:r>
            <a:r>
              <a:rPr lang="ru-RU" sz="1600" dirty="0" err="1" smtClean="0"/>
              <a:t>эл</a:t>
            </a:r>
            <a:r>
              <a:rPr lang="ru-RU" sz="1600" dirty="0" smtClean="0"/>
              <a:t>. писем в месяц</a:t>
            </a:r>
            <a:r>
              <a:rPr lang="en-US" sz="1600" dirty="0" smtClean="0"/>
              <a:t>.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https://www.verticalresponse.com/pricing/non-profit/application</a:t>
            </a:r>
            <a:endParaRPr lang="en-GB" sz="1600" dirty="0" smtClean="0"/>
          </a:p>
        </p:txBody>
      </p:sp>
      <p:sp>
        <p:nvSpPr>
          <p:cNvPr id="21" name="Овал 2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13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renWell\Documents\GDSI\EaP\Implementation\Other\IT course\Module 2\log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5465" y="1925474"/>
            <a:ext cx="6789906" cy="4148589"/>
          </a:xfrm>
          <a:prstGeom prst="rect">
            <a:avLst/>
          </a:prstGeom>
          <a:noFill/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6352580" cy="56169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Инструменты </a:t>
            </a:r>
            <a:r>
              <a:rPr lang="en-US" sz="2800" dirty="0" smtClean="0"/>
              <a:t>Email</a:t>
            </a:r>
            <a:r>
              <a:rPr lang="ru-RU" sz="2800" dirty="0" smtClean="0"/>
              <a:t>-маркетинга</a:t>
            </a:r>
            <a:r>
              <a:rPr lang="en-US" sz="2800" dirty="0" smtClean="0"/>
              <a:t>: </a:t>
            </a:r>
            <a:r>
              <a:rPr lang="en-US" sz="2800" dirty="0" err="1" smtClean="0"/>
              <a:t>MailGun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idx="4294967295"/>
          </p:nvPr>
        </p:nvSpPr>
        <p:spPr>
          <a:xfrm>
            <a:off x="1789472" y="1868131"/>
            <a:ext cx="2858727" cy="42311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600" dirty="0" smtClean="0"/>
              <a:t>Это </a:t>
            </a:r>
            <a:r>
              <a:rPr lang="en-US" sz="1600" dirty="0" smtClean="0"/>
              <a:t>API, </a:t>
            </a:r>
            <a:r>
              <a:rPr lang="ru-RU" sz="1600" dirty="0" smtClean="0"/>
              <a:t>то есть вам понадобится помощь с его установкой </a:t>
            </a:r>
            <a:r>
              <a:rPr lang="en-US" sz="1600" dirty="0" smtClean="0">
                <a:sym typeface="Wingdings" pitchFamily="2" charset="2"/>
              </a:rPr>
              <a:t> </a:t>
            </a:r>
            <a:r>
              <a:rPr lang="ru-RU" sz="1600" dirty="0" smtClean="0">
                <a:sym typeface="Wingdings" pitchFamily="2" charset="2"/>
              </a:rPr>
              <a:t>но ему доверяют другие разработчики, такие как </a:t>
            </a:r>
            <a:r>
              <a:rPr lang="en-US" sz="1600" dirty="0" err="1" smtClean="0">
                <a:sym typeface="Wingdings" pitchFamily="2" charset="2"/>
              </a:rPr>
              <a:t>GitHub</a:t>
            </a:r>
            <a:r>
              <a:rPr lang="ru-RU" sz="1600" dirty="0" smtClean="0">
                <a:sym typeface="Wingdings" pitchFamily="2" charset="2"/>
              </a:rPr>
              <a:t> и </a:t>
            </a:r>
            <a:r>
              <a:rPr lang="en-US" sz="1600" dirty="0" smtClean="0">
                <a:sym typeface="Wingdings" pitchFamily="2" charset="2"/>
              </a:rPr>
              <a:t>Slack.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Бесплатный план включает</a:t>
            </a:r>
            <a:r>
              <a:rPr lang="en-US" sz="1600" dirty="0" smtClean="0"/>
              <a:t>:</a:t>
            </a:r>
            <a:endParaRPr lang="en-GB" sz="1600" dirty="0" smtClean="0"/>
          </a:p>
          <a:p>
            <a:pPr marL="174625" indent="-174625" fontAlgn="t"/>
            <a:r>
              <a:rPr lang="en-GB" sz="1600" dirty="0" smtClean="0"/>
              <a:t>10</a:t>
            </a:r>
            <a:r>
              <a:rPr lang="ru-RU" sz="1600" dirty="0" smtClean="0"/>
              <a:t> </a:t>
            </a:r>
            <a:r>
              <a:rPr lang="en-GB" sz="1600" dirty="0" smtClean="0"/>
              <a:t>000 </a:t>
            </a:r>
            <a:r>
              <a:rPr lang="ru-RU" sz="1600" dirty="0" err="1" smtClean="0"/>
              <a:t>эл</a:t>
            </a:r>
            <a:r>
              <a:rPr lang="ru-RU" sz="1600" dirty="0" smtClean="0"/>
              <a:t>. писем в месяц </a:t>
            </a:r>
            <a:endParaRPr lang="en-GB" sz="1600" dirty="0" smtClean="0"/>
          </a:p>
          <a:p>
            <a:pPr marL="174625" indent="-174625" fontAlgn="t"/>
            <a:r>
              <a:rPr lang="ru-RU" sz="1600" dirty="0" smtClean="0"/>
              <a:t>Услуги </a:t>
            </a:r>
            <a:r>
              <a:rPr lang="en-GB" sz="1600" dirty="0" smtClean="0"/>
              <a:t>SMTP </a:t>
            </a:r>
          </a:p>
          <a:p>
            <a:pPr marL="174625" indent="-174625" fontAlgn="t"/>
            <a:r>
              <a:rPr lang="ru-RU" sz="1600" dirty="0" smtClean="0"/>
              <a:t>Отслеживание и аналитика </a:t>
            </a:r>
            <a:endParaRPr lang="en-US" sz="1600" dirty="0" smtClean="0"/>
          </a:p>
          <a:p>
            <a:pPr marL="174625" indent="-174625" fontAlgn="t"/>
            <a:r>
              <a:rPr lang="ru-RU" sz="1600" dirty="0" smtClean="0"/>
              <a:t>Подтверждение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en-GB" sz="1600" dirty="0" smtClean="0"/>
              <a:t>100</a:t>
            </a:r>
            <a:r>
              <a:rPr lang="ru-RU" sz="1600" dirty="0" smtClean="0"/>
              <a:t> </a:t>
            </a:r>
            <a:r>
              <a:rPr lang="ru-RU" sz="1600" dirty="0" err="1" smtClean="0"/>
              <a:t>эл</a:t>
            </a:r>
            <a:r>
              <a:rPr lang="ru-RU" sz="1600" dirty="0" smtClean="0"/>
              <a:t>. писем </a:t>
            </a:r>
            <a:endParaRPr lang="en-GB" sz="1600" dirty="0" smtClean="0"/>
          </a:p>
          <a:p>
            <a:pPr marL="174625" indent="-174625" fontAlgn="t"/>
            <a:r>
              <a:rPr lang="ru-RU" sz="1600" dirty="0" smtClean="0"/>
              <a:t>Оплата по мере использования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3"/>
              </a:rPr>
              <a:t>https://www.mailgun.com/pricing</a:t>
            </a:r>
            <a:endParaRPr lang="en-GB" sz="1600" dirty="0" smtClean="0"/>
          </a:p>
        </p:txBody>
      </p:sp>
      <p:sp>
        <p:nvSpPr>
          <p:cNvPr id="21" name="Овал 2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13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3845" y="938684"/>
            <a:ext cx="8632724" cy="561693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WhatsApp</a:t>
            </a:r>
            <a:r>
              <a:rPr lang="en-US" sz="2800" dirty="0" smtClean="0"/>
              <a:t>: </a:t>
            </a:r>
            <a:r>
              <a:rPr lang="ru-RU" sz="2800" dirty="0" smtClean="0"/>
              <a:t>группы и </a:t>
            </a:r>
            <a:r>
              <a:rPr lang="ru-RU" sz="2800" dirty="0" err="1" smtClean="0"/>
              <a:t>бизнес-аккаунты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09459" y="2309750"/>
            <a:ext cx="3268305" cy="3876675"/>
          </a:xfrm>
        </p:spPr>
        <p:txBody>
          <a:bodyPr numCol="1">
            <a:normAutofit fontScale="92500" lnSpcReduction="10000"/>
          </a:bodyPr>
          <a:lstStyle/>
          <a:p>
            <a:pPr algn="l"/>
            <a:r>
              <a:rPr lang="en-US" dirty="0" err="1" smtClean="0"/>
              <a:t>WhatsApp</a:t>
            </a:r>
            <a:r>
              <a:rPr lang="en-US" dirty="0" smtClean="0"/>
              <a:t>: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b="1" dirty="0" smtClean="0"/>
              <a:t>Broadcast</a:t>
            </a:r>
            <a:r>
              <a:rPr lang="ru-RU" b="1" dirty="0" smtClean="0"/>
              <a:t>-списки </a:t>
            </a:r>
            <a:r>
              <a:rPr lang="ru-RU" dirty="0" smtClean="0"/>
              <a:t>позволяют вам рассылать сообщения любому члену вашего контактного списка</a:t>
            </a:r>
            <a:r>
              <a:rPr lang="en-US" dirty="0" smtClean="0"/>
              <a:t>. </a:t>
            </a:r>
            <a:r>
              <a:rPr lang="ru-RU" dirty="0" smtClean="0"/>
              <a:t>Члены не видят индивидуальные ответы</a:t>
            </a:r>
            <a:r>
              <a:rPr lang="en-US" dirty="0" smtClean="0"/>
              <a:t>.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ru-RU" b="1" dirty="0" smtClean="0"/>
              <a:t>Группы </a:t>
            </a:r>
            <a:r>
              <a:rPr lang="ru-RU" dirty="0" smtClean="0"/>
              <a:t>могут</a:t>
            </a:r>
            <a:r>
              <a:rPr lang="ru-RU" b="1" dirty="0" smtClean="0"/>
              <a:t> </a:t>
            </a:r>
            <a:r>
              <a:rPr lang="ru-RU" dirty="0" smtClean="0"/>
              <a:t>иметь</a:t>
            </a:r>
            <a:r>
              <a:rPr lang="ru-RU" b="1" dirty="0" smtClean="0"/>
              <a:t> </a:t>
            </a:r>
            <a:r>
              <a:rPr lang="ru-RU" dirty="0" smtClean="0"/>
              <a:t>до</a:t>
            </a:r>
            <a:r>
              <a:rPr lang="ru-RU" b="1" dirty="0" smtClean="0"/>
              <a:t> </a:t>
            </a:r>
            <a:r>
              <a:rPr lang="ru-RU" dirty="0" smtClean="0"/>
              <a:t>2</a:t>
            </a:r>
            <a:r>
              <a:rPr lang="en-US" dirty="0" smtClean="0"/>
              <a:t>56</a:t>
            </a:r>
            <a:r>
              <a:rPr lang="ru-RU" dirty="0" smtClean="0"/>
              <a:t> членов и несколько </a:t>
            </a:r>
            <a:r>
              <a:rPr lang="ru-RU" dirty="0" err="1" smtClean="0"/>
              <a:t>админов</a:t>
            </a:r>
            <a:r>
              <a:rPr lang="en-US" dirty="0" smtClean="0"/>
              <a:t>.</a:t>
            </a:r>
            <a:r>
              <a:rPr lang="ru-RU" dirty="0" smtClean="0"/>
              <a:t> Разговор может увидеть любой участник группы</a:t>
            </a:r>
            <a:r>
              <a:rPr lang="en-US" dirty="0" smtClean="0"/>
              <a:t>.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ru-RU" b="1" dirty="0" smtClean="0"/>
              <a:t>Статус </a:t>
            </a:r>
            <a:r>
              <a:rPr lang="ru-RU" dirty="0" smtClean="0"/>
              <a:t>схожий со </a:t>
            </a:r>
            <a:r>
              <a:rPr lang="ru-RU" dirty="0" err="1" smtClean="0"/>
              <a:t>сториз</a:t>
            </a:r>
            <a:r>
              <a:rPr lang="ru-RU" dirty="0" smtClean="0"/>
              <a:t>  </a:t>
            </a:r>
            <a:r>
              <a:rPr lang="en-US" dirty="0" err="1" smtClean="0"/>
              <a:t>Instagram</a:t>
            </a:r>
            <a:r>
              <a:rPr lang="ru-RU" dirty="0" smtClean="0"/>
              <a:t> и видимый для каждого, кто сохранил ваш номер в контактах</a:t>
            </a:r>
            <a:r>
              <a:rPr lang="en-US" dirty="0" smtClean="0"/>
              <a:t>.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b="1" dirty="0" err="1" smtClean="0"/>
              <a:t>WhatsApp</a:t>
            </a:r>
            <a:r>
              <a:rPr lang="en-US" b="1" dirty="0" smtClean="0"/>
              <a:t> </a:t>
            </a:r>
            <a:r>
              <a:rPr lang="ru-RU" b="1" dirty="0" smtClean="0"/>
              <a:t>для бизнеса </a:t>
            </a:r>
            <a:r>
              <a:rPr lang="ru-RU" dirty="0" smtClean="0"/>
              <a:t>предназначен для малого бизнеса для взаимодействия с клиентами</a:t>
            </a:r>
            <a:r>
              <a:rPr lang="en-US" dirty="0" smtClean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1783527" y="1479703"/>
            <a:ext cx="6391274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1600" dirty="0" err="1" smtClean="0"/>
              <a:t>Мессенджеры</a:t>
            </a:r>
            <a:r>
              <a:rPr lang="ru-RU" sz="1600" dirty="0" smtClean="0"/>
              <a:t> все чаще используются для коммуникаций, особенно среди молодежи</a:t>
            </a:r>
            <a:r>
              <a:rPr lang="en-US" sz="1600" dirty="0" smtClean="0"/>
              <a:t>: </a:t>
            </a:r>
            <a:r>
              <a:rPr lang="ru-RU" sz="1600" b="1" dirty="0" smtClean="0"/>
              <a:t>Поколение Зет больше не использует электронную почту</a:t>
            </a:r>
            <a:r>
              <a:rPr lang="en-US" sz="1600" dirty="0" smtClean="0"/>
              <a:t>.</a:t>
            </a:r>
          </a:p>
        </p:txBody>
      </p:sp>
      <p:pic>
        <p:nvPicPr>
          <p:cNvPr id="9218" name="Picture 2" descr="C:\Users\IrenWell\Documents\GDSI\EaP\Implementation\Other\IT course\Module 2\Image-1 (8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32671" y="200025"/>
            <a:ext cx="2168829" cy="3857625"/>
          </a:xfrm>
          <a:prstGeom prst="rect">
            <a:avLst/>
          </a:prstGeom>
          <a:noFill/>
        </p:spPr>
      </p:pic>
      <p:pic>
        <p:nvPicPr>
          <p:cNvPr id="9221" name="Picture 5" descr="C:\Users\IrenWell\Documents\GDSI\EaP\Implementation\Other\IT course\Module 2\collage_1824.jpeg"/>
          <p:cNvPicPr>
            <a:picLocks noChangeAspect="1" noChangeArrowheads="1"/>
          </p:cNvPicPr>
          <p:nvPr/>
        </p:nvPicPr>
        <p:blipFill>
          <a:blip r:embed="rId3" cstate="print"/>
          <a:srcRect t="19421" r="2087"/>
          <a:stretch>
            <a:fillRect/>
          </a:stretch>
        </p:blipFill>
        <p:spPr bwMode="auto">
          <a:xfrm>
            <a:off x="5010149" y="2333625"/>
            <a:ext cx="4851337" cy="2239963"/>
          </a:xfrm>
          <a:prstGeom prst="rect">
            <a:avLst/>
          </a:prstGeom>
          <a:noFill/>
        </p:spPr>
      </p:pic>
      <p:pic>
        <p:nvPicPr>
          <p:cNvPr id="9219" name="Picture 3" descr="C:\Users\IrenWell\Documents\GDSI\EaP\Implementation\Other\IT course\Module 2\Image-1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503" y="3752850"/>
            <a:ext cx="1670802" cy="2971800"/>
          </a:xfrm>
          <a:prstGeom prst="rect">
            <a:avLst/>
          </a:prstGeom>
          <a:noFill/>
        </p:spPr>
      </p:pic>
      <p:pic>
        <p:nvPicPr>
          <p:cNvPr id="9222" name="Picture 6" descr="C:\Users\IrenWell\Documents\GDSI\EaP\Implementation\Other\IT course\Module 2\7425688-3x4-340x45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05950" y="3196506"/>
            <a:ext cx="2505075" cy="3337644"/>
          </a:xfrm>
          <a:prstGeom prst="rect">
            <a:avLst/>
          </a:prstGeom>
          <a:noFill/>
        </p:spPr>
      </p:pic>
      <p:pic>
        <p:nvPicPr>
          <p:cNvPr id="9220" name="Picture 4" descr="C:\Users\IrenWell\Documents\GDSI\EaP\Implementation\Other\IT course\Module 2\downloa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0349" y="4448175"/>
            <a:ext cx="2828925" cy="15841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239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3221" y="950559"/>
            <a:ext cx="8632724" cy="561693"/>
          </a:xfrm>
        </p:spPr>
        <p:txBody>
          <a:bodyPr>
            <a:normAutofit fontScale="90000"/>
          </a:bodyPr>
          <a:lstStyle/>
          <a:p>
            <a:r>
              <a:rPr lang="en-US" sz="2800" dirty="0" err="1" smtClean="0"/>
              <a:t>Viber</a:t>
            </a:r>
            <a:r>
              <a:rPr lang="en-US" sz="2800" dirty="0" smtClean="0"/>
              <a:t>: broadcast </a:t>
            </a:r>
            <a:r>
              <a:rPr lang="ru-RU" sz="2800" dirty="0" smtClean="0"/>
              <a:t>–списки</a:t>
            </a:r>
            <a:r>
              <a:rPr lang="en-US" sz="2800" dirty="0" smtClean="0"/>
              <a:t>,</a:t>
            </a:r>
            <a:r>
              <a:rPr lang="ru-RU" sz="2800" dirty="0" smtClean="0"/>
              <a:t> сообщества</a:t>
            </a:r>
            <a:r>
              <a:rPr lang="en-US" sz="2800" dirty="0" smtClean="0"/>
              <a:t>,</a:t>
            </a:r>
            <a:r>
              <a:rPr lang="ru-RU" sz="2800" dirty="0" smtClean="0"/>
              <a:t> публичные </a:t>
            </a:r>
            <a:r>
              <a:rPr lang="ru-RU" sz="2800" dirty="0" err="1" smtClean="0"/>
              <a:t>аккаунты</a:t>
            </a:r>
            <a:r>
              <a:rPr lang="ru-RU" sz="2800" dirty="0" smtClean="0"/>
              <a:t> и опросы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724025"/>
            <a:ext cx="3220275" cy="4229303"/>
          </a:xfrm>
        </p:spPr>
        <p:txBody>
          <a:bodyPr numCol="1">
            <a:normAutofit lnSpcReduction="10000"/>
          </a:bodyPr>
          <a:lstStyle/>
          <a:p>
            <a:pPr algn="l"/>
            <a:r>
              <a:rPr lang="en-US" dirty="0" err="1" smtClean="0"/>
              <a:t>Viber</a:t>
            </a:r>
            <a:r>
              <a:rPr lang="en-US" dirty="0" smtClean="0"/>
              <a:t> </a:t>
            </a:r>
            <a:r>
              <a:rPr lang="ru-RU" dirty="0" smtClean="0"/>
              <a:t>имеет похожие характеристики, что и </a:t>
            </a:r>
            <a:r>
              <a:rPr lang="en-US" dirty="0" err="1" smtClean="0"/>
              <a:t>WhatsApp</a:t>
            </a:r>
            <a:r>
              <a:rPr lang="en-US" dirty="0" smtClean="0"/>
              <a:t>: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en-US" b="1" dirty="0" smtClean="0"/>
              <a:t>Broadcast</a:t>
            </a:r>
            <a:r>
              <a:rPr lang="ru-RU" b="1" dirty="0" smtClean="0"/>
              <a:t>-списки </a:t>
            </a:r>
            <a:r>
              <a:rPr lang="ru-RU" dirty="0" smtClean="0"/>
              <a:t>позволяют рассылать индивидуальные сообщения многим контактам</a:t>
            </a:r>
            <a:r>
              <a:rPr lang="en-US" dirty="0" smtClean="0"/>
              <a:t>.</a:t>
            </a:r>
          </a:p>
          <a:p>
            <a:pPr marL="180975" indent="-180975" algn="l">
              <a:buFont typeface="Arial" pitchFamily="34" charset="0"/>
              <a:buChar char="•"/>
            </a:pPr>
            <a:r>
              <a:rPr lang="ru-RU" b="1" dirty="0" smtClean="0"/>
              <a:t>Сообщества </a:t>
            </a:r>
            <a:r>
              <a:rPr lang="ru-RU" dirty="0" smtClean="0"/>
              <a:t>имеют неограниченное количество членов</a:t>
            </a:r>
            <a:r>
              <a:rPr lang="en-US" dirty="0" smtClean="0"/>
              <a:t>. </a:t>
            </a:r>
            <a:r>
              <a:rPr lang="ru-RU" dirty="0" smtClean="0"/>
              <a:t>Разговор видимый каждому</a:t>
            </a:r>
            <a:r>
              <a:rPr lang="en-US" dirty="0" smtClean="0"/>
              <a:t>. </a:t>
            </a:r>
            <a:r>
              <a:rPr lang="ru-RU" dirty="0" err="1" smtClean="0"/>
              <a:t>Админы</a:t>
            </a:r>
            <a:r>
              <a:rPr lang="ru-RU" dirty="0" smtClean="0"/>
              <a:t> и </a:t>
            </a:r>
            <a:r>
              <a:rPr lang="ru-RU" dirty="0" err="1" smtClean="0"/>
              <a:t>суперадмины</a:t>
            </a:r>
            <a:r>
              <a:rPr lang="ru-RU" dirty="0" smtClean="0"/>
              <a:t> должны </a:t>
            </a:r>
            <a:r>
              <a:rPr lang="ru-RU" dirty="0" err="1" smtClean="0"/>
              <a:t>модерировать</a:t>
            </a:r>
            <a:r>
              <a:rPr lang="ru-RU" dirty="0" smtClean="0"/>
              <a:t> общение</a:t>
            </a:r>
            <a:r>
              <a:rPr lang="en-US" dirty="0" smtClean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Публичный </a:t>
            </a:r>
            <a:r>
              <a:rPr lang="ru-RU" b="1" dirty="0" err="1" smtClean="0"/>
              <a:t>аккаунт</a:t>
            </a:r>
            <a:r>
              <a:rPr lang="ru-RU" b="1" dirty="0" smtClean="0"/>
              <a:t> </a:t>
            </a:r>
            <a:r>
              <a:rPr lang="ru-RU" dirty="0" smtClean="0"/>
              <a:t>предназначен для малого бизнеса для взаимодействия с клиентами</a:t>
            </a:r>
            <a:r>
              <a:rPr lang="en-US" dirty="0" smtClean="0"/>
              <a:t>.</a:t>
            </a:r>
          </a:p>
          <a:p>
            <a:pPr marL="180975" indent="-180975">
              <a:buFont typeface="Arial" pitchFamily="34" charset="0"/>
              <a:buChar char="•"/>
            </a:pPr>
            <a:r>
              <a:rPr lang="ru-RU" b="1" dirty="0" smtClean="0"/>
              <a:t>Опросы – </a:t>
            </a:r>
            <a:r>
              <a:rPr lang="ru-RU" dirty="0" smtClean="0"/>
              <a:t>чудесный способ собрать мнения</a:t>
            </a:r>
            <a:r>
              <a:rPr lang="en-US" dirty="0" smtClean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3" name="Picture 3" descr="C:\Users\IrenWell\Documents\GDSI\EaP\Implementation\Other\IT course\Module 2\447dce53f7cd77b277dc96ee86e344a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10055" y="1794803"/>
            <a:ext cx="3413626" cy="2586697"/>
          </a:xfrm>
          <a:prstGeom prst="rect">
            <a:avLst/>
          </a:prstGeom>
          <a:noFill/>
        </p:spPr>
      </p:pic>
      <p:pic>
        <p:nvPicPr>
          <p:cNvPr id="18" name="communities_video4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267597" y="3781425"/>
            <a:ext cx="5614989" cy="2961752"/>
          </a:xfrm>
          <a:prstGeom prst="rect">
            <a:avLst/>
          </a:prstGeom>
        </p:spPr>
      </p:pic>
      <p:pic>
        <p:nvPicPr>
          <p:cNvPr id="10242" name="Picture 2" descr="C:\Users\IrenWell\Documents\GDSI\EaP\Implementation\Other\IT course\Module 2\Image-1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140" y="1710003"/>
            <a:ext cx="2845048" cy="50603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23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40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Telegram: </a:t>
            </a:r>
            <a:r>
              <a:rPr lang="ru-RU" sz="2800" dirty="0" smtClean="0"/>
              <a:t>каналы</a:t>
            </a:r>
            <a:r>
              <a:rPr lang="en-US" sz="2800" dirty="0" smtClean="0"/>
              <a:t>,</a:t>
            </a:r>
            <a:r>
              <a:rPr lang="ru-RU" sz="2800" dirty="0" smtClean="0"/>
              <a:t> группы, опросы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724025"/>
            <a:ext cx="3982680" cy="2952750"/>
          </a:xfrm>
        </p:spPr>
        <p:txBody>
          <a:bodyPr numCol="1">
            <a:normAutofit fontScale="92500" lnSpcReduction="10000"/>
          </a:bodyPr>
          <a:lstStyle/>
          <a:p>
            <a:pPr algn="l">
              <a:spcBef>
                <a:spcPts val="600"/>
              </a:spcBef>
            </a:pPr>
            <a:r>
              <a:rPr lang="ru-RU" dirty="0" smtClean="0"/>
              <a:t>Несмотря на некоторую схожесть с </a:t>
            </a:r>
            <a:r>
              <a:rPr lang="en-US" dirty="0" err="1" smtClean="0"/>
              <a:t>Viber</a:t>
            </a:r>
            <a:r>
              <a:rPr lang="ru-RU" dirty="0" smtClean="0"/>
              <a:t> и </a:t>
            </a:r>
            <a:r>
              <a:rPr lang="en-US" dirty="0" err="1" smtClean="0"/>
              <a:t>WhatsApp</a:t>
            </a:r>
            <a:r>
              <a:rPr lang="en-US" dirty="0" smtClean="0"/>
              <a:t>, Telegram </a:t>
            </a:r>
            <a:r>
              <a:rPr lang="ru-RU" dirty="0" smtClean="0"/>
              <a:t>имеет некоторые отличия</a:t>
            </a:r>
            <a:r>
              <a:rPr lang="en-US" dirty="0" smtClean="0"/>
              <a:t>:</a:t>
            </a:r>
          </a:p>
          <a:p>
            <a:pPr marL="180975" indent="-180975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/>
              <a:t>Каналы </a:t>
            </a:r>
            <a:r>
              <a:rPr lang="ru-RU" dirty="0" smtClean="0"/>
              <a:t>могут быть </a:t>
            </a:r>
            <a:r>
              <a:rPr lang="ru-RU" b="1" dirty="0" smtClean="0"/>
              <a:t>приватными </a:t>
            </a:r>
            <a:r>
              <a:rPr lang="ru-RU" dirty="0" smtClean="0"/>
              <a:t>и </a:t>
            </a:r>
            <a:r>
              <a:rPr lang="en-US" dirty="0" smtClean="0"/>
              <a:t> </a:t>
            </a:r>
            <a:r>
              <a:rPr lang="ru-RU" b="1" dirty="0" smtClean="0"/>
              <a:t>публичными</a:t>
            </a:r>
            <a:r>
              <a:rPr lang="en-US" dirty="0" smtClean="0"/>
              <a:t>. </a:t>
            </a:r>
            <a:r>
              <a:rPr lang="ru-RU" dirty="0" smtClean="0"/>
              <a:t>Публичные каналы имеют имя пользователя</a:t>
            </a:r>
            <a:r>
              <a:rPr lang="en-US" dirty="0" smtClean="0"/>
              <a:t>, </a:t>
            </a:r>
            <a:r>
              <a:rPr lang="ru-RU" dirty="0" smtClean="0"/>
              <a:t>поэтому каждый может к ним присоединиться</a:t>
            </a:r>
            <a:r>
              <a:rPr lang="en-US" dirty="0" smtClean="0"/>
              <a:t>. </a:t>
            </a:r>
          </a:p>
          <a:p>
            <a:pPr marL="180975" indent="-180975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b="1" dirty="0" smtClean="0"/>
              <a:t>Группы </a:t>
            </a:r>
            <a:r>
              <a:rPr lang="ru-RU" dirty="0" smtClean="0"/>
              <a:t>могут иметь до </a:t>
            </a:r>
            <a:r>
              <a:rPr lang="en-US" dirty="0" smtClean="0"/>
              <a:t>200</a:t>
            </a:r>
            <a:r>
              <a:rPr lang="ru-RU" dirty="0" smtClean="0"/>
              <a:t> </a:t>
            </a:r>
            <a:r>
              <a:rPr lang="en-US" dirty="0" smtClean="0"/>
              <a:t>000</a:t>
            </a:r>
            <a:r>
              <a:rPr lang="ru-RU" dirty="0" smtClean="0"/>
              <a:t> членов и также могут быть приватными и публичными, таким образом, каждый может просматривать всю историю чата группы и присоединяться для публикации сообщений</a:t>
            </a:r>
            <a:r>
              <a:rPr lang="en-US" dirty="0" smtClean="0"/>
              <a:t>. </a:t>
            </a:r>
          </a:p>
          <a:p>
            <a:pPr marL="180975" indent="-180975" algn="l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Имеет интегрированные </a:t>
            </a:r>
            <a:r>
              <a:rPr lang="ru-RU" b="1" dirty="0" smtClean="0"/>
              <a:t>опросы</a:t>
            </a:r>
            <a:r>
              <a:rPr lang="en-US" dirty="0" smtClean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C:\Users\IrenWell\Documents\GDSI\EaP\Implementation\Other\IT course\Module 2\Image-1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43950" y="276225"/>
            <a:ext cx="3319498" cy="5904282"/>
          </a:xfrm>
          <a:prstGeom prst="rect">
            <a:avLst/>
          </a:prstGeom>
          <a:noFill/>
        </p:spPr>
      </p:pic>
      <p:pic>
        <p:nvPicPr>
          <p:cNvPr id="11267" name="Picture 3" descr="C:\Users\IrenWell\Documents\GDSI\EaP\Implementation\Other\IT course\Module 2\Image-1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91077" y="1838325"/>
            <a:ext cx="2822156" cy="5019675"/>
          </a:xfrm>
          <a:prstGeom prst="rect">
            <a:avLst/>
          </a:prstGeom>
          <a:noFill/>
        </p:spPr>
      </p:pic>
      <p:pic>
        <p:nvPicPr>
          <p:cNvPr id="11268" name="Picture 4" descr="C:\Users\IrenWell\Documents\GDSI\EaP\Implementation\Other\IT course\Module 2\Image-1 (10).jpg"/>
          <p:cNvPicPr>
            <a:picLocks noChangeAspect="1" noChangeArrowheads="1"/>
          </p:cNvPicPr>
          <p:nvPr/>
        </p:nvPicPr>
        <p:blipFill>
          <a:blip r:embed="rId4" cstate="print"/>
          <a:srcRect b="50000"/>
          <a:stretch>
            <a:fillRect/>
          </a:stretch>
        </p:blipFill>
        <p:spPr bwMode="auto">
          <a:xfrm>
            <a:off x="3238499" y="4562386"/>
            <a:ext cx="2581275" cy="22956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2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7595" y="1033686"/>
            <a:ext cx="8632724" cy="5616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Боты для </a:t>
            </a:r>
            <a:r>
              <a:rPr lang="ru-RU" sz="2800" dirty="0" err="1" smtClean="0"/>
              <a:t>мессенджеров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77594" y="1522143"/>
            <a:ext cx="9516705" cy="1381125"/>
          </a:xfrm>
        </p:spPr>
        <p:txBody>
          <a:bodyPr numCol="1">
            <a:normAutofit fontScale="92500" lnSpcReduction="10000"/>
          </a:bodyPr>
          <a:lstStyle/>
          <a:p>
            <a:pPr algn="l">
              <a:spcBef>
                <a:spcPts val="600"/>
              </a:spcBef>
            </a:pPr>
            <a:r>
              <a:rPr lang="ru-RU" sz="1500" dirty="0" smtClean="0"/>
              <a:t>Боты существуют в большинстве </a:t>
            </a:r>
            <a:r>
              <a:rPr lang="ru-RU" sz="1500" dirty="0" err="1" smtClean="0"/>
              <a:t>мессенджеров</a:t>
            </a:r>
            <a:r>
              <a:rPr lang="en-US" sz="1500" dirty="0" smtClean="0"/>
              <a:t>: </a:t>
            </a:r>
            <a:r>
              <a:rPr lang="en-US" sz="1500" dirty="0" err="1" smtClean="0"/>
              <a:t>Facebook</a:t>
            </a:r>
            <a:r>
              <a:rPr lang="en-US" sz="1500" dirty="0" smtClean="0"/>
              <a:t> Messenger, </a:t>
            </a:r>
            <a:r>
              <a:rPr lang="en-US" sz="1500" dirty="0" err="1" smtClean="0"/>
              <a:t>Viber</a:t>
            </a:r>
            <a:r>
              <a:rPr lang="en-US" sz="1500" dirty="0" smtClean="0"/>
              <a:t>, </a:t>
            </a:r>
            <a:r>
              <a:rPr lang="en-US" sz="1500" dirty="0" err="1" smtClean="0"/>
              <a:t>WhatsApp</a:t>
            </a:r>
            <a:r>
              <a:rPr lang="en-US" sz="1500" dirty="0" smtClean="0"/>
              <a:t>, Telegram…</a:t>
            </a:r>
          </a:p>
          <a:p>
            <a:pPr algn="l">
              <a:spcBef>
                <a:spcPts val="600"/>
              </a:spcBef>
            </a:pPr>
            <a:r>
              <a:rPr lang="ru-RU" sz="1500" dirty="0" smtClean="0"/>
              <a:t>Существует два основных типа ботов</a:t>
            </a:r>
            <a:r>
              <a:rPr lang="en-US" sz="1500" dirty="0" smtClean="0"/>
              <a:t>:</a:t>
            </a:r>
          </a:p>
          <a:p>
            <a:pPr marL="180975" indent="-180975" algn="l">
              <a:spcBef>
                <a:spcPts val="300"/>
              </a:spcBef>
              <a:buFont typeface="Arial" pitchFamily="34" charset="0"/>
              <a:buChar char="•"/>
            </a:pPr>
            <a:r>
              <a:rPr lang="ru-RU" sz="1500" b="1" dirty="0" err="1" smtClean="0"/>
              <a:t>Чат-боты</a:t>
            </a:r>
            <a:r>
              <a:rPr lang="ru-RU" sz="1500" b="1" dirty="0" smtClean="0"/>
              <a:t>, </a:t>
            </a:r>
            <a:r>
              <a:rPr lang="ru-RU" sz="1500" dirty="0" smtClean="0"/>
              <a:t>которые имеют установленные вопросы и ответы и следуют логике </a:t>
            </a:r>
            <a:r>
              <a:rPr lang="en-US" sz="1500" dirty="0" smtClean="0"/>
              <a:t>(</a:t>
            </a:r>
            <a:r>
              <a:rPr lang="ru-RU" sz="1500" dirty="0" smtClean="0"/>
              <a:t>сравните с часто задаваемыми вопросами</a:t>
            </a:r>
            <a:r>
              <a:rPr lang="en-US" sz="1500" dirty="0" smtClean="0"/>
              <a:t>)</a:t>
            </a:r>
          </a:p>
          <a:p>
            <a:pPr marL="180975" indent="-180975" algn="l">
              <a:spcBef>
                <a:spcPts val="300"/>
              </a:spcBef>
              <a:buFont typeface="Arial" pitchFamily="34" charset="0"/>
              <a:buChar char="•"/>
            </a:pPr>
            <a:r>
              <a:rPr lang="ru-RU" sz="1500" b="1" dirty="0" smtClean="0"/>
              <a:t>Новостные боты,</a:t>
            </a:r>
            <a:r>
              <a:rPr lang="en-US" sz="1500" b="1" dirty="0" smtClean="0"/>
              <a:t> </a:t>
            </a:r>
            <a:r>
              <a:rPr lang="ru-RU" sz="1500" dirty="0" smtClean="0"/>
              <a:t>которые функционируют подобно вашим персональным </a:t>
            </a:r>
            <a:r>
              <a:rPr lang="en-US" sz="1500" dirty="0" smtClean="0"/>
              <a:t>broadcast</a:t>
            </a:r>
            <a:r>
              <a:rPr lang="ru-RU" sz="1500" dirty="0" smtClean="0"/>
              <a:t>-спискам</a:t>
            </a:r>
            <a:r>
              <a:rPr lang="en-US" sz="1500" dirty="0" smtClean="0"/>
              <a:t>. </a:t>
            </a:r>
          </a:p>
          <a:p>
            <a:pPr marL="180975" indent="-180975" algn="l">
              <a:spcBef>
                <a:spcPts val="300"/>
              </a:spcBef>
              <a:buFont typeface="Arial" pitchFamily="34" charset="0"/>
              <a:buChar char="•"/>
            </a:pPr>
            <a:r>
              <a:rPr lang="ru-RU" sz="1500" dirty="0" smtClean="0"/>
              <a:t>В </a:t>
            </a:r>
            <a:r>
              <a:rPr lang="en-US" sz="1500" dirty="0" smtClean="0"/>
              <a:t>Telegram </a:t>
            </a:r>
            <a:r>
              <a:rPr lang="ru-RU" sz="1500" dirty="0" smtClean="0"/>
              <a:t>даже есть </a:t>
            </a:r>
            <a:r>
              <a:rPr lang="ru-RU" sz="1500" b="1" dirty="0" smtClean="0"/>
              <a:t>бот для создания ботов </a:t>
            </a:r>
            <a:r>
              <a:rPr lang="en-US" sz="1500" dirty="0" smtClean="0">
                <a:sym typeface="Wingdings" pitchFamily="2" charset="2"/>
              </a:rPr>
              <a:t> </a:t>
            </a:r>
            <a:r>
              <a:rPr lang="ru-RU" sz="1500" dirty="0" smtClean="0">
                <a:sym typeface="Wingdings" pitchFamily="2" charset="2"/>
              </a:rPr>
              <a:t>Но вам все равно, скорее всего, понадобится помощь разработчика</a:t>
            </a:r>
            <a:r>
              <a:rPr lang="en-US" sz="1500" dirty="0" smtClean="0">
                <a:sym typeface="Wingdings" pitchFamily="2" charset="2"/>
              </a:rPr>
              <a:t>.</a:t>
            </a:r>
            <a:endParaRPr lang="en-US" sz="150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290" name="Picture 2" descr="C:\Users\IrenWell\Documents\GDSI\EaP\Implementation\Other\IT course\Module 2\Image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300" y="3022600"/>
            <a:ext cx="2125188" cy="3780000"/>
          </a:xfrm>
          <a:prstGeom prst="rect">
            <a:avLst/>
          </a:prstGeom>
          <a:noFill/>
        </p:spPr>
      </p:pic>
      <p:pic>
        <p:nvPicPr>
          <p:cNvPr id="12291" name="Picture 3" descr="C:\Users\IrenWell\Documents\GDSI\EaP\Implementation\Other\IT course\Module 2\Image-1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89275" y="3022600"/>
            <a:ext cx="2125188" cy="3780000"/>
          </a:xfrm>
          <a:prstGeom prst="rect">
            <a:avLst/>
          </a:prstGeom>
          <a:noFill/>
        </p:spPr>
      </p:pic>
      <p:pic>
        <p:nvPicPr>
          <p:cNvPr id="12292" name="Picture 4" descr="C:\Users\IrenWell\Documents\GDSI\EaP\Implementation\Other\IT course\Module 2\Image-1 (5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2250" y="3022600"/>
            <a:ext cx="2125188" cy="3780000"/>
          </a:xfrm>
          <a:prstGeom prst="rect">
            <a:avLst/>
          </a:prstGeom>
          <a:noFill/>
        </p:spPr>
      </p:pic>
      <p:pic>
        <p:nvPicPr>
          <p:cNvPr id="12293" name="Picture 5" descr="C:\Users\IrenWell\Documents\GDSI\EaP\Implementation\Other\IT course\Module 2\Image-1 (6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15225" y="3022600"/>
            <a:ext cx="2125188" cy="3780000"/>
          </a:xfrm>
          <a:prstGeom prst="rect">
            <a:avLst/>
          </a:prstGeom>
          <a:noFill/>
        </p:spPr>
      </p:pic>
      <p:pic>
        <p:nvPicPr>
          <p:cNvPr id="12294" name="Picture 6" descr="C:\Users\IrenWell\Documents\GDSI\EaP\Implementation\Other\IT course\Module 2\Image-1 (7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0" y="3022600"/>
            <a:ext cx="2125188" cy="378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7123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7462813" cy="56169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dirty="0" smtClean="0">
                <a:cs typeface="Segoe UI" pitchFamily="34" charset="0"/>
              </a:rPr>
              <a:t>Спасибо за внимание</a:t>
            </a:r>
            <a:r>
              <a:rPr lang="en-US" dirty="0" smtClean="0">
                <a:cs typeface="Segoe UI" pitchFamily="34" charset="0"/>
              </a:rPr>
              <a:t>!</a:t>
            </a:r>
            <a:endParaRPr lang="en-US" dirty="0">
              <a:cs typeface="Segoe UI" pitchFamily="34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46671" y="1868131"/>
            <a:ext cx="4033813" cy="2808644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>
                <a:cs typeface="Segoe UI" pitchFamily="34" charset="0"/>
              </a:rPr>
              <a:t>Региональный офис проекта</a:t>
            </a:r>
            <a:r>
              <a:rPr lang="en-US" b="1" dirty="0" smtClean="0">
                <a:cs typeface="Segoe UI" pitchFamily="34" charset="0"/>
              </a:rPr>
              <a:t>:</a:t>
            </a:r>
          </a:p>
          <a:p>
            <a:pPr algn="l">
              <a:spcAft>
                <a:spcPts val="600"/>
              </a:spcAft>
              <a:defRPr/>
            </a:pPr>
            <a:r>
              <a:rPr lang="nn-NO" dirty="0" smtClean="0">
                <a:cs typeface="Segoe UI" pitchFamily="34" charset="0"/>
              </a:rPr>
              <a:t>23 Grigorenko Av., Office 2505</a:t>
            </a:r>
            <a:r>
              <a:rPr lang="en-US" dirty="0" smtClean="0">
                <a:cs typeface="Segoe UI" pitchFamily="34" charset="0"/>
              </a:rPr>
              <a:t>,</a:t>
            </a:r>
            <a:br>
              <a:rPr lang="en-US" dirty="0" smtClean="0">
                <a:cs typeface="Segoe UI" pitchFamily="34" charset="0"/>
              </a:rPr>
            </a:br>
            <a:r>
              <a:rPr lang="en-US" dirty="0" smtClean="0">
                <a:cs typeface="Segoe UI" pitchFamily="34" charset="0"/>
              </a:rPr>
              <a:t>02068 Kyiv, Ukraine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</a:rPr>
              <a:t>+38  063 376 55 46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</a:rPr>
              <a:t>welcome@EaPCivilSociety.eu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</a:rPr>
              <a:t>www.EaPCivilSociety.eu</a:t>
            </a:r>
          </a:p>
          <a:p>
            <a:pPr algn="l"/>
            <a:r>
              <a:rPr lang="ru-RU" b="1" dirty="0" smtClean="0">
                <a:cs typeface="Segoe UI" pitchFamily="34" charset="0"/>
              </a:rPr>
              <a:t>Эл. почта тренера</a:t>
            </a:r>
            <a:r>
              <a:rPr lang="en-US" b="1" dirty="0" smtClean="0">
                <a:cs typeface="Segoe UI" pitchFamily="34" charset="0"/>
              </a:rPr>
              <a:t>: </a:t>
            </a:r>
            <a:r>
              <a:rPr lang="en-US" dirty="0" smtClean="0">
                <a:cs typeface="Segoe UI" pitchFamily="34" charset="0"/>
                <a:hlinkClick r:id="rId2"/>
              </a:rPr>
              <a:t>Iryna.Velska@EaPCivilSociety.eu</a:t>
            </a:r>
            <a:r>
              <a:rPr lang="en-US" dirty="0" smtClean="0">
                <a:cs typeface="Segoe UI" pitchFamily="34" charset="0"/>
              </a:rPr>
              <a:t> 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Контактная информация </a:t>
            </a:r>
            <a:endParaRPr lang="ru-RU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2"/>
          <p:cNvSpPr txBox="1">
            <a:spLocks/>
          </p:cNvSpPr>
          <p:nvPr/>
        </p:nvSpPr>
        <p:spPr>
          <a:xfrm>
            <a:off x="6842735" y="1868131"/>
            <a:ext cx="4033813" cy="2522894"/>
          </a:xfrm>
          <a:prstGeom prst="rect">
            <a:avLst/>
          </a:prstGeom>
        </p:spPr>
        <p:txBody>
          <a:bodyPr vert="horz" lIns="91440" tIns="45720" rIns="91440" bIns="45720" numCol="1" spcCol="360000" rtlCol="0">
            <a:normAutofit/>
          </a:bodyPr>
          <a:lstStyle>
            <a:lvl1pPr marL="0" indent="0" algn="just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b="1" dirty="0" smtClean="0">
                <a:cs typeface="Segoe UI" pitchFamily="34" charset="0"/>
              </a:rPr>
              <a:t>Офис </a:t>
            </a:r>
            <a:r>
              <a:rPr lang="en-US" b="1" dirty="0" err="1" smtClean="0">
                <a:cs typeface="Segoe UI" pitchFamily="34" charset="0"/>
              </a:rPr>
              <a:t>GDSI</a:t>
            </a:r>
            <a:r>
              <a:rPr lang="en-US" b="1" dirty="0" smtClean="0">
                <a:cs typeface="Segoe UI" pitchFamily="34" charset="0"/>
              </a:rPr>
              <a:t>: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</a:rPr>
              <a:t>Block 15, Galway Technology Park</a:t>
            </a:r>
            <a:br>
              <a:rPr lang="en-US" dirty="0" smtClean="0">
                <a:cs typeface="Segoe UI" pitchFamily="34" charset="0"/>
              </a:rPr>
            </a:br>
            <a:r>
              <a:rPr lang="en-US" dirty="0" err="1" smtClean="0">
                <a:cs typeface="Segoe UI" pitchFamily="34" charset="0"/>
              </a:rPr>
              <a:t>Parkmore</a:t>
            </a:r>
            <a:r>
              <a:rPr lang="en-US" dirty="0" smtClean="0">
                <a:cs typeface="Segoe UI" pitchFamily="34" charset="0"/>
              </a:rPr>
              <a:t>, Galway, Ireland</a:t>
            </a:r>
          </a:p>
          <a:p>
            <a:pPr algn="l">
              <a:spcAft>
                <a:spcPts val="600"/>
              </a:spcAft>
              <a:defRPr/>
            </a:pPr>
            <a:r>
              <a:rPr lang="en-GB" dirty="0" smtClean="0"/>
              <a:t>+353 91 761000 </a:t>
            </a:r>
          </a:p>
          <a:p>
            <a:pPr algn="l">
              <a:spcAft>
                <a:spcPts val="600"/>
              </a:spcAft>
              <a:defRPr/>
            </a:pPr>
            <a:r>
              <a:rPr lang="en-US" dirty="0" smtClean="0">
                <a:cs typeface="Segoe UI" pitchFamily="34" charset="0"/>
              </a:rPr>
              <a:t>consulting@gdsi.ie</a:t>
            </a:r>
          </a:p>
          <a:p>
            <a:pPr>
              <a:defRPr/>
            </a:pPr>
            <a:r>
              <a:rPr lang="en-US" dirty="0" smtClean="0">
                <a:cs typeface="Segoe UI" pitchFamily="34" charset="0"/>
              </a:rPr>
              <a:t>www.gdsi.ie </a:t>
            </a:r>
            <a:endParaRPr lang="en-US" dirty="0">
              <a:cs typeface="Segoe UI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603" y="3728071"/>
            <a:ext cx="234018" cy="2510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033" y="2252974"/>
            <a:ext cx="258395" cy="23401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171" y="3315166"/>
            <a:ext cx="251082" cy="2340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092" y="2897499"/>
            <a:ext cx="265707" cy="23401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117" y="3728071"/>
            <a:ext cx="234018" cy="2510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547" y="2252974"/>
            <a:ext cx="258395" cy="23401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85" y="3315166"/>
            <a:ext cx="251082" cy="23401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4606" y="2897499"/>
            <a:ext cx="265707" cy="234018"/>
          </a:xfrm>
          <a:prstGeom prst="rect">
            <a:avLst/>
          </a:prstGeom>
        </p:spPr>
      </p:pic>
      <p:sp>
        <p:nvSpPr>
          <p:cNvPr id="16" name="Заголовок 1"/>
          <p:cNvSpPr txBox="1">
            <a:spLocks/>
          </p:cNvSpPr>
          <p:nvPr/>
        </p:nvSpPr>
        <p:spPr>
          <a:xfrm>
            <a:off x="1789470" y="5219367"/>
            <a:ext cx="8707079" cy="56169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</a:rPr>
              <a:t>Не стесняйтесь задавать вопросы 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9F2EB2"/>
                </a:solidFill>
                <a:effectLst/>
                <a:uLnTx/>
                <a:uFillTx/>
                <a:latin typeface="+mn-lt"/>
                <a:ea typeface="+mj-ea"/>
                <a:cs typeface="Segoe UI" pitchFamily="34" charset="0"/>
                <a:sym typeface="Wingdings" pitchFamily="2" charset="2"/>
              </a:rPr>
              <a:t>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2EB2"/>
              </a:solidFill>
              <a:effectLst/>
              <a:uLnTx/>
              <a:uFillTx/>
              <a:latin typeface="+mn-lt"/>
              <a:ea typeface="+mj-ea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21866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3758" y="918830"/>
            <a:ext cx="8632724" cy="56169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Ведение </a:t>
            </a:r>
            <a:r>
              <a:rPr lang="ru-RU" dirty="0" err="1" smtClean="0"/>
              <a:t>блога</a:t>
            </a:r>
            <a:r>
              <a:rPr lang="ru-RU" dirty="0" smtClean="0"/>
              <a:t> для </a:t>
            </a:r>
            <a:br>
              <a:rPr lang="ru-RU" dirty="0" smtClean="0"/>
            </a:br>
            <a:r>
              <a:rPr lang="ru-RU" dirty="0" smtClean="0"/>
              <a:t>некоммерческих организаций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868130"/>
            <a:ext cx="5392379" cy="4132619"/>
          </a:xfrm>
        </p:spPr>
        <p:txBody>
          <a:bodyPr numCol="1">
            <a:normAutofit fontScale="77500" lnSpcReduction="20000"/>
          </a:bodyPr>
          <a:lstStyle/>
          <a:p>
            <a:r>
              <a:rPr lang="ru-RU" dirty="0" smtClean="0"/>
              <a:t>Ведение </a:t>
            </a:r>
            <a:r>
              <a:rPr lang="ru-RU" dirty="0" err="1" smtClean="0"/>
              <a:t>блога</a:t>
            </a:r>
            <a:r>
              <a:rPr lang="ru-RU" dirty="0" smtClean="0"/>
              <a:t> на сайте вашей организации потенциально может привлечь много трафика, а также предоставить тонны полезной информации вашим посетителям</a:t>
            </a:r>
            <a:r>
              <a:rPr lang="en-GB" dirty="0" smtClean="0"/>
              <a:t>.</a:t>
            </a:r>
          </a:p>
          <a:p>
            <a:r>
              <a:rPr lang="ru-RU" b="1" dirty="0" smtClean="0"/>
              <a:t>Преимущества ведения </a:t>
            </a:r>
            <a:r>
              <a:rPr lang="ru-RU" b="1" dirty="0" err="1" smtClean="0"/>
              <a:t>блога</a:t>
            </a:r>
            <a:r>
              <a:rPr lang="en-US" dirty="0" smtClean="0"/>
              <a:t>: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Укрепление имиджа авторитетной организации в вашей сфере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Формирование связей с потенциальными сторонниками таким образом, чтобы они с большей вероятностью решили поддерживать вашу организацию </a:t>
            </a:r>
            <a:endParaRPr lang="en-GB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Поддерживание связей с бывшими сторонниками</a:t>
            </a:r>
            <a:endParaRPr lang="en-GB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Формирование доверия через публикацию результатов вашей работы менее формальным способом </a:t>
            </a:r>
            <a:endParaRPr lang="en-GB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Распространение </a:t>
            </a:r>
            <a:r>
              <a:rPr lang="ru-RU" dirty="0" err="1" smtClean="0"/>
              <a:t>диверсифицированонной</a:t>
            </a:r>
            <a:r>
              <a:rPr lang="ru-RU" dirty="0" smtClean="0"/>
              <a:t> информации среди вашего сообщества</a:t>
            </a:r>
            <a:endParaRPr lang="en-GB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Привлечение большего трафика с поисковых систем, поскольку их пользователи любят </a:t>
            </a:r>
            <a:r>
              <a:rPr lang="ru-RU" dirty="0" err="1" smtClean="0"/>
              <a:t>блоги</a:t>
            </a:r>
            <a:endParaRPr lang="en-GB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Получение оригинального </a:t>
            </a:r>
            <a:r>
              <a:rPr lang="ru-RU" dirty="0" err="1" smtClean="0"/>
              <a:t>контента</a:t>
            </a:r>
            <a:r>
              <a:rPr lang="ru-RU" dirty="0" smtClean="0"/>
              <a:t>, чтобы делиться им в социальных сетях </a:t>
            </a:r>
            <a:endParaRPr lang="en-GB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Предоставление пользователям возможности взаимодействовать через комментарии</a:t>
            </a:r>
            <a:endParaRPr lang="en-GB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dirty="0" smtClean="0"/>
              <a:t>Дайте людям причину посетить ваш </a:t>
            </a:r>
            <a:r>
              <a:rPr lang="ru-RU" dirty="0" err="1" smtClean="0"/>
              <a:t>веб-сайт</a:t>
            </a:r>
            <a:r>
              <a:rPr lang="ru-RU" dirty="0" smtClean="0"/>
              <a:t> </a:t>
            </a:r>
            <a:endParaRPr lang="en-GB" dirty="0" smtClean="0"/>
          </a:p>
          <a:p>
            <a:pPr marL="342900" indent="-342900"/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en-GB" sz="1400" dirty="0" smtClean="0">
                <a:hlinkClick r:id="rId2"/>
              </a:rPr>
              <a:t>https://wiredimpact.com/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6797" t="11389" r="36875" b="4861"/>
          <a:stretch>
            <a:fillRect/>
          </a:stretch>
        </p:blipFill>
        <p:spPr bwMode="auto">
          <a:xfrm>
            <a:off x="7086600" y="171508"/>
            <a:ext cx="3571875" cy="639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7123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Дайте слово вашим сторонникам 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0" y="1868130"/>
            <a:ext cx="2830155" cy="4132619"/>
          </a:xfrm>
        </p:spPr>
        <p:txBody>
          <a:bodyPr numCol="1">
            <a:normAutofit lnSpcReduction="10000"/>
          </a:bodyPr>
          <a:lstStyle/>
          <a:p>
            <a:pPr algn="l"/>
            <a:r>
              <a:rPr lang="ru-RU" dirty="0" smtClean="0"/>
              <a:t>Да, у всех нас есть </a:t>
            </a:r>
            <a:r>
              <a:rPr lang="ru-RU" dirty="0" err="1" smtClean="0"/>
              <a:t>дедлайны</a:t>
            </a:r>
            <a:r>
              <a:rPr lang="ru-RU" dirty="0" smtClean="0"/>
              <a:t>, потому ведение </a:t>
            </a:r>
            <a:r>
              <a:rPr lang="ru-RU" dirty="0" err="1" smtClean="0"/>
              <a:t>блога</a:t>
            </a:r>
            <a:r>
              <a:rPr lang="ru-RU" dirty="0" smtClean="0"/>
              <a:t> становится «ночным кошмаром»</a:t>
            </a:r>
            <a:r>
              <a:rPr lang="en-GB" dirty="0" smtClean="0"/>
              <a:t>.</a:t>
            </a:r>
          </a:p>
          <a:p>
            <a:pPr algn="l"/>
            <a:r>
              <a:rPr lang="ru-RU" dirty="0" smtClean="0"/>
              <a:t>Но вот совет</a:t>
            </a:r>
            <a:r>
              <a:rPr lang="en-US" dirty="0" smtClean="0"/>
              <a:t>: </a:t>
            </a:r>
            <a:r>
              <a:rPr lang="ru-RU" dirty="0" smtClean="0"/>
              <a:t>ведение </a:t>
            </a:r>
            <a:r>
              <a:rPr lang="ru-RU" dirty="0" err="1" smtClean="0"/>
              <a:t>блогов</a:t>
            </a:r>
            <a:r>
              <a:rPr lang="ru-RU" dirty="0" smtClean="0"/>
              <a:t> на вашем сайте – это чудесная возможность </a:t>
            </a:r>
            <a:r>
              <a:rPr lang="ru-RU" b="1" dirty="0" smtClean="0"/>
              <a:t>вовлечь ваших сторонников </a:t>
            </a:r>
            <a:r>
              <a:rPr lang="ru-RU" dirty="0" smtClean="0"/>
              <a:t>и дать им высказаться</a:t>
            </a:r>
            <a:r>
              <a:rPr lang="en-US" dirty="0" smtClean="0"/>
              <a:t>. </a:t>
            </a:r>
            <a:r>
              <a:rPr lang="ru-RU" dirty="0" smtClean="0"/>
              <a:t>На выходе это</a:t>
            </a:r>
            <a:r>
              <a:rPr lang="en-US" dirty="0" smtClean="0"/>
              <a:t>:</a:t>
            </a:r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Увеличит ваш </a:t>
            </a:r>
            <a:r>
              <a:rPr lang="ru-RU" sz="1400" b="1" dirty="0" smtClean="0"/>
              <a:t>охват</a:t>
            </a:r>
            <a:endParaRPr lang="en-US" sz="1400" b="1" dirty="0" smtClean="0"/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Предложит </a:t>
            </a:r>
            <a:r>
              <a:rPr lang="ru-RU" sz="1400" b="1" dirty="0" smtClean="0"/>
              <a:t>новые перспективы </a:t>
            </a:r>
            <a:r>
              <a:rPr lang="ru-RU" sz="1400" dirty="0" smtClean="0"/>
              <a:t>вашим читателям</a:t>
            </a:r>
            <a:endParaRPr lang="en-US" sz="1400" dirty="0" smtClean="0"/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Вы охватите </a:t>
            </a:r>
            <a:r>
              <a:rPr lang="ru-RU" sz="1400" b="1" dirty="0" smtClean="0"/>
              <a:t>уникальные темы</a:t>
            </a:r>
            <a:endParaRPr lang="en-US" sz="1400" b="1" dirty="0" smtClean="0"/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Покажете, что вы действительно </a:t>
            </a:r>
            <a:r>
              <a:rPr lang="ru-RU" sz="1400" b="1" dirty="0" smtClean="0"/>
              <a:t>цените ваших сторонников</a:t>
            </a:r>
            <a:endParaRPr lang="en-US" sz="1400" b="1" dirty="0" smtClean="0"/>
          </a:p>
          <a:p>
            <a:pPr marL="180975" indent="-180975" algn="l">
              <a:spcBef>
                <a:spcPts val="0"/>
              </a:spcBef>
              <a:buFont typeface="Arial" pitchFamily="34" charset="0"/>
              <a:buChar char="•"/>
            </a:pPr>
            <a:r>
              <a:rPr lang="ru-RU" sz="1400" dirty="0" smtClean="0"/>
              <a:t>Ваша организация получит еще один </a:t>
            </a:r>
            <a:r>
              <a:rPr lang="ru-RU" sz="1400" b="1" dirty="0" smtClean="0"/>
              <a:t>персональный контакт</a:t>
            </a:r>
            <a:endParaRPr lang="en-GB" sz="1400" b="1" dirty="0" smtClean="0"/>
          </a:p>
          <a:p>
            <a:pPr algn="l"/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en-GB" sz="1400" dirty="0" smtClean="0">
                <a:hlinkClick r:id="rId2"/>
              </a:rPr>
              <a:t>https://wiredimpact.com/</a:t>
            </a:r>
            <a:endParaRPr lang="ru-RU" sz="1400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Схема 8"/>
          <p:cNvGraphicFramePr/>
          <p:nvPr/>
        </p:nvGraphicFramePr>
        <p:xfrm>
          <a:off x="4676774" y="2009775"/>
          <a:ext cx="7324726" cy="3867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12390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Прямая соединительная линия 20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3486150" y="6165850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974939" y="1250490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7004983" y="132059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Овал 25"/>
          <p:cNvSpPr/>
          <p:nvPr/>
        </p:nvSpPr>
        <p:spPr>
          <a:xfrm>
            <a:off x="5758629" y="2186768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6788673" y="2256874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Овал 27"/>
          <p:cNvSpPr/>
          <p:nvPr/>
        </p:nvSpPr>
        <p:spPr>
          <a:xfrm>
            <a:off x="5689800" y="3117656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>
            <a:off x="6719844" y="3187762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/>
          <p:cNvSpPr/>
          <p:nvPr/>
        </p:nvSpPr>
        <p:spPr>
          <a:xfrm>
            <a:off x="5758629" y="4061569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единительная линия 30"/>
          <p:cNvCxnSpPr/>
          <p:nvPr/>
        </p:nvCxnSpPr>
        <p:spPr>
          <a:xfrm>
            <a:off x="6788673" y="4131675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5994603" y="4993503"/>
            <a:ext cx="741719" cy="741719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A24AB1">
                  <a:alpha val="7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7024647" y="5063609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Стратегии </a:t>
            </a:r>
            <a:r>
              <a:rPr lang="en-US" sz="2800" dirty="0" smtClean="0"/>
              <a:t>Email</a:t>
            </a:r>
            <a:r>
              <a:rPr lang="ru-RU" sz="2800" dirty="0" smtClean="0"/>
              <a:t>-маркетинга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При нехватке времени (и иногда команды) </a:t>
            </a:r>
            <a:r>
              <a:rPr lang="en-GB" dirty="0" smtClean="0"/>
              <a:t>email</a:t>
            </a:r>
            <a:r>
              <a:rPr lang="ru-RU" dirty="0" smtClean="0"/>
              <a:t>-маркетинг – это один из наилучших способов установить связь со своими сторонниками</a:t>
            </a:r>
            <a:r>
              <a:rPr lang="en-GB" dirty="0" smtClean="0"/>
              <a:t>.</a:t>
            </a:r>
          </a:p>
          <a:p>
            <a:r>
              <a:rPr lang="ru-RU" dirty="0" smtClean="0"/>
              <a:t>Е</a:t>
            </a:r>
            <a:r>
              <a:rPr lang="en-US" dirty="0" smtClean="0"/>
              <a:t>mail</a:t>
            </a:r>
            <a:r>
              <a:rPr lang="ru-RU" dirty="0" smtClean="0"/>
              <a:t>-рассылки могут помочь</a:t>
            </a:r>
            <a:r>
              <a:rPr lang="en-US" dirty="0" smtClean="0"/>
              <a:t>:</a:t>
            </a:r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Развить лояльную базу доноров </a:t>
            </a:r>
            <a:endParaRPr lang="en-GB" dirty="0" smtClean="0"/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Расширить ваш охват </a:t>
            </a:r>
            <a:endParaRPr lang="en-GB" dirty="0" smtClean="0"/>
          </a:p>
          <a:p>
            <a:pPr marL="174625" indent="-174625">
              <a:spcBef>
                <a:spcPts val="600"/>
              </a:spcBef>
              <a:buFont typeface="Arial" pitchFamily="34" charset="0"/>
              <a:buChar char="•"/>
            </a:pPr>
            <a:r>
              <a:rPr lang="ru-RU" dirty="0" smtClean="0"/>
              <a:t>Привлечь больше пожертвований </a:t>
            </a:r>
            <a:endParaRPr lang="en-GB" dirty="0" smtClean="0"/>
          </a:p>
          <a:p>
            <a:r>
              <a:rPr lang="ru-RU" dirty="0" smtClean="0"/>
              <a:t>Если вы предоставляете </a:t>
            </a:r>
            <a:r>
              <a:rPr lang="ru-RU" b="1" dirty="0" smtClean="0"/>
              <a:t>стоящий </a:t>
            </a:r>
            <a:r>
              <a:rPr lang="ru-RU" b="1" dirty="0" err="1" smtClean="0"/>
              <a:t>контент</a:t>
            </a:r>
            <a:r>
              <a:rPr lang="ru-RU" b="1" dirty="0" smtClean="0"/>
              <a:t> на регулярном основании, </a:t>
            </a:r>
            <a:r>
              <a:rPr lang="ru-RU" dirty="0" smtClean="0"/>
              <a:t>в последствии посетители вашего </a:t>
            </a:r>
            <a:r>
              <a:rPr lang="ru-RU" dirty="0" err="1" smtClean="0"/>
              <a:t>веб-сайта</a:t>
            </a:r>
            <a:r>
              <a:rPr lang="ru-RU" dirty="0" smtClean="0"/>
              <a:t> могут стать волонтерами, донорами и сторонниками вашей </a:t>
            </a:r>
            <a:r>
              <a:rPr lang="ru-RU" dirty="0" err="1" smtClean="0"/>
              <a:t>организациии</a:t>
            </a:r>
            <a:r>
              <a:rPr lang="en-GB" dirty="0" smtClean="0"/>
              <a:t>.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6"/>
          </p:nvPr>
        </p:nvSpPr>
        <p:spPr>
          <a:xfrm>
            <a:off x="6885982" y="1101058"/>
            <a:ext cx="2905476" cy="229737"/>
          </a:xfrm>
        </p:spPr>
        <p:txBody>
          <a:bodyPr/>
          <a:lstStyle/>
          <a:p>
            <a:r>
              <a:rPr lang="en-GB" dirty="0" smtClean="0"/>
              <a:t>C</a:t>
            </a:r>
            <a:r>
              <a:rPr lang="ru-RU" dirty="0" smtClean="0"/>
              <a:t>собирайте подходящую информацию </a:t>
            </a:r>
            <a:endParaRPr lang="en-GB" dirty="0" smtClean="0"/>
          </a:p>
        </p:txBody>
      </p:sp>
      <p:sp>
        <p:nvSpPr>
          <p:cNvPr id="7" name="Текст 6"/>
          <p:cNvSpPr>
            <a:spLocks noGrp="1"/>
          </p:cNvSpPr>
          <p:nvPr>
            <p:ph type="body" idx="18"/>
          </p:nvPr>
        </p:nvSpPr>
        <p:spPr>
          <a:xfrm>
            <a:off x="6909733" y="1658357"/>
            <a:ext cx="3507442" cy="356666"/>
          </a:xfrm>
        </p:spPr>
        <p:txBody>
          <a:bodyPr/>
          <a:lstStyle/>
          <a:p>
            <a:r>
              <a:rPr lang="en-GB" dirty="0" smtClean="0"/>
              <a:t> </a:t>
            </a:r>
            <a:r>
              <a:rPr lang="ru-RU" dirty="0" smtClean="0"/>
              <a:t>Рассылка конкретных сообщений сторонникам поддерживает их вовлеченность и стимулирует их сделать следующие шаги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3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idx="35"/>
          </p:nvPr>
        </p:nvSpPr>
        <p:spPr>
          <a:xfrm>
            <a:off x="6705297" y="2167964"/>
            <a:ext cx="3199607" cy="227314"/>
          </a:xfrm>
        </p:spPr>
        <p:txBody>
          <a:bodyPr/>
          <a:lstStyle/>
          <a:p>
            <a:r>
              <a:rPr lang="ru-RU" dirty="0" smtClean="0"/>
              <a:t>Наращивайте вашу базу правильным путем </a:t>
            </a:r>
            <a:endParaRPr lang="en-GB" dirty="0" smtClean="0"/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36"/>
          </p:nvPr>
        </p:nvSpPr>
        <p:spPr>
          <a:xfrm>
            <a:off x="6693422" y="2594634"/>
            <a:ext cx="4133463" cy="433573"/>
          </a:xfrm>
        </p:spPr>
        <p:txBody>
          <a:bodyPr/>
          <a:lstStyle/>
          <a:p>
            <a:r>
              <a:rPr lang="ru-RU" dirty="0" smtClean="0"/>
              <a:t>Подписка на вашу </a:t>
            </a:r>
            <a:r>
              <a:rPr lang="en-GB" dirty="0" smtClean="0"/>
              <a:t>email</a:t>
            </a:r>
            <a:r>
              <a:rPr lang="ru-RU" dirty="0" smtClean="0"/>
              <a:t>-рассылку никогда не должна быть сложной задачей</a:t>
            </a:r>
            <a:r>
              <a:rPr lang="en-GB" dirty="0" smtClean="0"/>
              <a:t>, </a:t>
            </a:r>
            <a:r>
              <a:rPr lang="ru-RU" dirty="0" smtClean="0"/>
              <a:t>сделайте её в нескольких точках доступа </a:t>
            </a:r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37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Текст 11"/>
          <p:cNvSpPr>
            <a:spLocks noGrp="1"/>
          </p:cNvSpPr>
          <p:nvPr>
            <p:ph type="body" idx="38"/>
          </p:nvPr>
        </p:nvSpPr>
        <p:spPr>
          <a:xfrm>
            <a:off x="6624593" y="3063225"/>
            <a:ext cx="3745091" cy="240009"/>
          </a:xfrm>
        </p:spPr>
        <p:txBody>
          <a:bodyPr/>
          <a:lstStyle/>
          <a:p>
            <a:r>
              <a:rPr lang="ru-RU" dirty="0" smtClean="0"/>
              <a:t>Делитесь только убедительными сообщениями </a:t>
            </a:r>
            <a:endParaRPr lang="en-GB" dirty="0" smtClean="0"/>
          </a:p>
          <a:p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idx="39"/>
          </p:nvPr>
        </p:nvSpPr>
        <p:spPr>
          <a:xfrm>
            <a:off x="6624593" y="3525523"/>
            <a:ext cx="4202292" cy="356666"/>
          </a:xfrm>
        </p:spPr>
        <p:txBody>
          <a:bodyPr/>
          <a:lstStyle/>
          <a:p>
            <a:r>
              <a:rPr lang="ru-RU" dirty="0" smtClean="0"/>
              <a:t>Персонализируйте ваши сообщения</a:t>
            </a:r>
            <a:r>
              <a:rPr lang="en-US" dirty="0" smtClean="0"/>
              <a:t>. </a:t>
            </a:r>
            <a:r>
              <a:rPr lang="ru-RU" dirty="0" smtClean="0"/>
              <a:t>Рассылайте приглашения на события, информационные бюллетени, призывы к пожертвованиям, благодарственные письма</a:t>
            </a:r>
            <a:r>
              <a:rPr lang="en-US" dirty="0" smtClean="0"/>
              <a:t> </a:t>
            </a:r>
            <a:endParaRPr lang="en-GB" dirty="0" smtClean="0"/>
          </a:p>
          <a:p>
            <a:endParaRPr lang="ru-RU" dirty="0"/>
          </a:p>
        </p:txBody>
      </p:sp>
      <p:sp>
        <p:nvSpPr>
          <p:cNvPr id="14" name="Текст 13"/>
          <p:cNvSpPr>
            <a:spLocks noGrp="1"/>
          </p:cNvSpPr>
          <p:nvPr>
            <p:ph type="body" idx="4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Текст 14"/>
          <p:cNvSpPr>
            <a:spLocks noGrp="1"/>
          </p:cNvSpPr>
          <p:nvPr>
            <p:ph type="body" idx="41"/>
          </p:nvPr>
        </p:nvSpPr>
        <p:spPr>
          <a:xfrm>
            <a:off x="6693423" y="4244645"/>
            <a:ext cx="3899998" cy="288317"/>
          </a:xfrm>
        </p:spPr>
        <p:txBody>
          <a:bodyPr/>
          <a:lstStyle/>
          <a:p>
            <a:r>
              <a:rPr lang="ru-RU" dirty="0" smtClean="0"/>
              <a:t>«Очеловечьте» сообщения </a:t>
            </a:r>
            <a:r>
              <a:rPr lang="en-GB" dirty="0" smtClean="0"/>
              <a:t> </a:t>
            </a:r>
          </a:p>
          <a:p>
            <a:endParaRPr lang="ru-RU" dirty="0"/>
          </a:p>
        </p:txBody>
      </p:sp>
      <p:sp>
        <p:nvSpPr>
          <p:cNvPr id="16" name="Текст 15"/>
          <p:cNvSpPr>
            <a:spLocks noGrp="1"/>
          </p:cNvSpPr>
          <p:nvPr>
            <p:ph type="body" idx="42"/>
          </p:nvPr>
        </p:nvSpPr>
        <p:spPr>
          <a:xfrm>
            <a:off x="6717173" y="4540687"/>
            <a:ext cx="3723750" cy="541951"/>
          </a:xfrm>
        </p:spPr>
        <p:txBody>
          <a:bodyPr/>
          <a:lstStyle/>
          <a:p>
            <a:r>
              <a:rPr lang="ru-RU" dirty="0" smtClean="0"/>
              <a:t>Что нужно сделать</a:t>
            </a:r>
            <a:r>
              <a:rPr lang="en-US" dirty="0" smtClean="0"/>
              <a:t>: </a:t>
            </a:r>
            <a:r>
              <a:rPr lang="ru-RU" dirty="0" smtClean="0"/>
              <a:t>чистые шаблоны, убедительные заголовки</a:t>
            </a:r>
            <a:r>
              <a:rPr lang="en-GB" dirty="0" smtClean="0"/>
              <a:t>,</a:t>
            </a:r>
            <a:r>
              <a:rPr lang="ru-RU" dirty="0" smtClean="0"/>
              <a:t> подзаголовки или  список с маркерами, призывы к действию  с кнопкой </a:t>
            </a:r>
            <a:endParaRPr lang="en-GB" dirty="0" smtClean="0"/>
          </a:p>
        </p:txBody>
      </p:sp>
      <p:sp>
        <p:nvSpPr>
          <p:cNvPr id="17" name="Текст 16"/>
          <p:cNvSpPr>
            <a:spLocks noGrp="1"/>
          </p:cNvSpPr>
          <p:nvPr>
            <p:ph type="body" idx="4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Текст 17"/>
          <p:cNvSpPr>
            <a:spLocks noGrp="1"/>
          </p:cNvSpPr>
          <p:nvPr>
            <p:ph type="body" idx="44"/>
          </p:nvPr>
        </p:nvSpPr>
        <p:spPr>
          <a:xfrm>
            <a:off x="6929397" y="5069702"/>
            <a:ext cx="3547292" cy="241600"/>
          </a:xfrm>
        </p:spPr>
        <p:txBody>
          <a:bodyPr/>
          <a:lstStyle/>
          <a:p>
            <a:r>
              <a:rPr lang="ru-RU" dirty="0" err="1" smtClean="0"/>
              <a:t>Мониторьте</a:t>
            </a:r>
            <a:r>
              <a:rPr lang="ru-RU" dirty="0" smtClean="0"/>
              <a:t> вашу эффективность </a:t>
            </a:r>
            <a:endParaRPr lang="en-GB" dirty="0" smtClean="0"/>
          </a:p>
          <a:p>
            <a:endParaRPr lang="ru-RU" dirty="0"/>
          </a:p>
        </p:txBody>
      </p:sp>
      <p:sp>
        <p:nvSpPr>
          <p:cNvPr id="19" name="Текст 18"/>
          <p:cNvSpPr>
            <a:spLocks noGrp="1"/>
          </p:cNvSpPr>
          <p:nvPr>
            <p:ph type="body" idx="45"/>
          </p:nvPr>
        </p:nvSpPr>
        <p:spPr>
          <a:xfrm>
            <a:off x="6929396" y="5401369"/>
            <a:ext cx="3887761" cy="702547"/>
          </a:xfrm>
        </p:spPr>
        <p:txBody>
          <a:bodyPr/>
          <a:lstStyle/>
          <a:p>
            <a:r>
              <a:rPr lang="ru-RU" dirty="0" smtClean="0"/>
              <a:t>Основная метрика для отслеживания</a:t>
            </a:r>
            <a:r>
              <a:rPr lang="en-US" dirty="0" smtClean="0"/>
              <a:t>: </a:t>
            </a:r>
            <a:r>
              <a:rPr lang="ru-RU" dirty="0" smtClean="0"/>
              <a:t>показатели </a:t>
            </a:r>
            <a:r>
              <a:rPr lang="ru-RU" dirty="0" err="1" smtClean="0"/>
              <a:t>открываемости</a:t>
            </a:r>
            <a:r>
              <a:rPr lang="ru-RU" dirty="0" smtClean="0"/>
              <a:t>, </a:t>
            </a:r>
            <a:r>
              <a:rPr lang="ru-RU" dirty="0" err="1" smtClean="0"/>
              <a:t>показатели</a:t>
            </a:r>
            <a:r>
              <a:rPr lang="ru-RU" dirty="0" smtClean="0"/>
              <a:t> </a:t>
            </a:r>
            <a:r>
              <a:rPr lang="ru-RU" dirty="0" err="1" smtClean="0"/>
              <a:t>кликабельности</a:t>
            </a:r>
            <a:r>
              <a:rPr lang="ru-RU" dirty="0" smtClean="0"/>
              <a:t> </a:t>
            </a:r>
            <a:r>
              <a:rPr lang="en-GB" dirty="0" smtClean="0"/>
              <a:t>, email</a:t>
            </a:r>
            <a:r>
              <a:rPr lang="ru-RU" dirty="0" smtClean="0"/>
              <a:t>-конверсия, показатели отписки </a:t>
            </a:r>
            <a:r>
              <a:rPr lang="en-GB" dirty="0" smtClean="0"/>
              <a:t>,</a:t>
            </a:r>
            <a:r>
              <a:rPr lang="ru-RU" dirty="0" smtClean="0"/>
              <a:t> отслеживание пожертвований </a:t>
            </a:r>
            <a:endParaRPr lang="en-GB" dirty="0" smtClean="0"/>
          </a:p>
          <a:p>
            <a:endParaRPr lang="ru-RU" dirty="0"/>
          </a:p>
        </p:txBody>
      </p:sp>
      <p:sp>
        <p:nvSpPr>
          <p:cNvPr id="20" name="Текст 19"/>
          <p:cNvSpPr>
            <a:spLocks noGrp="1"/>
          </p:cNvSpPr>
          <p:nvPr>
            <p:ph type="body" idx="46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531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renWell\Documents\GDSI\EaP\Implementation\Other\IT course\Module 2\Charity-water-India-september-campaig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96175" y="94086"/>
            <a:ext cx="4173473" cy="664008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18219" y="1021812"/>
            <a:ext cx="4820879" cy="73573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Советы по оформлению </a:t>
            </a:r>
            <a:r>
              <a:rPr lang="en-US" sz="2800" dirty="0" smtClean="0"/>
              <a:t>email</a:t>
            </a:r>
            <a:r>
              <a:rPr lang="ru-RU" sz="2800" dirty="0" smtClean="0"/>
              <a:t>-рассылки </a:t>
            </a:r>
            <a:endParaRPr lang="en-US" sz="2800" dirty="0" smtClean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89471" y="1868130"/>
            <a:ext cx="5544779" cy="4304070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Выберите качественного провайдера </a:t>
            </a:r>
            <a:r>
              <a:rPr lang="en-GB" sz="1400" b="1" dirty="0" smtClean="0"/>
              <a:t>email</a:t>
            </a:r>
            <a:r>
              <a:rPr lang="ru-RU" sz="1400" b="1" dirty="0" smtClean="0"/>
              <a:t>-услуг</a:t>
            </a:r>
            <a:r>
              <a:rPr lang="en-GB" sz="1400" dirty="0" smtClean="0"/>
              <a:t>. </a:t>
            </a:r>
            <a:r>
              <a:rPr lang="ru-RU" sz="1400" dirty="0" smtClean="0"/>
              <a:t>Никогда не рассылайте письма со своего собственного </a:t>
            </a:r>
            <a:r>
              <a:rPr lang="en-GB" sz="1400" dirty="0" smtClean="0"/>
              <a:t>email</a:t>
            </a:r>
            <a:r>
              <a:rPr lang="ru-RU" sz="1400" dirty="0" smtClean="0"/>
              <a:t>-</a:t>
            </a:r>
            <a:r>
              <a:rPr lang="ru-RU" sz="1400" dirty="0" err="1" smtClean="0"/>
              <a:t>аккаунта</a:t>
            </a:r>
            <a:r>
              <a:rPr lang="en-GB" sz="1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Выберите </a:t>
            </a:r>
            <a:r>
              <a:rPr lang="ru-RU" sz="1400" b="1" dirty="0" smtClean="0"/>
              <a:t>шаблон</a:t>
            </a:r>
            <a:r>
              <a:rPr lang="en-GB" sz="1400" dirty="0" smtClean="0"/>
              <a:t>. </a:t>
            </a:r>
            <a:r>
              <a:rPr lang="ru-RU" sz="1400" dirty="0" smtClean="0"/>
              <a:t>Он должен быть отзывчивым для мобильных устройств</a:t>
            </a:r>
            <a:r>
              <a:rPr lang="en-GB" sz="1400" dirty="0" smtClean="0"/>
              <a:t>, </a:t>
            </a:r>
            <a:r>
              <a:rPr lang="ru-RU" sz="1400" dirty="0" smtClean="0"/>
              <a:t>чтобы ваша рассылка отлично выглядела на всей устройствах</a:t>
            </a:r>
            <a:r>
              <a:rPr lang="en-GB" sz="1400" dirty="0" smtClean="0"/>
              <a:t>. </a:t>
            </a:r>
            <a:r>
              <a:rPr lang="ru-RU" sz="1400" dirty="0" smtClean="0"/>
              <a:t>Чем проще дизайн шаблона – тем лучше</a:t>
            </a:r>
            <a:r>
              <a:rPr lang="en-GB" sz="1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err="1" smtClean="0"/>
              <a:t>Кастомизируйте</a:t>
            </a:r>
            <a:r>
              <a:rPr lang="ru-RU" sz="1400" dirty="0" smtClean="0"/>
              <a:t> ваш шаблон, чтобы он </a:t>
            </a:r>
            <a:r>
              <a:rPr lang="ru-RU" sz="1400" b="1" dirty="0" smtClean="0"/>
              <a:t>соответствовал вашему бренду</a:t>
            </a:r>
            <a:r>
              <a:rPr lang="en-GB" sz="1400" dirty="0" smtClean="0"/>
              <a:t>: </a:t>
            </a:r>
            <a:r>
              <a:rPr lang="ru-RU" sz="1400" dirty="0" smtClean="0"/>
              <a:t>ваш логотип вверху </a:t>
            </a:r>
            <a:r>
              <a:rPr lang="en-GB" sz="1400" dirty="0" smtClean="0"/>
              <a:t>+ </a:t>
            </a:r>
            <a:r>
              <a:rPr lang="ru-RU" sz="1400" dirty="0" smtClean="0"/>
              <a:t>ваши фирменные цвета по минимуму</a:t>
            </a:r>
            <a:r>
              <a:rPr lang="en-GB" sz="1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Придерживайтесь </a:t>
            </a:r>
            <a:r>
              <a:rPr lang="ru-RU" sz="1400" b="1" dirty="0" smtClean="0"/>
              <a:t>информационной иерархии</a:t>
            </a:r>
            <a:r>
              <a:rPr lang="en-GB" sz="1400" b="1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Включите несколько </a:t>
            </a:r>
            <a:r>
              <a:rPr lang="ru-RU" sz="1400" b="1" dirty="0" smtClean="0"/>
              <a:t>ключевых снимков </a:t>
            </a:r>
            <a:r>
              <a:rPr lang="en-GB" sz="1400" dirty="0" smtClean="0"/>
              <a:t>– </a:t>
            </a:r>
            <a:r>
              <a:rPr lang="ru-RU" sz="1400" dirty="0" smtClean="0"/>
              <a:t>и придерживайтесь визуальной иерархии также</a:t>
            </a:r>
            <a:r>
              <a:rPr lang="en-GB" sz="1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Напишите небольшой </a:t>
            </a:r>
            <a:r>
              <a:rPr lang="ru-RU" sz="1400" b="1" dirty="0" smtClean="0"/>
              <a:t>абзац о вашей организации</a:t>
            </a:r>
            <a:r>
              <a:rPr lang="en-GB" sz="1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Добавьте ссылки для </a:t>
            </a:r>
            <a:r>
              <a:rPr lang="ru-RU" sz="1400" b="1" dirty="0" smtClean="0"/>
              <a:t>обмена в соц. сетях  </a:t>
            </a:r>
            <a:r>
              <a:rPr lang="en-GB" sz="1400" dirty="0" smtClean="0"/>
              <a:t>– </a:t>
            </a:r>
            <a:r>
              <a:rPr lang="ru-RU" sz="1400" dirty="0" smtClean="0"/>
              <a:t>и убедитесь, что они работают</a:t>
            </a:r>
            <a:r>
              <a:rPr lang="en-GB" sz="1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Включите кнопку «пожертвовать»</a:t>
            </a:r>
            <a:r>
              <a:rPr lang="en-GB" sz="1400" dirty="0" smtClean="0"/>
              <a:t>. </a:t>
            </a:r>
            <a:r>
              <a:rPr lang="ru-RU" sz="1400" dirty="0" smtClean="0"/>
              <a:t>Или что-то типа этого</a:t>
            </a:r>
            <a:r>
              <a:rPr lang="en-GB" sz="1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Всегда предоставляйте ссылку для </a:t>
            </a:r>
            <a:r>
              <a:rPr lang="ru-RU" sz="1400" b="1" dirty="0" smtClean="0"/>
              <a:t>отписки</a:t>
            </a:r>
            <a:r>
              <a:rPr lang="en-GB" sz="1400" dirty="0" smtClean="0"/>
              <a:t>.</a:t>
            </a:r>
            <a:r>
              <a:rPr lang="ru-RU" sz="1400" dirty="0" smtClean="0"/>
              <a:t> Спросите о причинах</a:t>
            </a:r>
            <a:r>
              <a:rPr lang="en-GB" sz="1400" dirty="0" smtClean="0"/>
              <a:t>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ru-RU" sz="1400" dirty="0" smtClean="0"/>
              <a:t>Протестируйте её перед рассылкой и регулярно проводите </a:t>
            </a:r>
            <a:r>
              <a:rPr lang="en-US" sz="1400" dirty="0" smtClean="0"/>
              <a:t>A/B</a:t>
            </a:r>
            <a:r>
              <a:rPr lang="ru-RU" sz="1400" dirty="0" smtClean="0"/>
              <a:t> тесты</a:t>
            </a:r>
            <a:r>
              <a:rPr lang="en-US" sz="1400" dirty="0" smtClean="0"/>
              <a:t>.</a:t>
            </a:r>
          </a:p>
          <a:p>
            <a:pPr marL="342900" indent="-342900" algn="r">
              <a:spcBef>
                <a:spcPts val="600"/>
              </a:spcBef>
            </a:pPr>
            <a:r>
              <a:rPr lang="ru-RU" sz="1400" dirty="0" smtClean="0"/>
              <a:t>Источник</a:t>
            </a:r>
            <a:r>
              <a:rPr lang="en-US" sz="1400" dirty="0" smtClean="0"/>
              <a:t>: </a:t>
            </a:r>
            <a:r>
              <a:rPr lang="en-GB" sz="1400" dirty="0" smtClean="0">
                <a:hlinkClick r:id="rId3"/>
              </a:rPr>
              <a:t>https://wiredimpact.com/</a:t>
            </a:r>
            <a:endParaRPr lang="ru-RU" sz="14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96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 cstate="print"/>
          <a:srcRect l="32394" t="9220" r="30585" b="3830"/>
          <a:stretch>
            <a:fillRect/>
          </a:stretch>
        </p:blipFill>
        <p:spPr bwMode="auto">
          <a:xfrm>
            <a:off x="0" y="1845950"/>
            <a:ext cx="3793787" cy="501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l="29170" t="11206" r="24521" b="7234"/>
          <a:stretch>
            <a:fillRect/>
          </a:stretch>
        </p:blipFill>
        <p:spPr bwMode="auto">
          <a:xfrm>
            <a:off x="6663447" y="817124"/>
            <a:ext cx="5233480" cy="518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813222" y="843681"/>
            <a:ext cx="4420829" cy="56169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Некоторые мои любимые примеры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l="22819" t="31773" r="28271" b="13333"/>
          <a:stretch>
            <a:fillRect/>
          </a:stretch>
        </p:blipFill>
        <p:spPr bwMode="auto">
          <a:xfrm>
            <a:off x="2931897" y="2704289"/>
            <a:ext cx="4422213" cy="279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Овал 9"/>
          <p:cNvSpPr/>
          <p:nvPr/>
        </p:nvSpPr>
        <p:spPr>
          <a:xfrm>
            <a:off x="63858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1952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2557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3537" t="10780" r="21250" b="3830"/>
          <a:stretch>
            <a:fillRect/>
          </a:stretch>
        </p:blipFill>
        <p:spPr bwMode="auto">
          <a:xfrm>
            <a:off x="3492231" y="570363"/>
            <a:ext cx="7227650" cy="62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89471" y="1247442"/>
            <a:ext cx="1702759" cy="208914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И мой личный </a:t>
            </a:r>
            <a:r>
              <a:rPr lang="ru-RU" sz="2800" dirty="0" err="1" smtClean="0"/>
              <a:t>маст-рид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10990387" y="2770814"/>
            <a:ext cx="577800" cy="5778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2660169" y="4932998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3469577" y="4707841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1819074" y="2684834"/>
            <a:ext cx="1595336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/>
              <a:t>Invisible.ru </a:t>
            </a:r>
            <a:r>
              <a:rPr lang="ru-RU" dirty="0" smtClean="0"/>
              <a:t>– </a:t>
            </a:r>
            <a:r>
              <a:rPr lang="ru-RU" dirty="0" err="1" smtClean="0"/>
              <a:t>онлайн-магазин</a:t>
            </a:r>
            <a:r>
              <a:rPr lang="ru-RU" dirty="0" smtClean="0"/>
              <a:t> ликеров</a:t>
            </a:r>
            <a:r>
              <a:rPr lang="en-US" dirty="0" smtClean="0"/>
              <a:t>. </a:t>
            </a:r>
            <a:r>
              <a:rPr lang="ru-RU" dirty="0" smtClean="0"/>
              <a:t>Но их цифровой маркетинг гениален</a:t>
            </a:r>
            <a:r>
              <a:rPr lang="en-US" dirty="0" smtClean="0"/>
              <a:t>!</a:t>
            </a:r>
          </a:p>
          <a:p>
            <a:pPr>
              <a:spcAft>
                <a:spcPts val="600"/>
              </a:spcAft>
            </a:pPr>
            <a:r>
              <a:rPr lang="ru-RU" dirty="0" smtClean="0"/>
              <a:t>И да, проверьте их </a:t>
            </a:r>
            <a:r>
              <a:rPr lang="ru-RU" dirty="0" err="1" smtClean="0"/>
              <a:t>блог</a:t>
            </a:r>
            <a:r>
              <a:rPr lang="en-US" dirty="0" smtClean="0"/>
              <a:t>!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125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6311900" y="356114"/>
            <a:ext cx="5223600" cy="5223600"/>
          </a:xfrm>
          <a:prstGeom prst="ellipse">
            <a:avLst/>
          </a:prstGeom>
          <a:gradFill>
            <a:gsLst>
              <a:gs pos="0">
                <a:srgbClr val="A24AB1">
                  <a:alpha val="61000"/>
                </a:srgbClr>
              </a:gs>
              <a:gs pos="100000">
                <a:srgbClr val="5B12AA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604000" y="4515511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159033" y="1093753"/>
            <a:ext cx="430866" cy="32656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9521" y="4188947"/>
            <a:ext cx="430866" cy="3265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4220" y="1011468"/>
            <a:ext cx="4420829" cy="56169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Некоторые </a:t>
            </a:r>
            <a:r>
              <a:rPr lang="en-US" sz="2800" dirty="0" smtClean="0"/>
              <a:t>[</a:t>
            </a:r>
            <a:r>
              <a:rPr lang="ru-RU" sz="2800" dirty="0" smtClean="0"/>
              <a:t>очень</a:t>
            </a:r>
            <a:r>
              <a:rPr lang="en-US" sz="2800" dirty="0" smtClean="0"/>
              <a:t>] </a:t>
            </a:r>
            <a:r>
              <a:rPr lang="ru-RU" sz="2800" dirty="0" smtClean="0"/>
              <a:t>личные советы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Даже самые популярные провайдеры </a:t>
            </a:r>
            <a:r>
              <a:rPr lang="en-US" dirty="0" smtClean="0"/>
              <a:t>email</a:t>
            </a:r>
            <a:r>
              <a:rPr lang="ru-RU" dirty="0" smtClean="0"/>
              <a:t>-услуг могут вас подвести</a:t>
            </a:r>
            <a:r>
              <a:rPr lang="en-US" dirty="0" smtClean="0"/>
              <a:t>.</a:t>
            </a:r>
            <a:r>
              <a:rPr lang="ru-RU" dirty="0" smtClean="0"/>
              <a:t> Например, корпоративные </a:t>
            </a:r>
            <a:r>
              <a:rPr lang="en-US" dirty="0" smtClean="0"/>
              <a:t>email</a:t>
            </a:r>
            <a:r>
              <a:rPr lang="ru-RU" dirty="0" smtClean="0"/>
              <a:t>-серверы могут отправить вашу рассылку в спам-раздел</a:t>
            </a:r>
            <a:r>
              <a:rPr lang="en-US" dirty="0" smtClean="0"/>
              <a:t>. </a:t>
            </a:r>
            <a:r>
              <a:rPr lang="ru-RU" dirty="0" smtClean="0"/>
              <a:t>Особенно это становиться важным, когда речь идет об информировании ваших доноров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Больше – не значит лучше</a:t>
            </a:r>
            <a:r>
              <a:rPr lang="en-US" dirty="0" smtClean="0"/>
              <a:t>. </a:t>
            </a:r>
            <a:r>
              <a:rPr lang="ru-RU" dirty="0" smtClean="0"/>
              <a:t>Не «заваливайте» ваших подписчиков ежедневной рассылкой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Сегментируйте ваших подписчиков</a:t>
            </a:r>
            <a:r>
              <a:rPr lang="en-US" dirty="0" smtClean="0"/>
              <a:t>: </a:t>
            </a:r>
            <a:r>
              <a:rPr lang="ru-RU" dirty="0" smtClean="0"/>
              <a:t>то, что важно для ваших доноров, может мало или совсем не интересовать ваших участников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Добавьте немного юмора</a:t>
            </a:r>
            <a:r>
              <a:rPr lang="en-US" dirty="0" smtClean="0"/>
              <a:t>. </a:t>
            </a:r>
            <a:r>
              <a:rPr lang="ru-RU" dirty="0" smtClean="0"/>
              <a:t>Скучные письма или информационные бюллетени – ваш худший враг</a:t>
            </a:r>
            <a:r>
              <a:rPr lang="en-US" dirty="0" smtClean="0"/>
              <a:t>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ru-RU" dirty="0" smtClean="0"/>
              <a:t>Относитесь к вашим подписчикам так, как бы вы хотели, чтобы бы относились  к вам как к подписчикам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ru-RU" dirty="0" smtClean="0"/>
              <a:t> Я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851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>
            <a:off x="87630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486150" y="273306"/>
            <a:ext cx="400050" cy="0"/>
          </a:xfrm>
          <a:prstGeom prst="line">
            <a:avLst/>
          </a:prstGeom>
          <a:ln w="15875" cap="rnd">
            <a:solidFill>
              <a:srgbClr val="9F2EB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18968" y="1011468"/>
            <a:ext cx="5982929" cy="561693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Инструменты </a:t>
            </a:r>
            <a:r>
              <a:rPr lang="en-US" sz="2800" dirty="0" smtClean="0"/>
              <a:t>Email</a:t>
            </a:r>
            <a:r>
              <a:rPr lang="ru-RU" sz="2800" dirty="0" smtClean="0"/>
              <a:t>-маркетинга</a:t>
            </a:r>
            <a:r>
              <a:rPr lang="en-US" sz="2800" dirty="0" smtClean="0"/>
              <a:t>: </a:t>
            </a:r>
            <a:r>
              <a:rPr lang="en-US" sz="2800" dirty="0" err="1" smtClean="0"/>
              <a:t>Mailchimp</a:t>
            </a:r>
            <a:r>
              <a:rPr lang="en-US" sz="2800" dirty="0" smtClean="0"/>
              <a:t> </a:t>
            </a:r>
            <a:endParaRPr lang="ru-RU" sz="2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r>
              <a:rPr lang="ru-RU" dirty="0" smtClean="0"/>
              <a:t>Очный семинар №2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ru-RU" dirty="0" smtClean="0"/>
              <a:t>За пределами социальных сетей</a:t>
            </a:r>
          </a:p>
        </p:txBody>
      </p:sp>
      <p:sp>
        <p:nvSpPr>
          <p:cNvPr id="19" name="Текст 3"/>
          <p:cNvSpPr>
            <a:spLocks noGrp="1"/>
          </p:cNvSpPr>
          <p:nvPr>
            <p:ph type="body" idx="4294967295"/>
          </p:nvPr>
        </p:nvSpPr>
        <p:spPr>
          <a:xfrm>
            <a:off x="1789472" y="1868131"/>
            <a:ext cx="2858727" cy="423111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1600" dirty="0" smtClean="0"/>
              <a:t>Большой плюс</a:t>
            </a:r>
            <a:r>
              <a:rPr lang="en-US" sz="1600" dirty="0" smtClean="0"/>
              <a:t>: </a:t>
            </a:r>
            <a:r>
              <a:rPr lang="ru-RU" sz="1600" dirty="0" smtClean="0"/>
              <a:t>интеграция с </a:t>
            </a:r>
            <a:r>
              <a:rPr lang="en-US" sz="1600" dirty="0" err="1" smtClean="0"/>
              <a:t>WordPress</a:t>
            </a:r>
            <a:endParaRPr lang="en-US" sz="1600" dirty="0" smtClean="0"/>
          </a:p>
          <a:p>
            <a:pPr marL="0" indent="0">
              <a:buNone/>
            </a:pPr>
            <a:r>
              <a:rPr lang="ru-RU" sz="1600" dirty="0" smtClean="0"/>
              <a:t>Бесплатный план включает</a:t>
            </a:r>
            <a:r>
              <a:rPr lang="en-US" sz="1600" dirty="0" smtClean="0"/>
              <a:t>:</a:t>
            </a:r>
            <a:endParaRPr lang="en-GB" sz="1600" dirty="0" smtClean="0"/>
          </a:p>
          <a:p>
            <a:pPr marL="174625" indent="-174625" fontAlgn="t"/>
            <a:r>
              <a:rPr lang="en-GB" sz="1600" dirty="0" smtClean="0"/>
              <a:t>2</a:t>
            </a:r>
            <a:r>
              <a:rPr lang="ru-RU" sz="1600" dirty="0" smtClean="0"/>
              <a:t> </a:t>
            </a:r>
            <a:r>
              <a:rPr lang="en-GB" sz="1600" dirty="0" smtClean="0"/>
              <a:t>000</a:t>
            </a:r>
            <a:r>
              <a:rPr lang="ru-RU" sz="1600" dirty="0" smtClean="0"/>
              <a:t> подписчиков </a:t>
            </a:r>
            <a:endParaRPr lang="en-GB" sz="1600" dirty="0" smtClean="0"/>
          </a:p>
          <a:p>
            <a:pPr marL="174625" indent="-174625" fontAlgn="t"/>
            <a:r>
              <a:rPr lang="en-GB" sz="1600" dirty="0" smtClean="0"/>
              <a:t>12</a:t>
            </a:r>
            <a:r>
              <a:rPr lang="ru-RU" sz="1600" dirty="0" smtClean="0"/>
              <a:t> </a:t>
            </a:r>
            <a:r>
              <a:rPr lang="en-GB" sz="1600" dirty="0" smtClean="0"/>
              <a:t>000 </a:t>
            </a:r>
            <a:r>
              <a:rPr lang="ru-RU" sz="1600" dirty="0" smtClean="0"/>
              <a:t>электронных писем в месяц </a:t>
            </a:r>
            <a:endParaRPr lang="en-GB" sz="1600" dirty="0" smtClean="0"/>
          </a:p>
          <a:p>
            <a:pPr marL="174625" indent="-174625" fontAlgn="t"/>
            <a:r>
              <a:rPr lang="ru-RU" sz="1600" dirty="0" smtClean="0"/>
              <a:t>Многопользовательские </a:t>
            </a:r>
            <a:r>
              <a:rPr lang="ru-RU" sz="1600" dirty="0" err="1" smtClean="0"/>
              <a:t>аккаунты</a:t>
            </a:r>
            <a:r>
              <a:rPr lang="ru-RU" sz="1600" dirty="0" smtClean="0"/>
              <a:t> </a:t>
            </a:r>
            <a:endParaRPr lang="en-GB" sz="1600" dirty="0" smtClean="0"/>
          </a:p>
          <a:p>
            <a:pPr marL="174625" indent="-174625" fontAlgn="t"/>
            <a:r>
              <a:rPr lang="en-GB" sz="1600" dirty="0" smtClean="0"/>
              <a:t>Email</a:t>
            </a:r>
            <a:r>
              <a:rPr lang="ru-RU" sz="1600" dirty="0" smtClean="0"/>
              <a:t>-рассылки </a:t>
            </a:r>
            <a:endParaRPr lang="en-GB" sz="1600" dirty="0" smtClean="0"/>
          </a:p>
          <a:p>
            <a:pPr marL="174625" indent="-174625" fontAlgn="t"/>
            <a:r>
              <a:rPr lang="ru-RU" sz="1600" dirty="0" smtClean="0"/>
              <a:t>Посадочные страницы, всплывающие формы и открытки </a:t>
            </a:r>
            <a:endParaRPr lang="en-US" sz="1600" dirty="0" smtClean="0"/>
          </a:p>
          <a:p>
            <a:pPr marL="174625" indent="-174625" fontAlgn="t"/>
            <a:r>
              <a:rPr lang="ru-RU" sz="1600" dirty="0" smtClean="0"/>
              <a:t>Автоматизация маркетинга </a:t>
            </a:r>
            <a:endParaRPr lang="en-GB" sz="1600" dirty="0" smtClean="0"/>
          </a:p>
          <a:p>
            <a:pPr marL="174625" indent="-174625" fontAlgn="t"/>
            <a:r>
              <a:rPr lang="ru-RU" sz="1600" dirty="0" smtClean="0"/>
              <a:t>Приветственные письма </a:t>
            </a:r>
            <a:endParaRPr lang="en-GB" sz="1600" dirty="0" smtClean="0"/>
          </a:p>
          <a:p>
            <a:pPr marL="174625" indent="-174625" fontAlgn="t"/>
            <a:r>
              <a:rPr lang="ru-RU" sz="1600" dirty="0" smtClean="0"/>
              <a:t>Автоматизация, основанная на данных </a:t>
            </a:r>
            <a:endParaRPr lang="en-GB" sz="1600" dirty="0" smtClean="0"/>
          </a:p>
          <a:p>
            <a:pPr marL="0" indent="0">
              <a:buNone/>
            </a:pPr>
            <a:r>
              <a:rPr lang="en-GB" sz="1600" dirty="0" smtClean="0">
                <a:hlinkClick r:id="rId2"/>
              </a:rPr>
              <a:t>https://mailchimp.com/pricing/</a:t>
            </a:r>
            <a:endParaRPr lang="en-GB" sz="1600" dirty="0" smtClean="0"/>
          </a:p>
        </p:txBody>
      </p:sp>
      <p:pic>
        <p:nvPicPr>
          <p:cNvPr id="5122" name="Picture 2" descr="C:\Users\IrenWell\Documents\GDSI\EaP\Implementation\Other\IT course\Module 2\MailChimp-Template-Edit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0071" y="1866900"/>
            <a:ext cx="7342529" cy="3778249"/>
          </a:xfrm>
          <a:prstGeom prst="rect">
            <a:avLst/>
          </a:prstGeom>
          <a:noFill/>
        </p:spPr>
      </p:pic>
      <p:sp>
        <p:nvSpPr>
          <p:cNvPr id="21" name="Овал 20"/>
          <p:cNvSpPr/>
          <p:nvPr/>
        </p:nvSpPr>
        <p:spPr>
          <a:xfrm>
            <a:off x="10295881" y="-132545"/>
            <a:ext cx="3321665" cy="332166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852463" y="4913543"/>
            <a:ext cx="1384300" cy="1384300"/>
          </a:xfrm>
          <a:prstGeom prst="ellipse">
            <a:avLst/>
          </a:prstGeom>
          <a:gradFill>
            <a:gsLst>
              <a:gs pos="0">
                <a:srgbClr val="A24AB1"/>
              </a:gs>
              <a:gs pos="100000">
                <a:srgbClr val="9F2EB2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6661871" y="4688386"/>
            <a:ext cx="750455" cy="750455"/>
          </a:xfrm>
          <a:prstGeom prst="ellipse">
            <a:avLst/>
          </a:prstGeom>
          <a:gradFill>
            <a:gsLst>
              <a:gs pos="0">
                <a:srgbClr val="F3AE49"/>
              </a:gs>
              <a:gs pos="100000">
                <a:srgbClr val="F4AF3D">
                  <a:alpha val="26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5134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00B05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</TotalTime>
  <Words>1453</Words>
  <Application>Microsoft Office PowerPoint</Application>
  <PresentationFormat>Широкоэкранный</PresentationFormat>
  <Paragraphs>184</Paragraphs>
  <Slides>17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Segoe UI</vt:lpstr>
      <vt:lpstr>Wingdings</vt:lpstr>
      <vt:lpstr>Тема Office</vt:lpstr>
      <vt:lpstr>За пределами социальных сетей: блоги, Email-маркетинг, боты, мессенджеры    </vt:lpstr>
      <vt:lpstr>Ведение блога для  некоммерческих организаций </vt:lpstr>
      <vt:lpstr>Дайте слово вашим сторонникам  </vt:lpstr>
      <vt:lpstr>Стратегии Email-маркетинга</vt:lpstr>
      <vt:lpstr>Советы по оформлению email-рассылки </vt:lpstr>
      <vt:lpstr>Некоторые мои любимые примеры </vt:lpstr>
      <vt:lpstr>И мой личный маст-рид </vt:lpstr>
      <vt:lpstr>Некоторые [очень] личные советы </vt:lpstr>
      <vt:lpstr>Инструменты Email-маркетинга: Mailchimp </vt:lpstr>
      <vt:lpstr>Инструменты Email-маркетинга: Zoho Campaigns</vt:lpstr>
      <vt:lpstr>Инструменты Email-маркетинга: VerticalResponse</vt:lpstr>
      <vt:lpstr>Инструменты Email-маркетинга: MailGun</vt:lpstr>
      <vt:lpstr>WhatsApp: группы и бизнес-аккаунты </vt:lpstr>
      <vt:lpstr>Viber: broadcast –списки, сообщества, публичные аккаунты и опросы </vt:lpstr>
      <vt:lpstr>Telegram: каналы, группы, опросы </vt:lpstr>
      <vt:lpstr>Боты для мессенджеров </vt:lpstr>
      <vt:lpstr>Спасибо за внимание!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Igor Polivka</dc:creator>
  <cp:lastModifiedBy>Пользователь Windows</cp:lastModifiedBy>
  <cp:revision>147</cp:revision>
  <dcterms:created xsi:type="dcterms:W3CDTF">2019-02-18T10:33:07Z</dcterms:created>
  <dcterms:modified xsi:type="dcterms:W3CDTF">2019-04-19T11:03:55Z</dcterms:modified>
</cp:coreProperties>
</file>