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64" r:id="rId4"/>
    <p:sldId id="261" r:id="rId5"/>
    <p:sldId id="296" r:id="rId6"/>
    <p:sldId id="298" r:id="rId7"/>
    <p:sldId id="299" r:id="rId8"/>
    <p:sldId id="300" r:id="rId9"/>
    <p:sldId id="301" r:id="rId10"/>
    <p:sldId id="297" r:id="rId11"/>
    <p:sldId id="302" r:id="rId12"/>
    <p:sldId id="303" r:id="rId13"/>
    <p:sldId id="307" r:id="rId14"/>
    <p:sldId id="320" r:id="rId15"/>
    <p:sldId id="308" r:id="rId16"/>
    <p:sldId id="285" r:id="rId17"/>
    <p:sldId id="304" r:id="rId18"/>
    <p:sldId id="305" r:id="rId19"/>
    <p:sldId id="306" r:id="rId20"/>
    <p:sldId id="286" r:id="rId21"/>
    <p:sldId id="309" r:id="rId22"/>
    <p:sldId id="310" r:id="rId23"/>
    <p:sldId id="311" r:id="rId24"/>
    <p:sldId id="313" r:id="rId25"/>
    <p:sldId id="321" r:id="rId26"/>
    <p:sldId id="272" r:id="rId27"/>
    <p:sldId id="314" r:id="rId28"/>
    <p:sldId id="315" r:id="rId29"/>
    <p:sldId id="316" r:id="rId30"/>
    <p:sldId id="312" r:id="rId31"/>
    <p:sldId id="317" r:id="rId32"/>
    <p:sldId id="318" r:id="rId33"/>
    <p:sldId id="319" r:id="rId34"/>
    <p:sldId id="322" r:id="rId35"/>
    <p:sldId id="323" r:id="rId36"/>
    <p:sldId id="324" r:id="rId37"/>
    <p:sldId id="326" r:id="rId38"/>
    <p:sldId id="327" r:id="rId39"/>
    <p:sldId id="265" r:id="rId40"/>
    <p:sldId id="266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2AA"/>
    <a:srgbClr val="F4AF3D"/>
    <a:srgbClr val="F3AE49"/>
    <a:srgbClr val="A24AB1"/>
    <a:srgbClr val="9F2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22" autoAdjust="0"/>
    <p:restoredTop sz="94663" autoAdjust="0"/>
  </p:normalViewPr>
  <p:slideViewPr>
    <p:cSldViewPr snapToGrid="0">
      <p:cViewPr varScale="1">
        <p:scale>
          <a:sx n="67" d="100"/>
          <a:sy n="67" d="100"/>
        </p:scale>
        <p:origin x="68" y="2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7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7865-597B-4ACA-9675-B24BAFA6243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B265-2C5D-4182-9740-B597B9B3B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1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8302-E9E1-48F6-B9F4-403598733512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3FB3-0356-4A43-BA38-68B506D18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1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2" y="2167859"/>
            <a:ext cx="9920748" cy="1371600"/>
          </a:xfrm>
        </p:spPr>
        <p:txBody>
          <a:bodyPr anchor="t">
            <a:normAutofit/>
          </a:bodyPr>
          <a:lstStyle>
            <a:lvl1pPr algn="l">
              <a:defRPr sz="63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252" y="3952568"/>
            <a:ext cx="9920748" cy="90650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6249627"/>
            <a:ext cx="1435611" cy="224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58" y="6219908"/>
            <a:ext cx="653797" cy="283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7" y="381902"/>
            <a:ext cx="1664211" cy="466345"/>
          </a:xfrm>
          <a:prstGeom prst="rect">
            <a:avLst/>
          </a:prstGeom>
        </p:spPr>
      </p:pic>
      <p:sp>
        <p:nvSpPr>
          <p:cNvPr id="35" name="Текст 33"/>
          <p:cNvSpPr>
            <a:spLocks noGrp="1"/>
          </p:cNvSpPr>
          <p:nvPr>
            <p:ph type="body" sz="quarter" idx="10" hasCustomPrompt="1"/>
          </p:nvPr>
        </p:nvSpPr>
        <p:spPr>
          <a:xfrm>
            <a:off x="6995160" y="405124"/>
            <a:ext cx="4460804" cy="401898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Project is funded by</a:t>
            </a:r>
            <a:r>
              <a:rPr lang="ru-RU" dirty="0"/>
              <a:t> </a:t>
            </a:r>
            <a:r>
              <a:rPr lang="en-US" dirty="0"/>
              <a:t>the European Union</a:t>
            </a:r>
            <a:br>
              <a:rPr lang="en-US" dirty="0"/>
            </a:br>
            <a:r>
              <a:rPr lang="en-US" dirty="0"/>
              <a:t>and implemented by the consortium led by GDSI Limited</a:t>
            </a:r>
            <a:endParaRPr lang="ru-RU" dirty="0"/>
          </a:p>
        </p:txBody>
      </p:sp>
      <p:sp>
        <p:nvSpPr>
          <p:cNvPr id="38" name="Текст 33"/>
          <p:cNvSpPr>
            <a:spLocks noGrp="1"/>
          </p:cNvSpPr>
          <p:nvPr>
            <p:ph type="body" sz="quarter" idx="11" hasCustomPrompt="1"/>
          </p:nvPr>
        </p:nvSpPr>
        <p:spPr>
          <a:xfrm>
            <a:off x="6995160" y="6100928"/>
            <a:ext cx="4460804" cy="23796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39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6995160" y="6316801"/>
            <a:ext cx="4460804" cy="2365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City, Country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6833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177482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77482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251905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63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498091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2</a:t>
            </a:r>
            <a:endParaRPr lang="en-US" dirty="0"/>
          </a:p>
        </p:txBody>
      </p:sp>
      <p:sp>
        <p:nvSpPr>
          <p:cNvPr id="64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498091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6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2514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68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8189566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6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8189566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1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8933791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73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177482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74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177482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6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1905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78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498091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5</a:t>
            </a:r>
            <a:endParaRPr lang="en-US" dirty="0"/>
          </a:p>
        </p:txBody>
      </p:sp>
      <p:sp>
        <p:nvSpPr>
          <p:cNvPr id="79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98091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1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72514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8189566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6</a:t>
            </a:r>
            <a:endParaRPr lang="en-US" dirty="0"/>
          </a:p>
        </p:txBody>
      </p:sp>
      <p:sp>
        <p:nvSpPr>
          <p:cNvPr id="84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8189566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8933791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8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1799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62" userDrawn="1">
          <p15:clr>
            <a:srgbClr val="FBAE40"/>
          </p15:clr>
        </p15:guide>
        <p15:guide id="0" pos="1118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87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550F-051F-46A9-83EC-7F615E1AC42F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FD5F7-8ADA-473C-AA1E-FA86D3429A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2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8632724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8632724" cy="3814914"/>
          </a:xfrm>
        </p:spPr>
        <p:txBody>
          <a:bodyPr numCol="2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19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358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16"/>
          </p:nvPr>
        </p:nvSpPr>
        <p:spPr>
          <a:xfrm>
            <a:off x="6604000" y="849789"/>
            <a:ext cx="4833257" cy="4833256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770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8"/>
          <p:cNvSpPr>
            <a:spLocks noGrp="1"/>
          </p:cNvSpPr>
          <p:nvPr>
            <p:ph type="pic" sz="quarter" idx="16"/>
          </p:nvPr>
        </p:nvSpPr>
        <p:spPr>
          <a:xfrm>
            <a:off x="6834188" y="1247776"/>
            <a:ext cx="5357812" cy="4435270"/>
          </a:xfr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990020" y="3260451"/>
            <a:ext cx="3046148" cy="394200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IMAGE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9773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400626" y="14954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7400626" y="4554703"/>
            <a:ext cx="3046148" cy="360197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89471" y="1247442"/>
            <a:ext cx="3421159" cy="1076658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2" y="2324099"/>
            <a:ext cx="3421158" cy="3358945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18" name="Овал 17"/>
          <p:cNvSpPr/>
          <p:nvPr userDrawn="1"/>
        </p:nvSpPr>
        <p:spPr>
          <a:xfrm>
            <a:off x="6066974" y="-2990118"/>
            <a:ext cx="12838236" cy="12838236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6909733" y="132668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909733" y="1541625"/>
            <a:ext cx="3507442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5974938" y="1247444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82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6693423" y="226296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6693422" y="2477903"/>
            <a:ext cx="3723753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85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58628" y="218372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7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6624594" y="319385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</a:t>
            </a:r>
            <a:r>
              <a:rPr lang="kk-KZ" dirty="0"/>
              <a:t>03</a:t>
            </a:r>
            <a:endParaRPr lang="en-US" dirty="0"/>
          </a:p>
        </p:txBody>
      </p:sp>
      <p:sp>
        <p:nvSpPr>
          <p:cNvPr id="88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24593" y="3408791"/>
            <a:ext cx="379258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5689799" y="311461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92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6693423" y="4137768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93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693423" y="4352704"/>
            <a:ext cx="372375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5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5758628" y="4058523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97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6929397" y="5069702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98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6929396" y="5284638"/>
            <a:ext cx="3487777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100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994602" y="499045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50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982886" y="956914"/>
            <a:ext cx="3869600" cy="3869600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206826" y="19145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3794451" y="4973804"/>
            <a:ext cx="1569651" cy="317500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794451" y="5268729"/>
            <a:ext cx="1569651" cy="281171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Credits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85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879179" y="2554826"/>
            <a:ext cx="4420829" cy="561693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879178" y="4592281"/>
            <a:ext cx="4420829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4933075" y="1413389"/>
            <a:ext cx="2313038" cy="513119"/>
          </a:xfrm>
        </p:spPr>
        <p:txBody>
          <a:bodyPr numCol="1" spcCol="36000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99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876685" y="4490681"/>
            <a:ext cx="2425816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8968774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8968774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9372634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05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9372634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1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8968774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06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8968774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1035665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01</a:t>
            </a:r>
          </a:p>
        </p:txBody>
      </p:sp>
      <p:sp>
        <p:nvSpPr>
          <p:cNvPr id="45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1035665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7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601325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02</a:t>
            </a:r>
          </a:p>
        </p:txBody>
      </p:sp>
      <p:sp>
        <p:nvSpPr>
          <p:cNvPr id="48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601325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1035665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03</a:t>
            </a:r>
          </a:p>
        </p:txBody>
      </p:sp>
      <p:sp>
        <p:nvSpPr>
          <p:cNvPr id="51" name="Текст 2"/>
          <p:cNvSpPr>
            <a:spLocks noGrp="1"/>
          </p:cNvSpPr>
          <p:nvPr>
            <p:ph type="body" idx="28" hasCustomPrompt="1"/>
          </p:nvPr>
        </p:nvSpPr>
        <p:spPr>
          <a:xfrm>
            <a:off x="1035665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3416301" y="1643998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6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2994640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57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3416301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59" name="Текст 2"/>
          <p:cNvSpPr>
            <a:spLocks noGrp="1"/>
          </p:cNvSpPr>
          <p:nvPr>
            <p:ph type="body" idx="32" hasCustomPrompt="1"/>
          </p:nvPr>
        </p:nvSpPr>
        <p:spPr>
          <a:xfrm>
            <a:off x="8033980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60" name="Текст 2"/>
          <p:cNvSpPr>
            <a:spLocks noGrp="1"/>
          </p:cNvSpPr>
          <p:nvPr>
            <p:ph type="body" idx="33" hasCustomPrompt="1"/>
          </p:nvPr>
        </p:nvSpPr>
        <p:spPr>
          <a:xfrm>
            <a:off x="8455639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8033979" y="164095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75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629"/>
            <a:ext cx="10515600" cy="544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09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0" r:id="rId5"/>
    <p:sldLayoutId id="2147483664" r:id="rId6"/>
    <p:sldLayoutId id="2147483661" r:id="rId7"/>
    <p:sldLayoutId id="2147483654" r:id="rId8"/>
    <p:sldLayoutId id="2147483655" r:id="rId9"/>
    <p:sldLayoutId id="2147483662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https://gallery.mailchimp.com/ed8389bc744764036c6bf6847/images/869c863a-4246-46fe-87b8-3d3e4996213d.png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pplaw.by/blog/ne-kormite-trollya-yurist-ob-oskorbleniyax-v-internete/" TargetMode="External"/><Relationship Id="rId7" Type="http://schemas.openxmlformats.org/officeDocument/2006/relationships/hyperlink" Target="https://news.tut.by/society/611829.html" TargetMode="External"/><Relationship Id="rId2" Type="http://schemas.openxmlformats.org/officeDocument/2006/relationships/hyperlink" Target="http://bel-kodeksy.com/uk_rb/188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pravo.by/novosti/obshchestvenno-politicheskie-i-v-oblasti-prava/2017/september/25733/" TargetMode="External"/><Relationship Id="rId5" Type="http://schemas.openxmlformats.org/officeDocument/2006/relationships/hyperlink" Target="http://spring96.org/ru/news/90324" TargetMode="External"/><Relationship Id="rId4" Type="http://schemas.openxmlformats.org/officeDocument/2006/relationships/hyperlink" Target="https://baj.by/ru/content/ugolovnaya-otvetstvennost-za-klevetu-i-oskorbleni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ininform.gov.by/documents/respublikanskiy-spisok-ekstremistskikh-materialov/" TargetMode="External"/><Relationship Id="rId2" Type="http://schemas.openxmlformats.org/officeDocument/2006/relationships/hyperlink" Target="https://42.tut.by/613974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senno.vitebsk-region.gov.by/ru/region1/view/pretsedent-po-zaschite-avtorskih-prav-v-internete-sozdan-sudom-oktjabrskogo-rajona-vitebska-8500/" TargetMode="External"/><Relationship Id="rId3" Type="http://schemas.openxmlformats.org/officeDocument/2006/relationships/hyperlink" Target="https://kodeksy-by.com/zakon_rb_ob_avtorskom_prave_i_smezhnyh_pravah.htm" TargetMode="External"/><Relationship Id="rId7" Type="http://schemas.openxmlformats.org/officeDocument/2006/relationships/hyperlink" Target="http://tehnik.by/news/belarus/1837-plagiat" TargetMode="External"/><Relationship Id="rId2" Type="http://schemas.openxmlformats.org/officeDocument/2006/relationships/hyperlink" Target="https://www.kv.by/post/1051061-avtorskoe-pravo-na-kompyuternuyu-programmu-kak-oformit-i-zashchishchat-svoi-prav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inance.tut.by/news465385.html?crnd=99002" TargetMode="External"/><Relationship Id="rId5" Type="http://schemas.openxmlformats.org/officeDocument/2006/relationships/hyperlink" Target="http://www.court.gov.by/ru/sup_court/int_prop/vopros/questions/e39900b8097ebc2f.html" TargetMode="External"/><Relationship Id="rId4" Type="http://schemas.openxmlformats.org/officeDocument/2006/relationships/hyperlink" Target="http://idea.rinet.by/?opinion&amp;id=3" TargetMode="External"/><Relationship Id="rId9" Type="http://schemas.openxmlformats.org/officeDocument/2006/relationships/hyperlink" Target="http://www.myshared.ru/slide/949503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ocateminsk.by/practice/134/?r=38" TargetMode="External"/><Relationship Id="rId2" Type="http://schemas.openxmlformats.org/officeDocument/2006/relationships/hyperlink" Target="https://baj.by/ru/analytics/kak-zashchishchat-avtorskie-prava-v-strane-gde-ih-narushaet-dazhe-nalogovaya-intervyu-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spplaw.by/blog/pravo-na-ispolzovanie-izobrazhenij-kak-legalno-ispolzovat-v-reklame-fotografii-i-kartiny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2" y="2464950"/>
            <a:ext cx="9920748" cy="1042274"/>
          </a:xfrm>
        </p:spPr>
        <p:txBody>
          <a:bodyPr>
            <a:normAutofit/>
          </a:bodyPr>
          <a:lstStyle/>
          <a:p>
            <a:r>
              <a:rPr lang="en-GB" i="1" dirty="0"/>
              <a:t>Media Landscape in Belarus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What You Need to Know Before Deciding on Media Platforms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April 24, 2019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Minsk , Belarus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76300" y="3871913"/>
            <a:ext cx="400050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6300" y="2138363"/>
            <a:ext cx="654844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2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Телевидение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2503" y="4639906"/>
            <a:ext cx="4420829" cy="989369"/>
          </a:xfrm>
        </p:spPr>
        <p:txBody>
          <a:bodyPr/>
          <a:lstStyle/>
          <a:p>
            <a:r>
              <a:rPr lang="ru-RU" dirty="0"/>
              <a:t>Популярные каналы и их аудитория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Viewership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91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736" y="975427"/>
            <a:ext cx="5970639" cy="5131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0" dirty="0"/>
              <a:t>Доли телесмотрения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07016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Телевидение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992807C-359F-4470-99DB-0DBA506C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1632840"/>
            <a:ext cx="5229225" cy="51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6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061" y="1020135"/>
            <a:ext cx="8228064" cy="5131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0" dirty="0"/>
              <a:t>Социально-демографические характеристики телеканалов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07016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Телевидение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5B1D111-A7A7-45FA-B202-56D76963191B}"/>
              </a:ext>
            </a:extLst>
          </p:cNvPr>
          <p:cNvGrpSpPr/>
          <p:nvPr/>
        </p:nvGrpSpPr>
        <p:grpSpPr>
          <a:xfrm>
            <a:off x="876300" y="1722256"/>
            <a:ext cx="9380589" cy="4326119"/>
            <a:chOff x="154248" y="821898"/>
            <a:chExt cx="8856984" cy="4030164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08748DDB-8E74-4CEB-AE16-788DD2A22CC2}"/>
                </a:ext>
              </a:extLst>
            </p:cNvPr>
            <p:cNvGrpSpPr/>
            <p:nvPr/>
          </p:nvGrpSpPr>
          <p:grpSpPr>
            <a:xfrm>
              <a:off x="154248" y="821898"/>
              <a:ext cx="8856984" cy="4030164"/>
              <a:chOff x="154248" y="821898"/>
              <a:chExt cx="8856984" cy="4030164"/>
            </a:xfrm>
          </p:grpSpPr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27F45CBF-0FD4-4A0A-BBA5-4749BD0CDD00}"/>
                  </a:ext>
                </a:extLst>
              </p:cNvPr>
              <p:cNvGrpSpPr/>
              <p:nvPr/>
            </p:nvGrpSpPr>
            <p:grpSpPr>
              <a:xfrm>
                <a:off x="154248" y="821898"/>
                <a:ext cx="8856984" cy="4030164"/>
                <a:chOff x="154248" y="821898"/>
                <a:chExt cx="8856984" cy="4030164"/>
              </a:xfrm>
            </p:grpSpPr>
            <p:grpSp>
              <p:nvGrpSpPr>
                <p:cNvPr id="16" name="Группа 15">
                  <a:extLst>
                    <a:ext uri="{FF2B5EF4-FFF2-40B4-BE49-F238E27FC236}">
                      <a16:creationId xmlns:a16="http://schemas.microsoft.com/office/drawing/2014/main" id="{2A4ABB9E-4255-45AC-91CD-8CC610A11A03}"/>
                    </a:ext>
                  </a:extLst>
                </p:cNvPr>
                <p:cNvGrpSpPr/>
                <p:nvPr/>
              </p:nvGrpSpPr>
              <p:grpSpPr>
                <a:xfrm>
                  <a:off x="154248" y="821898"/>
                  <a:ext cx="8856984" cy="4030164"/>
                  <a:chOff x="154248" y="821898"/>
                  <a:chExt cx="8856984" cy="4030164"/>
                </a:xfrm>
              </p:grpSpPr>
              <p:grpSp>
                <p:nvGrpSpPr>
                  <p:cNvPr id="18" name="Группа 17">
                    <a:extLst>
                      <a:ext uri="{FF2B5EF4-FFF2-40B4-BE49-F238E27FC236}">
                        <a16:creationId xmlns:a16="http://schemas.microsoft.com/office/drawing/2014/main" id="{BFAC8A22-D10C-4AA4-A9EB-BD2FE1CDEA35}"/>
                      </a:ext>
                    </a:extLst>
                  </p:cNvPr>
                  <p:cNvGrpSpPr/>
                  <p:nvPr/>
                </p:nvGrpSpPr>
                <p:grpSpPr>
                  <a:xfrm>
                    <a:off x="154248" y="821898"/>
                    <a:ext cx="8856984" cy="4030164"/>
                    <a:chOff x="154248" y="821898"/>
                    <a:chExt cx="8856984" cy="4030164"/>
                  </a:xfrm>
                </p:grpSpPr>
                <p:grpSp>
                  <p:nvGrpSpPr>
                    <p:cNvPr id="20" name="Группа 19">
                      <a:extLst>
                        <a:ext uri="{FF2B5EF4-FFF2-40B4-BE49-F238E27FC236}">
                          <a16:creationId xmlns:a16="http://schemas.microsoft.com/office/drawing/2014/main" id="{157AB885-CAA1-4C9D-8DDF-EC4E4E3663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4248" y="821898"/>
                      <a:ext cx="8856984" cy="4030164"/>
                      <a:chOff x="154248" y="821898"/>
                      <a:chExt cx="8856984" cy="4030164"/>
                    </a:xfrm>
                  </p:grpSpPr>
                  <p:grpSp>
                    <p:nvGrpSpPr>
                      <p:cNvPr id="22" name="Группа 21">
                        <a:extLst>
                          <a:ext uri="{FF2B5EF4-FFF2-40B4-BE49-F238E27FC236}">
                            <a16:creationId xmlns:a16="http://schemas.microsoft.com/office/drawing/2014/main" id="{493D30EC-1AD2-4936-83C5-A55F0CF9F4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4248" y="821898"/>
                        <a:ext cx="8856984" cy="4030164"/>
                        <a:chOff x="154248" y="771550"/>
                        <a:chExt cx="8856984" cy="4030164"/>
                      </a:xfrm>
                    </p:grpSpPr>
                    <p:grpSp>
                      <p:nvGrpSpPr>
                        <p:cNvPr id="25" name="Группа 24">
                          <a:extLst>
                            <a:ext uri="{FF2B5EF4-FFF2-40B4-BE49-F238E27FC236}">
                              <a16:creationId xmlns:a16="http://schemas.microsoft.com/office/drawing/2014/main" id="{8B013F1F-9BD5-41C2-AB97-3D7E72D695C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54248" y="771550"/>
                          <a:ext cx="8856984" cy="3888432"/>
                          <a:chOff x="154248" y="771550"/>
                          <a:chExt cx="8856984" cy="3888432"/>
                        </a:xfrm>
                      </p:grpSpPr>
                      <p:grpSp>
                        <p:nvGrpSpPr>
                          <p:cNvPr id="27" name="Группа 26">
                            <a:extLst>
                              <a:ext uri="{FF2B5EF4-FFF2-40B4-BE49-F238E27FC236}">
                                <a16:creationId xmlns:a16="http://schemas.microsoft.com/office/drawing/2014/main" id="{1B08549E-0F74-4726-8906-A960521F82A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54248" y="771550"/>
                            <a:ext cx="8856984" cy="3888432"/>
                            <a:chOff x="154248" y="771550"/>
                            <a:chExt cx="8856984" cy="3888432"/>
                          </a:xfrm>
                        </p:grpSpPr>
                        <p:pic>
                          <p:nvPicPr>
                            <p:cNvPr id="29" name="Рисунок 28">
                              <a:extLst>
                                <a:ext uri="{FF2B5EF4-FFF2-40B4-BE49-F238E27FC236}">
                                  <a16:creationId xmlns:a16="http://schemas.microsoft.com/office/drawing/2014/main" id="{FC35C6F0-80CE-48E4-A5C3-25A79CB69F87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1962" t="22321" r="1176" b="2391"/>
                            <a:stretch/>
                          </p:blipFill>
                          <p:spPr>
                            <a:xfrm>
                              <a:off x="154248" y="771550"/>
                              <a:ext cx="8856984" cy="3888432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0" name="Рисунок 29">
                              <a:extLst>
                                <a:ext uri="{FF2B5EF4-FFF2-40B4-BE49-F238E27FC236}">
                                  <a16:creationId xmlns:a16="http://schemas.microsoft.com/office/drawing/2014/main" id="{7482FC64-8156-458E-ADD5-0AF495602298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220072" y="4212102"/>
                              <a:ext cx="3791160" cy="447675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28" name="Рисунок 27">
                            <a:extLst>
                              <a:ext uri="{FF2B5EF4-FFF2-40B4-BE49-F238E27FC236}">
                                <a16:creationId xmlns:a16="http://schemas.microsoft.com/office/drawing/2014/main" id="{61A3BB43-FEAC-41A0-B567-519EFD745D3B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8011107" y="2303192"/>
                            <a:ext cx="1000125" cy="252589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pic>
                      <p:nvPicPr>
                        <p:cNvPr id="26" name="Рисунок 25">
                          <a:extLst>
                            <a:ext uri="{FF2B5EF4-FFF2-40B4-BE49-F238E27FC236}">
                              <a16:creationId xmlns:a16="http://schemas.microsoft.com/office/drawing/2014/main" id="{455035CB-8BF9-4BFD-AFB9-9C9E741BF29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34314" y="4420714"/>
                          <a:ext cx="1895475" cy="381000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23" name="Рисунок 22">
                        <a:extLst>
                          <a:ext uri="{FF2B5EF4-FFF2-40B4-BE49-F238E27FC236}">
                            <a16:creationId xmlns:a16="http://schemas.microsoft.com/office/drawing/2014/main" id="{BA49B57D-7C01-40AC-A9EB-57BC9ACA65B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2040" y="1564073"/>
                        <a:ext cx="334516" cy="35960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1" name="Овал 20">
                      <a:extLst>
                        <a:ext uri="{FF2B5EF4-FFF2-40B4-BE49-F238E27FC236}">
                          <a16:creationId xmlns:a16="http://schemas.microsoft.com/office/drawing/2014/main" id="{F19E1F19-3478-4C11-A562-4A030EE3F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9672" y="1014522"/>
                      <a:ext cx="504056" cy="504056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000" dirty="0">
                        <a:latin typeface="Myriad Pro" pitchFamily="34" charset="0"/>
                      </a:endParaRPr>
                    </a:p>
                  </p:txBody>
                </p:sp>
              </p:grpSp>
              <p:sp>
                <p:nvSpPr>
                  <p:cNvPr id="19" name="Овал 18">
                    <a:extLst>
                      <a:ext uri="{FF2B5EF4-FFF2-40B4-BE49-F238E27FC236}">
                        <a16:creationId xmlns:a16="http://schemas.microsoft.com/office/drawing/2014/main" id="{FA732A4D-7BE3-42D1-BF90-591F302A0F76}"/>
                      </a:ext>
                    </a:extLst>
                  </p:cNvPr>
                  <p:cNvSpPr/>
                  <p:nvPr/>
                </p:nvSpPr>
                <p:spPr>
                  <a:xfrm>
                    <a:off x="2179172" y="1349072"/>
                    <a:ext cx="360040" cy="339011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000" dirty="0">
                      <a:latin typeface="Myriad Pro" pitchFamily="34" charset="0"/>
                    </a:endParaRPr>
                  </a:p>
                </p:txBody>
              </p:sp>
            </p:grpSp>
            <p:pic>
              <p:nvPicPr>
                <p:cNvPr id="17" name="Рисунок 16">
                  <a:extLst>
                    <a:ext uri="{FF2B5EF4-FFF2-40B4-BE49-F238E27FC236}">
                      <a16:creationId xmlns:a16="http://schemas.microsoft.com/office/drawing/2014/main" id="{4E104565-7148-4435-80A0-AEFAA08270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1783" y="3476200"/>
                  <a:ext cx="361404" cy="247677"/>
                </a:xfrm>
                <a:prstGeom prst="rect">
                  <a:avLst/>
                </a:prstGeom>
              </p:spPr>
            </p:pic>
          </p:grp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836B7C0D-158B-41FA-914D-9A7E02A13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3957" y="2277554"/>
                <a:ext cx="219831" cy="202476"/>
              </a:xfrm>
              <a:prstGeom prst="rect">
                <a:avLst/>
              </a:prstGeom>
            </p:spPr>
          </p:pic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E999655-0C56-4BD4-85CA-51E1050F5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9497" y="2018005"/>
              <a:ext cx="1209675" cy="304800"/>
            </a:xfrm>
            <a:prstGeom prst="rect">
              <a:avLst/>
            </a:prstGeom>
          </p:spPr>
        </p:pic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9DC010-6111-430C-8FCB-EAF3606A0A9F}"/>
              </a:ext>
            </a:extLst>
          </p:cNvPr>
          <p:cNvSpPr/>
          <p:nvPr/>
        </p:nvSpPr>
        <p:spPr>
          <a:xfrm>
            <a:off x="4016830" y="6127275"/>
            <a:ext cx="363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Ядро ТВ-аудитории: женщины, 35+</a:t>
            </a:r>
          </a:p>
        </p:txBody>
      </p:sp>
    </p:spTree>
    <p:extLst>
      <p:ext uri="{BB962C8B-B14F-4D97-AF65-F5344CB8AC3E}">
        <p14:creationId xmlns:p14="http://schemas.microsoft.com/office/powerpoint/2010/main" val="3404856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07016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Телевидение</a:t>
            </a:r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53D1E16-76AB-4A1F-AFDC-E2B2D91A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1020135"/>
            <a:ext cx="687705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0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07016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Телевидение</a:t>
            </a:r>
          </a:p>
        </p:txBody>
      </p:sp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21284A5-6EAD-4CBA-B5AA-130D99AA5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14847"/>
            <a:ext cx="8713839" cy="490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32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07016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Телевидение</a:t>
            </a:r>
          </a:p>
        </p:txBody>
      </p:sp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E98BA88-DCCD-4A77-83E5-A983E0368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12" y="604670"/>
            <a:ext cx="6826250" cy="5648659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70F5756-5659-4175-A309-0795D9CF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61" y="1020135"/>
            <a:ext cx="2808339" cy="5131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0" dirty="0"/>
              <a:t>Телесмотрение  беларускай интернет-аудиторией</a:t>
            </a:r>
          </a:p>
        </p:txBody>
      </p:sp>
    </p:spTree>
    <p:extLst>
      <p:ext uri="{BB962C8B-B14F-4D97-AF65-F5344CB8AC3E}">
        <p14:creationId xmlns:p14="http://schemas.microsoft.com/office/powerpoint/2010/main" val="172921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Радио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Популярные радиостанции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Listeners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193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6825" y="1024165"/>
            <a:ext cx="7388225" cy="5131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0" dirty="0"/>
              <a:t>Доли радиостанций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Радио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9758010-97E6-4C16-B2EB-5260AAC31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49" y="1730317"/>
            <a:ext cx="7388225" cy="41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1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060" y="1049322"/>
            <a:ext cx="8599539" cy="3991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0" dirty="0"/>
              <a:t>Социально-демографические характеристики  радиостанций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81936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Радио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FDF44B-D4F1-4775-B903-D3F36E40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514816"/>
            <a:ext cx="8296274" cy="46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1174789"/>
            <a:ext cx="8882114" cy="5131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0" dirty="0"/>
              <a:t>Прослушивание радиостанций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Радио</a:t>
            </a:r>
          </a:p>
        </p:txBody>
      </p:sp>
      <p:pic>
        <p:nvPicPr>
          <p:cNvPr id="4" name="Рисунок 3" descr="Изображение выглядит как визит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30725A7-FE32-4743-90FD-D73B4A9C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770665"/>
            <a:ext cx="5358701" cy="391254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6B728792-03EB-4068-92D5-60DEACAD8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5" y="1770665"/>
            <a:ext cx="4676776" cy="42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6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Вопрос для дискуссии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2610678"/>
            <a:ext cx="7924372" cy="2119854"/>
          </a:xfrm>
        </p:spPr>
        <p:txBody>
          <a:bodyPr numCol="1">
            <a:normAutofit/>
          </a:bodyPr>
          <a:lstStyle/>
          <a:p>
            <a:pPr algn="l"/>
            <a:r>
              <a:rPr lang="ru-RU" sz="3800" b="1" i="1" dirty="0">
                <a:solidFill>
                  <a:srgbClr val="5B12AA"/>
                </a:solidFill>
              </a:rPr>
              <a:t>Что такое медиаландшафт?</a:t>
            </a:r>
            <a:endParaRPr lang="en-US" sz="3800" b="1" i="1" dirty="0">
              <a:solidFill>
                <a:srgbClr val="5B12AA"/>
              </a:solidFill>
            </a:endParaRPr>
          </a:p>
          <a:p>
            <a:pPr algn="l"/>
            <a:endParaRPr lang="en-US" sz="1200" b="1" i="1" dirty="0">
              <a:solidFill>
                <a:srgbClr val="5B12AA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6B2342-FFEF-2547-89E3-2D13BBF0775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290BA8-7BEE-4041-B754-B7B101BD28A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3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Интернет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Социально-демографические характеристики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Users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22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Интернет</a:t>
            </a:r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A2FBCB4-3741-41AB-B973-CF3676950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207161"/>
            <a:ext cx="8909050" cy="46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4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Интернет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FED8B1-7355-4F61-A4BB-9E77D4AB5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238911"/>
            <a:ext cx="89789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89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Интернет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C70D8E2-8DD8-49EF-AE8B-3B83DB035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07737"/>
            <a:ext cx="90424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52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Интернет</a:t>
            </a:r>
          </a:p>
        </p:txBody>
      </p:sp>
      <p:pic>
        <p:nvPicPr>
          <p:cNvPr id="1026" name="Picture 2" descr="https://gallery.mailchimp.com/ed8389bc744764036c6bf6847/images/869c863a-4246-46fe-87b8-3d3e4996213d.png">
            <a:extLst>
              <a:ext uri="{FF2B5EF4-FFF2-40B4-BE49-F238E27FC236}">
                <a16:creationId xmlns:a16="http://schemas.microsoft.com/office/drawing/2014/main" id="{F4FB285D-C2CB-401F-B3A3-41645611367E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93" y="538688"/>
            <a:ext cx="5715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73169A-6B04-45B2-B12E-8D7C7BDC9002}"/>
              </a:ext>
            </a:extLst>
          </p:cNvPr>
          <p:cNvSpPr/>
          <p:nvPr/>
        </p:nvSpPr>
        <p:spPr>
          <a:xfrm>
            <a:off x="2905893" y="6271058"/>
            <a:ext cx="586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https://humanconstanta.by/issledovanie-onlinovyi-aktivizm/</a:t>
            </a:r>
          </a:p>
        </p:txBody>
      </p:sp>
    </p:spTree>
    <p:extLst>
      <p:ext uri="{BB962C8B-B14F-4D97-AF65-F5344CB8AC3E}">
        <p14:creationId xmlns:p14="http://schemas.microsoft.com/office/powerpoint/2010/main" val="1040277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Интернет</a:t>
            </a:r>
          </a:p>
        </p:txBody>
      </p:sp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624B46F-7B0F-4F96-A2D0-BBA320784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945320"/>
            <a:ext cx="7734300" cy="52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82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Социальные медиа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Аудитория социальных медиа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Social media uses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34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Социальные медиа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26AFCD8-E9E7-45C6-89C5-F0C981375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61" y="1092031"/>
            <a:ext cx="86614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65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Социальные медиа</a:t>
            </a:r>
          </a:p>
        </p:txBody>
      </p:sp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CBDDE6B-FDE6-49C2-B3C7-13A689AE6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092031"/>
            <a:ext cx="8616950" cy="4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81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Социальные медиа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AAEA872-7D3B-43B6-BAF6-F7B33A67F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1092031"/>
            <a:ext cx="87249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1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4292600" y="1625600"/>
            <a:ext cx="3606800" cy="3606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889569" y="44538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365500" y="698500"/>
            <a:ext cx="5461000" cy="5461000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455640" y="305814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033980" y="164399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33980" y="447228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94641" y="305814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30" name="Овал 29"/>
          <p:cNvSpPr/>
          <p:nvPr/>
        </p:nvSpPr>
        <p:spPr>
          <a:xfrm>
            <a:off x="3416301" y="164399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31" name="Овал 30"/>
          <p:cNvSpPr/>
          <p:nvPr/>
        </p:nvSpPr>
        <p:spPr>
          <a:xfrm>
            <a:off x="3416301" y="447228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064024" y="171410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467884" y="310682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064024" y="455458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31115" y="171410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96775" y="310682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31115" y="455458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27" y="1098482"/>
            <a:ext cx="6039334" cy="3456104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Fragmented Audiences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ru-RU" sz="2400" dirty="0"/>
              <a:t>Интернет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9"/>
          </p:nvPr>
        </p:nvSpPr>
        <p:spPr>
          <a:xfrm>
            <a:off x="9033989" y="4649883"/>
            <a:ext cx="2230168" cy="235934"/>
          </a:xfrm>
        </p:spPr>
        <p:txBody>
          <a:bodyPr/>
          <a:lstStyle/>
          <a:p>
            <a:r>
              <a:rPr lang="ru-RU" sz="2400" dirty="0"/>
              <a:t>Онлайн медиа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21"/>
          </p:nvPr>
        </p:nvSpPr>
        <p:spPr>
          <a:xfrm>
            <a:off x="9360507" y="3147995"/>
            <a:ext cx="2230168" cy="235934"/>
          </a:xfrm>
        </p:spPr>
        <p:txBody>
          <a:bodyPr/>
          <a:lstStyle/>
          <a:p>
            <a:r>
              <a:rPr lang="ru-RU" sz="2400" dirty="0"/>
              <a:t>Социальные медиа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23"/>
          </p:nvPr>
        </p:nvSpPr>
        <p:spPr>
          <a:xfrm>
            <a:off x="601325" y="1720196"/>
            <a:ext cx="2664508" cy="469589"/>
          </a:xfrm>
        </p:spPr>
        <p:txBody>
          <a:bodyPr/>
          <a:lstStyle/>
          <a:p>
            <a:r>
              <a:rPr lang="ru-RU" sz="2400" dirty="0"/>
              <a:t>Общий ландшафт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r>
              <a:rPr lang="ru-RU" sz="2400" dirty="0"/>
              <a:t>Телевидение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r>
              <a:rPr lang="ru-RU" sz="2400" dirty="0"/>
              <a:t>Радио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3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3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496C97C-44E8-440B-B48A-5D80244348F9}"/>
              </a:ext>
            </a:extLst>
          </p:cNvPr>
          <p:cNvSpPr/>
          <p:nvPr/>
        </p:nvSpPr>
        <p:spPr>
          <a:xfrm>
            <a:off x="5776873" y="5686586"/>
            <a:ext cx="908663" cy="811992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BA376DD0-D960-4C4A-8190-F6E0A0F4E2DC}"/>
              </a:ext>
            </a:extLst>
          </p:cNvPr>
          <p:cNvCxnSpPr/>
          <p:nvPr/>
        </p:nvCxnSpPr>
        <p:spPr>
          <a:xfrm>
            <a:off x="6846543" y="5777700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Текст 6">
            <a:extLst>
              <a:ext uri="{FF2B5EF4-FFF2-40B4-BE49-F238E27FC236}">
                <a16:creationId xmlns:a16="http://schemas.microsoft.com/office/drawing/2014/main" id="{9B218E17-CFAE-4B75-9528-3E1F516A4603}"/>
              </a:ext>
            </a:extLst>
          </p:cNvPr>
          <p:cNvSpPr txBox="1">
            <a:spLocks/>
          </p:cNvSpPr>
          <p:nvPr/>
        </p:nvSpPr>
        <p:spPr>
          <a:xfrm>
            <a:off x="6749092" y="5798707"/>
            <a:ext cx="4623486" cy="455465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Законодательное регулирование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4042164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Онлайн медиа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Аудитория онлайн медиа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Social media uses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536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Онлайн медиа</a:t>
            </a:r>
          </a:p>
        </p:txBody>
      </p:sp>
      <p:pic>
        <p:nvPicPr>
          <p:cNvPr id="3" name="Рисунок 2" descr="Изображение выглядит как снимок экрана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4C7FEAF-183D-4FD7-ACE2-388CA1DD9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092031"/>
            <a:ext cx="8839200" cy="4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3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Онлайн медиа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0A73418-053F-463D-A3CA-641405DDD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092031"/>
            <a:ext cx="4362450" cy="53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02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78912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Онлайн медиа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425D43A-594A-4EB6-89DC-6BE4E670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61" y="1194502"/>
            <a:ext cx="9182100" cy="5131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0" dirty="0"/>
              <a:t>Пересечение аудиторий онлайн и социальных медиа</a:t>
            </a:r>
          </a:p>
        </p:txBody>
      </p:sp>
      <p:pic>
        <p:nvPicPr>
          <p:cNvPr id="4" name="Рисунок 3" descr="Изображение выглядит как квитанция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DD16F46-AE77-4A8C-9F5A-6C492CB23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911350"/>
            <a:ext cx="8958995" cy="2317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8D003-89C0-4B56-AF1C-EC25C5197BC9}"/>
              </a:ext>
            </a:extLst>
          </p:cNvPr>
          <p:cNvSpPr txBox="1"/>
          <p:nvPr/>
        </p:nvSpPr>
        <p:spPr>
          <a:xfrm>
            <a:off x="1049285" y="5509609"/>
            <a:ext cx="6036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Источник</a:t>
            </a:r>
            <a:r>
              <a:rPr lang="en-US" sz="1400" i="1" dirty="0"/>
              <a:t>: #DB3, gemiusAudience</a:t>
            </a:r>
            <a:r>
              <a:rPr lang="ru-RU" sz="1400" i="1" dirty="0"/>
              <a:t> </a:t>
            </a:r>
            <a:r>
              <a:rPr lang="en-US" sz="1400" i="1" dirty="0"/>
              <a:t>Overnight, PC Only,  </a:t>
            </a:r>
            <a:r>
              <a:rPr lang="ru-RU" sz="1400" i="1" dirty="0"/>
              <a:t>Март 2019</a:t>
            </a:r>
            <a:r>
              <a:rPr lang="en-US" sz="1400" i="1" dirty="0"/>
              <a:t>,</a:t>
            </a:r>
            <a:r>
              <a:rPr lang="ru-RU" sz="1400" i="1" dirty="0"/>
              <a:t> </a:t>
            </a:r>
            <a:r>
              <a:rPr lang="en-US" sz="1400" i="1" dirty="0"/>
              <a:t> 1</a:t>
            </a:r>
            <a:r>
              <a:rPr lang="ru-RU" sz="1400" i="1" dirty="0"/>
              <a:t>5</a:t>
            </a:r>
            <a:r>
              <a:rPr lang="en-US" sz="1400" i="1" dirty="0"/>
              <a:t>-</a:t>
            </a:r>
            <a:r>
              <a:rPr lang="ru-RU" sz="1400" i="1" dirty="0"/>
              <a:t>74 лет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4075199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Законодательное</a:t>
            </a:r>
            <a:br>
              <a:rPr lang="ru-RU" dirty="0"/>
            </a:br>
            <a:r>
              <a:rPr lang="ru-RU" dirty="0"/>
              <a:t>регулирование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Social media uses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01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1499850" y="4677436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272230" y="452551"/>
            <a:ext cx="6427839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Законодательное регулирование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425D43A-594A-4EB6-89DC-6BE4E670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30" y="934655"/>
            <a:ext cx="8347896" cy="5131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0" dirty="0"/>
              <a:t>Ответственность за клевету и дискредитацию онлайн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AA72B8-4BC1-44A7-BD49-307DF0A883AD}"/>
              </a:ext>
            </a:extLst>
          </p:cNvPr>
          <p:cNvSpPr/>
          <p:nvPr/>
        </p:nvSpPr>
        <p:spPr>
          <a:xfrm>
            <a:off x="876300" y="4522404"/>
            <a:ext cx="10163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http://bel-kodeksy.com/uk_rb/188.htm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http://spplaw.by/blog/ne-kormite-trollya-yurist-ob-oskorbleniyax-v-internete/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https://baj.by/ru/content/ugolovnaya-otvetstvennost-za-klevetu-i-oskorblenie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http://spring96.org/ru/news/90324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http://pravo.by/novosti/obshchestvenno-politicheskie-i-v-oblasti-prava/2017/september/25733/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80617E-1C8D-4250-A355-A1E4C45DE99D}"/>
              </a:ext>
            </a:extLst>
          </p:cNvPr>
          <p:cNvSpPr/>
          <p:nvPr/>
        </p:nvSpPr>
        <p:spPr>
          <a:xfrm>
            <a:off x="876300" y="1383083"/>
            <a:ext cx="81328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 интернете лучше вообще никого не оскорблять, резкая фраза даже в </a:t>
            </a:r>
            <a:r>
              <a:rPr lang="ru-RU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вайбер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-чате </a:t>
            </a:r>
            <a:r>
              <a:rPr lang="ru-RU" u="sng" dirty="0">
                <a:solidFill>
                  <a:srgbClr val="192C8F"/>
                </a:solidFill>
                <a:latin typeface="inherit"/>
                <a:ea typeface="Calibri" panose="020F0502020204030204" pitchFamily="34" charset="0"/>
                <a:hlinkClick r:id="rId7" tooltip="Папа минского школьника отсудил 20 рублей компенсации за сообщение в родительском вайбер-чате"/>
              </a:rPr>
              <a:t>может довести до суда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Однако в белорусских законах установлена уголовная ответственность за оскорбление или клевету в отношении президента либо другого представителя власти, судьи, народного заседателя.— Представители власти — это, прежде всего, представители законодательной власти (депутаты Палаты представителей и члены Совета Республики Национального собрания Республики Беларусь) и депутаты местных Советов депутатов, также к представителям власти можно отнести генерального прокурора Республики Беларусь, главу Администрации президента Республики Беларусь и других</a:t>
            </a:r>
          </a:p>
          <a:p>
            <a:r>
              <a:rPr lang="ru-RU" dirty="0"/>
              <a:t>Источник: </a:t>
            </a:r>
            <a:r>
              <a:rPr lang="en-US" dirty="0"/>
              <a:t>https://42.tut.by/613974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78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176161" y="499756"/>
            <a:ext cx="6427839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Законодательное регулирование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425D43A-594A-4EB6-89DC-6BE4E670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1" y="908455"/>
            <a:ext cx="6691364" cy="5131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0" dirty="0"/>
              <a:t>Ответственность за призывы к насилию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EFC3F3-11A7-4FDF-AEB8-AF8177980F8A}"/>
              </a:ext>
            </a:extLst>
          </p:cNvPr>
          <p:cNvSpPr/>
          <p:nvPr/>
        </p:nvSpPr>
        <p:spPr>
          <a:xfrm>
            <a:off x="176161" y="1239832"/>
            <a:ext cx="9544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Проверьте свои соцсети. Инструкция о том, как не попасть под суд за репост</a:t>
            </a:r>
            <a:br>
              <a:rPr lang="ru-RU" b="1" dirty="0"/>
            </a:br>
            <a:r>
              <a:rPr lang="ru-RU" b="1" dirty="0"/>
              <a:t>Читать полностью:  </a:t>
            </a:r>
            <a:r>
              <a:rPr lang="ru-RU" b="1" dirty="0">
                <a:hlinkClick r:id="rId2"/>
              </a:rPr>
              <a:t>https://42.tut.by/613974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890094-CE82-43A8-8FC8-AED96520B053}"/>
              </a:ext>
            </a:extLst>
          </p:cNvPr>
          <p:cNvSpPr/>
          <p:nvPr/>
        </p:nvSpPr>
        <p:spPr>
          <a:xfrm>
            <a:off x="876300" y="2086810"/>
            <a:ext cx="112284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 репост в социальной сети могут привлечь к ответственности и по «экстремистской» статье 17.11 КоАП — 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деятельность».— Запрещены материалы о терроризме, свержении государственной власти, создании незаконных вооруженных формирований и другие</a:t>
            </a:r>
            <a:endParaRPr lang="en-US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В Беларуси есть список материалов, которые точно считаются экстремистскими — его можно изучить </a:t>
            </a:r>
            <a:r>
              <a:rPr lang="ru-RU" u="sng" dirty="0">
                <a:solidFill>
                  <a:srgbClr val="192C8F"/>
                </a:solidFill>
                <a:latin typeface="inherit"/>
                <a:ea typeface="Calibri" panose="020F0502020204030204" pitchFamily="34" charset="0"/>
                <a:hlinkClick r:id="rId3"/>
              </a:rPr>
              <a:t>на сайте </a:t>
            </a:r>
            <a:r>
              <a:rPr lang="ru-RU" u="sng" dirty="0" err="1">
                <a:solidFill>
                  <a:srgbClr val="192C8F"/>
                </a:solidFill>
                <a:latin typeface="inherit"/>
                <a:ea typeface="Calibri" panose="020F0502020204030204" pitchFamily="34" charset="0"/>
                <a:hlinkClick r:id="rId3"/>
              </a:rPr>
              <a:t>Мининформа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Если ее в списке нет, но у правоохранителей есть подозрение, что она экстремистская, она изымается, составляется протокол по ст. 17.11 КоАП, а дело направляется в суд. </a:t>
            </a:r>
          </a:p>
          <a:p>
            <a:r>
              <a:rPr lang="ru-RU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Белорусские законы предусматривают ответственность за разжигание расовой, национальной или религиозной вражды или розни — в том числе через репосты в соцсетях. Максимальное наказание за такие действия — лишение свободы на срок до пяти лет.— Под действие данной статьи могут попасть высказывания, которые имеют целью возбуждение вражды или розни, или, например, высказывания, которые формируют у людей чувство недовольства, озлобленности по отношению к какой-либо расовой, национальной, религиозной или иной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820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176161" y="580831"/>
            <a:ext cx="6427839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Законодательное регулирование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425D43A-594A-4EB6-89DC-6BE4E670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0" y="1100207"/>
            <a:ext cx="10825215" cy="5131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0" dirty="0"/>
              <a:t>Копирайт, на использование материалов с других онлайн источников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BA6F99-1535-4DD1-B7D9-9361943A39BA}"/>
              </a:ext>
            </a:extLst>
          </p:cNvPr>
          <p:cNvSpPr/>
          <p:nvPr/>
        </p:nvSpPr>
        <p:spPr>
          <a:xfrm>
            <a:off x="971549" y="1598965"/>
            <a:ext cx="98393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https://www.kv.by/post/1051061-avtorskoe-pravo-na-kompyuternuyu-programmu-kak-oformit-i-zashchishchat-svoi-prava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https://kodeksy-by.com/zakon_rb_ob_avtorskom_prave_i_smezhnyh_pravah.htm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http://idea.rinet.by/?opinion&amp;id=3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http://www.court.gov.by/ru/sup_court/int_prop/vopros/questions/e39900b8097ebc2f.html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https://finance.tut.by/news465385.html?crnd=99002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http://tehnik.by/news/belarus/1837-plagiat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http://senno.vitebsk-region.gov.by/ru/region1/view/pretsedent-po-zaschite-avtorskih-prav-v-internete-sozdan-sudom-oktjabrskogo-rajona-vitebska-8500/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u="sng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http://www.myshared.ru/slide/949503/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333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176161" y="580831"/>
            <a:ext cx="6427839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Законодательное регулирование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425D43A-594A-4EB6-89DC-6BE4E670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0" y="1100208"/>
            <a:ext cx="10825215" cy="39521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0" dirty="0"/>
              <a:t>Размещение фотографий реальных людей, особенно детей, и в каких случаях нужно их согласие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AC2933-1BCC-47D8-9863-E5BBF8F34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574250"/>
            <a:ext cx="1068551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Юрист Сергей Зикрацкий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Что касается самой «модели», в таких случаях можно обратиться к другому праву – праву на изображение. В законе о рекламе сказано, что использование изображения физического лица возможно только с его согласия. Если вы видите вашу физиономию в рекламе, на которую не давали согласия, можете смело идти к ее распространителю со словами: «Вы нарушили закон». Второй вариант – написать жалобу в Министерство антимонопольного регулирования и торговли. Если ее удовлетворят, нарушителя привлекут к административной ответственности. Но нас это не волнует, правильно? Ведь штраф нарушитель выплатит не пострадавшему лицу, а государству. Поэтому надо знать, что законом о рекламе в подобных случаях предусмотрена компенсация морального вреда. «Лицо», которое незаконно изобразили в рекламе, может подать иск в суд и попросить об этой выплате.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5E5A2E-1228-4A29-8720-80BFDA795433}"/>
              </a:ext>
            </a:extLst>
          </p:cNvPr>
          <p:cNvSpPr/>
          <p:nvPr/>
        </p:nvSpPr>
        <p:spPr>
          <a:xfrm>
            <a:off x="734961" y="4976481"/>
            <a:ext cx="11580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https://baj.by/ru/analytics/kak-zashchishchat-avtorskie-prava-v-strane-gde-ih-narushaet-dazhe-nalogovaya-intervyu-s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http://www.advocateminsk.by/practice/134/?r=38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http://spplaw.by/blog/pravo-na-ispolzovanie-izobrazhenij-kak-legalno-ispolzovat-v-reklame-fotografii-i-kartiny/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566982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2519050" y="203887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89884" y="28398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725140" y="203887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895974" y="28398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8933791" y="203887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9104625" y="28398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2519050" y="397990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689884" y="47809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725140" y="397990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895974" y="47809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8933791" y="397990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104625" y="47809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ru-RU" dirty="0"/>
              <a:t>Знайте свою аудиторию и что вы хотите от нее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35"/>
          </p:nvPr>
        </p:nvSpPr>
        <p:spPr>
          <a:xfrm>
            <a:off x="4980915" y="2845967"/>
            <a:ext cx="2230168" cy="453817"/>
          </a:xfrm>
        </p:spPr>
        <p:txBody>
          <a:bodyPr/>
          <a:lstStyle/>
          <a:p>
            <a:r>
              <a:rPr lang="ru-RU" dirty="0"/>
              <a:t>Разработайте стратегию для каждой платформы с индикаторами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3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r>
              <a:rPr lang="ru-RU" dirty="0"/>
              <a:t>Для большего охвата пойти на прайм-тайм на телевидении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ru-RU" dirty="0"/>
              <a:t>Поддерживать веб-сайт для ссылок из социальных сетей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idx="4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idx="44"/>
          </p:nvPr>
        </p:nvSpPr>
        <p:spPr/>
        <p:txBody>
          <a:bodyPr/>
          <a:lstStyle/>
          <a:p>
            <a:r>
              <a:rPr lang="ru-RU" dirty="0"/>
              <a:t>Всегда экспериментируйте, затем анализируйте, затем решайте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idx="4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idx="47"/>
          </p:nvPr>
        </p:nvSpPr>
        <p:spPr/>
        <p:txBody>
          <a:bodyPr/>
          <a:lstStyle/>
          <a:p>
            <a:r>
              <a:rPr lang="ru-RU" dirty="0"/>
              <a:t>Инвестируйте в коммуникационную стратегию, она окупится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idx="4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212966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Общий ландшафт </a:t>
            </a:r>
            <a:r>
              <a:rPr lang="ru-RU" dirty="0" err="1"/>
              <a:t>медиапотребления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2503" y="4639906"/>
            <a:ext cx="4420829" cy="989369"/>
          </a:xfrm>
        </p:spPr>
        <p:txBody>
          <a:bodyPr/>
          <a:lstStyle/>
          <a:p>
            <a:r>
              <a:rPr lang="ru-RU" dirty="0"/>
              <a:t>Где люди получают информацию?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Viewership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89569" y="1344332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45554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25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7462813" cy="5616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cs typeface="Segoe UI" pitchFamily="34" charset="0"/>
              </a:rPr>
              <a:t>Thank you for your attention!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6671" y="1868131"/>
            <a:ext cx="4033813" cy="3814914"/>
          </a:xfrm>
        </p:spPr>
        <p:txBody>
          <a:bodyPr/>
          <a:lstStyle/>
          <a:p>
            <a:pPr algn="l"/>
            <a:r>
              <a:rPr lang="en-US" b="1" dirty="0">
                <a:latin typeface="+mn-lt"/>
                <a:cs typeface="Segoe UI" pitchFamily="34" charset="0"/>
              </a:rPr>
              <a:t>Project Regional  Office:</a:t>
            </a:r>
          </a:p>
          <a:p>
            <a:pPr algn="l">
              <a:spcAft>
                <a:spcPts val="600"/>
              </a:spcAft>
              <a:defRPr/>
            </a:pPr>
            <a:r>
              <a:rPr lang="nn-NO" dirty="0">
                <a:cs typeface="Segoe UI" pitchFamily="34" charset="0"/>
              </a:rPr>
              <a:t>23 Grigorenko Av., Suite 2505</a:t>
            </a:r>
            <a:r>
              <a:rPr lang="en-US" dirty="0">
                <a:cs typeface="Segoe UI" pitchFamily="34" charset="0"/>
              </a:rPr>
              <a:t>,</a:t>
            </a:r>
            <a:br>
              <a:rPr lang="en-US" dirty="0">
                <a:cs typeface="Segoe UI" pitchFamily="34" charset="0"/>
              </a:rPr>
            </a:br>
            <a:r>
              <a:rPr lang="en-US" dirty="0">
                <a:cs typeface="Segoe UI" pitchFamily="34" charset="0"/>
              </a:rPr>
              <a:t>02000 Kyiv, Ukraine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+38  063 376 55 46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welcome@EaPCivilSociety.eu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www.EaPCivilSociety.eu</a:t>
            </a:r>
          </a:p>
          <a:p>
            <a:pPr algn="l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Contacts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2"/>
          <p:cNvSpPr txBox="1">
            <a:spLocks/>
          </p:cNvSpPr>
          <p:nvPr/>
        </p:nvSpPr>
        <p:spPr>
          <a:xfrm>
            <a:off x="6842735" y="1868131"/>
            <a:ext cx="4033813" cy="3814914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cs typeface="Segoe UI" pitchFamily="34" charset="0"/>
              </a:rPr>
              <a:t>GDSI Office:</a:t>
            </a:r>
            <a:endParaRPr lang="en-US" b="1" dirty="0">
              <a:latin typeface="+mn-lt"/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Block 15, Galway Technology Park</a:t>
            </a:r>
            <a:br>
              <a:rPr lang="en-US" dirty="0">
                <a:cs typeface="Segoe UI" pitchFamily="34" charset="0"/>
              </a:rPr>
            </a:br>
            <a:r>
              <a:rPr lang="en-US" dirty="0">
                <a:cs typeface="Segoe UI" pitchFamily="34" charset="0"/>
              </a:rPr>
              <a:t>Parkmore, Galway, Ireland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+38  063 376 55 46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consulting@gdsi.ie</a:t>
            </a:r>
          </a:p>
          <a:p>
            <a:pPr>
              <a:defRPr/>
            </a:pPr>
            <a:r>
              <a:rPr lang="en-US" dirty="0">
                <a:cs typeface="Segoe UI" pitchFamily="34" charset="0"/>
              </a:rPr>
              <a:t>www.gdsi.ie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03" y="3728071"/>
            <a:ext cx="234018" cy="251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33" y="2252974"/>
            <a:ext cx="258395" cy="234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71" y="3315166"/>
            <a:ext cx="251082" cy="234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92" y="2897499"/>
            <a:ext cx="265707" cy="2340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7" y="3728071"/>
            <a:ext cx="234018" cy="251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47" y="2252974"/>
            <a:ext cx="258395" cy="2340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85" y="3315166"/>
            <a:ext cx="251082" cy="234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06" y="2897499"/>
            <a:ext cx="265707" cy="2340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9B1346-1F56-E641-BC14-49DD449C6D42}"/>
              </a:ext>
            </a:extLst>
          </p:cNvPr>
          <p:cNvSpPr/>
          <p:nvPr/>
        </p:nvSpPr>
        <p:spPr>
          <a:xfrm>
            <a:off x="2031580" y="4371009"/>
            <a:ext cx="425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Trainer: mikhail.doroshevich@e-baltic.org</a:t>
            </a:r>
          </a:p>
        </p:txBody>
      </p:sp>
    </p:spTree>
    <p:extLst>
      <p:ext uri="{BB962C8B-B14F-4D97-AF65-F5344CB8AC3E}">
        <p14:creationId xmlns:p14="http://schemas.microsoft.com/office/powerpoint/2010/main" val="92218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430" y="1224572"/>
            <a:ext cx="7173156" cy="5131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0" dirty="0"/>
              <a:t>Типы медиа, как источники информации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734146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Общий ландшафт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FE0F25E-8226-429F-A419-4299CE4FA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93" y="1814741"/>
            <a:ext cx="8959850" cy="43091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ABD0BB-53A0-45FB-81B2-0E0235035AFA}"/>
              </a:ext>
            </a:extLst>
          </p:cNvPr>
          <p:cNvSpPr/>
          <p:nvPr/>
        </p:nvSpPr>
        <p:spPr>
          <a:xfrm>
            <a:off x="3233589" y="6181983"/>
            <a:ext cx="449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Источник: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EU NEIGHBOURS east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, весна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62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422" y="1020135"/>
            <a:ext cx="7173156" cy="5131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0" dirty="0"/>
              <a:t>Типы медиа, как источники информации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07016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Общий ландшафт</a:t>
            </a:r>
          </a:p>
        </p:txBody>
      </p:sp>
      <p:pic>
        <p:nvPicPr>
          <p:cNvPr id="7" name="Рисунок 6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B171596-AEE0-4514-9557-C04FB3A4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28" y="1560060"/>
            <a:ext cx="74485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9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422" y="1020135"/>
            <a:ext cx="7173156" cy="5131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0" dirty="0"/>
              <a:t>Типы медиа, как источники информации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07016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Общий ландшафт</a:t>
            </a:r>
          </a:p>
        </p:txBody>
      </p:sp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FC6210F-A606-4BF7-9D69-69EBEAF7A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78" y="1628775"/>
            <a:ext cx="7543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2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061" y="1020135"/>
            <a:ext cx="9520653" cy="5131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0" dirty="0"/>
              <a:t>Откуда Вы получали информацию об </a:t>
            </a:r>
            <a:r>
              <a:rPr lang="en-US" sz="2800" b="0" dirty="0"/>
              <a:t>EU </a:t>
            </a:r>
            <a:r>
              <a:rPr lang="ru-RU" sz="2800" b="0" dirty="0"/>
              <a:t>за последние три месяца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07016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Общий ландшафт</a:t>
            </a:r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901E222-CE24-4007-826F-F6FCB602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14" y="1663337"/>
            <a:ext cx="9169400" cy="40449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65DF13-4ED0-4E18-BE2E-E8D9ADC63683}"/>
              </a:ext>
            </a:extLst>
          </p:cNvPr>
          <p:cNvSpPr/>
          <p:nvPr/>
        </p:nvSpPr>
        <p:spPr>
          <a:xfrm>
            <a:off x="3014514" y="6166318"/>
            <a:ext cx="449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Источник: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EU NEIGHBOURS east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, весна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77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Media Landscape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061" y="1020135"/>
            <a:ext cx="5970639" cy="5131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0" dirty="0"/>
              <a:t>Где Вы находите информацию об </a:t>
            </a:r>
            <a:r>
              <a:rPr lang="en-US" sz="2800" b="0" dirty="0"/>
              <a:t>EU</a:t>
            </a:r>
            <a:endParaRPr lang="ru-RU" sz="2800" b="0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770223CD-53BB-BF4E-88D8-2A952924E927}"/>
              </a:ext>
            </a:extLst>
          </p:cNvPr>
          <p:cNvSpPr txBox="1">
            <a:spLocks/>
          </p:cNvSpPr>
          <p:nvPr/>
        </p:nvSpPr>
        <p:spPr>
          <a:xfrm>
            <a:off x="773061" y="507016"/>
            <a:ext cx="4037064" cy="5131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400" dirty="0"/>
              <a:t>Общий ландшафт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4AD0C0B-3519-4DB4-9D3C-2CB1414A2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722255"/>
            <a:ext cx="9650888" cy="411560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28E7A7-8949-4945-AC10-A4C580D826FC}"/>
              </a:ext>
            </a:extLst>
          </p:cNvPr>
          <p:cNvSpPr/>
          <p:nvPr/>
        </p:nvSpPr>
        <p:spPr>
          <a:xfrm>
            <a:off x="3233589" y="6181983"/>
            <a:ext cx="4498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Источник: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EU NEIGHBOURS east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, весна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856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650</Words>
  <Application>Microsoft Office PowerPoint</Application>
  <PresentationFormat>Широкоэкранный</PresentationFormat>
  <Paragraphs>190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inherit</vt:lpstr>
      <vt:lpstr>Myriad Pro</vt:lpstr>
      <vt:lpstr>Тема Office</vt:lpstr>
      <vt:lpstr>Media Landscape in Belarus</vt:lpstr>
      <vt:lpstr>Вопрос для дискуссии:</vt:lpstr>
      <vt:lpstr>Презентация PowerPoint</vt:lpstr>
      <vt:lpstr>Общий ландшафт медиапотребления</vt:lpstr>
      <vt:lpstr>Типы медиа, как источники информации</vt:lpstr>
      <vt:lpstr>Типы медиа, как источники информации</vt:lpstr>
      <vt:lpstr>Типы медиа, как источники информации</vt:lpstr>
      <vt:lpstr>Откуда Вы получали информацию об EU за последние три месяца</vt:lpstr>
      <vt:lpstr>Где Вы находите информацию об EU</vt:lpstr>
      <vt:lpstr>Телевидение</vt:lpstr>
      <vt:lpstr>Доли телесмотрения</vt:lpstr>
      <vt:lpstr>Социально-демографические характеристики телеканалов</vt:lpstr>
      <vt:lpstr>Презентация PowerPoint</vt:lpstr>
      <vt:lpstr>Презентация PowerPoint</vt:lpstr>
      <vt:lpstr>Телесмотрение  беларускай интернет-аудиторией</vt:lpstr>
      <vt:lpstr>Радио</vt:lpstr>
      <vt:lpstr>Доли радиостанций</vt:lpstr>
      <vt:lpstr>Социально-демографические характеристики  радиостанций</vt:lpstr>
      <vt:lpstr>Прослушивание радиостанций</vt:lpstr>
      <vt:lpstr>Интернет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Социальные медиа</vt:lpstr>
      <vt:lpstr>Презентация PowerPoint</vt:lpstr>
      <vt:lpstr>Презентация PowerPoint</vt:lpstr>
      <vt:lpstr>Презентация PowerPoint</vt:lpstr>
      <vt:lpstr>Онлайн медиа</vt:lpstr>
      <vt:lpstr>Презентация PowerPoint</vt:lpstr>
      <vt:lpstr>Презентация PowerPoint</vt:lpstr>
      <vt:lpstr>Пересечение аудиторий онлайн и социальных медиа</vt:lpstr>
      <vt:lpstr>Законодательное регулирование</vt:lpstr>
      <vt:lpstr>Ответственность за клевету и дискредитацию онлайн</vt:lpstr>
      <vt:lpstr>Ответственность за призывы к насилию</vt:lpstr>
      <vt:lpstr>Копирайт, на использование материалов с других онлайн источников</vt:lpstr>
      <vt:lpstr>Размещение фотографий реальных людей, особенно детей, и в каких случаях нужно их согласие</vt:lpstr>
      <vt:lpstr>Рекомендации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Landscape in Georgia</dc:title>
  <dc:creator>anna.kesh anna.kesh</dc:creator>
  <cp:lastModifiedBy>Doroshevich Mikhail</cp:lastModifiedBy>
  <cp:revision>102</cp:revision>
  <dcterms:created xsi:type="dcterms:W3CDTF">2019-04-14T18:17:36Z</dcterms:created>
  <dcterms:modified xsi:type="dcterms:W3CDTF">2019-04-24T06:12:51Z</dcterms:modified>
</cp:coreProperties>
</file>