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74" r:id="rId4"/>
    <p:sldId id="267" r:id="rId5"/>
    <p:sldId id="258" r:id="rId6"/>
    <p:sldId id="259" r:id="rId7"/>
    <p:sldId id="276" r:id="rId8"/>
    <p:sldId id="275" r:id="rId9"/>
    <p:sldId id="277" r:id="rId10"/>
    <p:sldId id="268" r:id="rId11"/>
    <p:sldId id="265" r:id="rId12"/>
    <p:sldId id="278" r:id="rId13"/>
    <p:sldId id="283" r:id="rId14"/>
    <p:sldId id="280" r:id="rId15"/>
    <p:sldId id="260" r:id="rId16"/>
    <p:sldId id="261" r:id="rId17"/>
    <p:sldId id="264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3D"/>
    <a:srgbClr val="F3AE49"/>
    <a:srgbClr val="A24AB1"/>
    <a:srgbClr val="9F2EB2"/>
    <a:srgbClr val="5B1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4709" autoAdjust="0"/>
  </p:normalViewPr>
  <p:slideViewPr>
    <p:cSldViewPr snapToGrid="0">
      <p:cViewPr>
        <p:scale>
          <a:sx n="50" d="100"/>
          <a:sy n="50" d="100"/>
        </p:scale>
        <p:origin x="579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erablabadze\Dropbox\DC%20for%20NGOs\UN%20EaP%20indexes%20comparison%20table-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 показателей стран региона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Georgia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Sheet1!$C$4:$G$4</c:f>
              <c:numCache>
                <c:formatCode>General</c:formatCode>
                <c:ptCount val="5"/>
                <c:pt idx="0">
                  <c:v>100</c:v>
                </c:pt>
                <c:pt idx="1">
                  <c:v>72</c:v>
                </c:pt>
                <c:pt idx="2">
                  <c:v>56</c:v>
                </c:pt>
                <c:pt idx="3">
                  <c:v>61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10-9443-A056-41A06542F294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Moldova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Sheet1!$C$5:$G$5</c:f>
              <c:numCache>
                <c:formatCode>General</c:formatCode>
                <c:ptCount val="5"/>
                <c:pt idx="0">
                  <c:v>80</c:v>
                </c:pt>
                <c:pt idx="1">
                  <c:v>69</c:v>
                </c:pt>
                <c:pt idx="2">
                  <c:v>66</c:v>
                </c:pt>
                <c:pt idx="3">
                  <c:v>65</c:v>
                </c:pt>
                <c:pt idx="4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10-9443-A056-41A06542F294}"/>
            </c:ext>
          </c:extLst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Ukraine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Sheet1!$C$6:$G$6</c:f>
              <c:numCache>
                <c:formatCode>General</c:formatCode>
                <c:ptCount val="5"/>
                <c:pt idx="0">
                  <c:v>54</c:v>
                </c:pt>
                <c:pt idx="1">
                  <c:v>68</c:v>
                </c:pt>
                <c:pt idx="2">
                  <c:v>87</c:v>
                </c:pt>
                <c:pt idx="3">
                  <c:v>62</c:v>
                </c:pt>
                <c:pt idx="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10-9443-A056-41A06542F294}"/>
            </c:ext>
          </c:extLst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Estonia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Sheet1!$C$7:$G$7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10-9443-A056-41A06542F294}"/>
            </c:ext>
          </c:extLst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Armenia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Sheet1!$C$8:$G$8</c:f>
              <c:numCache>
                <c:formatCode>General</c:formatCode>
                <c:ptCount val="5"/>
                <c:pt idx="0">
                  <c:v>110</c:v>
                </c:pt>
                <c:pt idx="1">
                  <c:v>94</c:v>
                </c:pt>
                <c:pt idx="2">
                  <c:v>61</c:v>
                </c:pt>
                <c:pt idx="3">
                  <c:v>87</c:v>
                </c:pt>
                <c:pt idx="4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10-9443-A056-41A06542F294}"/>
            </c:ext>
          </c:extLst>
        </c:ser>
        <c:ser>
          <c:idx val="5"/>
          <c:order val="5"/>
          <c:tx>
            <c:strRef>
              <c:f>Sheet1!$B$9</c:f>
              <c:strCache>
                <c:ptCount val="1"/>
                <c:pt idx="0">
                  <c:v>Azerbajan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Sheet1!$C$9:$G$9</c:f>
              <c:numCache>
                <c:formatCode>General</c:formatCode>
                <c:ptCount val="5"/>
                <c:pt idx="0">
                  <c:v>83</c:v>
                </c:pt>
                <c:pt idx="1">
                  <c:v>96</c:v>
                </c:pt>
                <c:pt idx="2">
                  <c:v>68</c:v>
                </c:pt>
                <c:pt idx="3">
                  <c:v>56</c:v>
                </c:pt>
                <c:pt idx="4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10-9443-A056-41A06542F294}"/>
            </c:ext>
          </c:extLst>
        </c:ser>
        <c:ser>
          <c:idx val="6"/>
          <c:order val="6"/>
          <c:tx>
            <c:strRef>
              <c:f>Sheet1!$B$10</c:f>
              <c:strCache>
                <c:ptCount val="1"/>
                <c:pt idx="0">
                  <c:v>Belarus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</c:numCache>
            </c:numRef>
          </c:cat>
          <c:val>
            <c:numRef>
              <c:f>Sheet1!$C$10:$G$10</c:f>
              <c:numCache>
                <c:formatCode>General</c:formatCode>
                <c:ptCount val="5"/>
                <c:pt idx="0">
                  <c:v>64</c:v>
                </c:pt>
                <c:pt idx="1">
                  <c:v>61</c:v>
                </c:pt>
                <c:pt idx="2">
                  <c:v>55</c:v>
                </c:pt>
                <c:pt idx="3">
                  <c:v>49</c:v>
                </c:pt>
                <c:pt idx="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10-9443-A056-41A06542F2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680066336"/>
        <c:axId val="-1679440080"/>
      </c:lineChart>
      <c:catAx>
        <c:axId val="-16800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79440080"/>
        <c:crosses val="autoZero"/>
        <c:auto val="1"/>
        <c:lblAlgn val="ctr"/>
        <c:lblOffset val="100"/>
        <c:noMultiLvlLbl val="0"/>
      </c:catAx>
      <c:valAx>
        <c:axId val="-1679440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68006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4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3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5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9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e-Participation tools are most efficient</a:t>
            </a:r>
          </a:p>
          <a:p>
            <a:r>
              <a:rPr lang="en-US" dirty="0"/>
              <a:t>https://www.polleverywhere.com/multiple_choice_polls/x8Ixs7q6O7OFDb0LiXRoN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941F8-13A7-A041-895F-BD81DDDE8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53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9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46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22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85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6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3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6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9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9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1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5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9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83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7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2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20CD5E72-EA43-43E4-B51C-397D20082EFB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C48EA9D-F993-4F4E-9030-1D19C9AB0AB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73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159D-D886-F741-9732-6B6F472E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B1E30-95C6-4749-BE20-A019B5866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6E1BD-669B-2B40-A696-B8779D7E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38D-0536-E74B-9374-303217C8E04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73A7E-F1BD-9548-9A67-ECA18B86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A71C5-6B2B-1E48-974B-CEA220F9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A666-6B54-DA48-B062-D8E8EA58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7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77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0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5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75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merablabadze75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slideLayout" Target="../slideLayouts/slideLayout1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d.g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y.gov.g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1" y="2219018"/>
            <a:ext cx="9920748" cy="1371600"/>
          </a:xfrm>
          <a:effectLst>
            <a:outerShdw blurRad="50800" dist="50800" dir="978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E-Government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E-Democracy </a:t>
            </a:r>
            <a:r>
              <a:rPr lang="ru-RU" dirty="0" smtClean="0"/>
              <a:t>в Грузии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1" y="3952568"/>
            <a:ext cx="10178047" cy="1625272"/>
          </a:xfrm>
          <a:effectLst>
            <a:outerShdw blurRad="50800" dist="12700" dir="1146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ru-RU" sz="2400" dirty="0" err="1" smtClean="0"/>
              <a:t>Мераб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Лабадзе</a:t>
            </a:r>
            <a:endParaRPr lang="ru-RU" sz="2400" dirty="0" smtClean="0"/>
          </a:p>
          <a:p>
            <a:r>
              <a:rPr lang="ru-RU" dirty="0" smtClean="0"/>
              <a:t>Читает курс лекций по Э-правительству </a:t>
            </a:r>
            <a:r>
              <a:rPr lang="ru-RU" dirty="0"/>
              <a:t>в Государственном университете Илии и Тбилисском государственном </a:t>
            </a:r>
            <a:r>
              <a:rPr lang="ru-RU" dirty="0" smtClean="0"/>
              <a:t>университете им. </a:t>
            </a:r>
            <a:r>
              <a:rPr lang="ru-RU" dirty="0" err="1" smtClean="0"/>
              <a:t>Иванэ</a:t>
            </a:r>
            <a:r>
              <a:rPr lang="ru-RU" dirty="0" smtClean="0"/>
              <a:t> Джавахишвили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13836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25049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32059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758629" y="218676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88673" y="225687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689800" y="311765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19844" y="318776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758629" y="406156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88673" y="41316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994603" y="499350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024647" y="5063609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88" y="1247442"/>
            <a:ext cx="4163375" cy="1076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Э-демократии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757724"/>
          </a:xfrm>
        </p:spPr>
        <p:txBody>
          <a:bodyPr>
            <a:normAutofit/>
          </a:bodyPr>
          <a:lstStyle/>
          <a:p>
            <a:r>
              <a:rPr lang="ru-RU" dirty="0"/>
              <a:t>Вектор в этих рамках идет от широкой общественной активности к вовлечению и участию в </a:t>
            </a:r>
            <a:r>
              <a:rPr lang="ru-RU" dirty="0" smtClean="0"/>
              <a:t>управленческой деятельности.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E-Democracy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909733" y="1326689"/>
            <a:ext cx="2632852" cy="270056"/>
          </a:xfrm>
        </p:spPr>
        <p:txBody>
          <a:bodyPr/>
          <a:lstStyle/>
          <a:p>
            <a:r>
              <a:rPr lang="en-US" dirty="0" smtClean="0"/>
              <a:t>E-Activism</a:t>
            </a:r>
            <a:r>
              <a:rPr lang="ru-RU" dirty="0" smtClean="0"/>
              <a:t> / Э-</a:t>
            </a:r>
            <a:r>
              <a:rPr lang="ru-RU" dirty="0" err="1" smtClean="0"/>
              <a:t>активизм</a:t>
            </a:r>
            <a:endParaRPr lang="en-US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>
          <a:xfrm>
            <a:off x="6716657" y="3462480"/>
            <a:ext cx="3507442" cy="356666"/>
          </a:xfrm>
        </p:spPr>
        <p:txBody>
          <a:bodyPr/>
          <a:lstStyle/>
          <a:p>
            <a:r>
              <a:rPr lang="ru-RU" dirty="0" smtClean="0"/>
              <a:t>Э-референдум</a:t>
            </a:r>
            <a:r>
              <a:rPr lang="en-US" dirty="0" smtClean="0"/>
              <a:t>, </a:t>
            </a:r>
            <a:r>
              <a:rPr lang="ru-RU" dirty="0"/>
              <a:t>голосование за конкретную инициативу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>
          <a:xfrm>
            <a:off x="5974938" y="1247444"/>
            <a:ext cx="741719" cy="739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5"/>
          </p:nvPr>
        </p:nvSpPr>
        <p:spPr>
          <a:xfrm>
            <a:off x="6693423" y="2262966"/>
            <a:ext cx="2849162" cy="253183"/>
          </a:xfrm>
        </p:spPr>
        <p:txBody>
          <a:bodyPr/>
          <a:lstStyle/>
          <a:p>
            <a:r>
              <a:rPr lang="en-US" dirty="0" smtClean="0"/>
              <a:t>E-Campaigning</a:t>
            </a:r>
            <a:r>
              <a:rPr lang="ru-RU" dirty="0"/>
              <a:t> / </a:t>
            </a:r>
            <a:r>
              <a:rPr lang="ru-RU" dirty="0" smtClean="0"/>
              <a:t>Э-агитация </a:t>
            </a:r>
            <a:endParaRPr lang="en-US" dirty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6"/>
          </p:nvPr>
        </p:nvSpPr>
        <p:spPr>
          <a:xfrm>
            <a:off x="6909733" y="2512474"/>
            <a:ext cx="3723753" cy="356666"/>
          </a:xfrm>
        </p:spPr>
        <p:txBody>
          <a:bodyPr/>
          <a:lstStyle/>
          <a:p>
            <a:r>
              <a:rPr lang="ru-RU" dirty="0"/>
              <a:t>Политическая кампания, социальные кампании онлайн, предложение политических мер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624593" y="3193854"/>
            <a:ext cx="2917991" cy="248731"/>
          </a:xfrm>
        </p:spPr>
        <p:txBody>
          <a:bodyPr/>
          <a:lstStyle/>
          <a:p>
            <a:r>
              <a:rPr lang="en-US" dirty="0" smtClean="0"/>
              <a:t>E-Voting</a:t>
            </a:r>
            <a:r>
              <a:rPr lang="ru-RU" dirty="0"/>
              <a:t> / </a:t>
            </a:r>
            <a:r>
              <a:rPr lang="ru-RU" dirty="0" smtClean="0"/>
              <a:t>Э-голосование</a:t>
            </a:r>
            <a:endParaRPr lang="en-US" dirty="0"/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693422" y="4137768"/>
            <a:ext cx="3099255" cy="274718"/>
          </a:xfrm>
        </p:spPr>
        <p:txBody>
          <a:bodyPr/>
          <a:lstStyle/>
          <a:p>
            <a:r>
              <a:rPr lang="en-US" dirty="0" smtClean="0"/>
              <a:t>E-Transparency</a:t>
            </a:r>
            <a:r>
              <a:rPr lang="ru-RU" dirty="0"/>
              <a:t> / </a:t>
            </a:r>
            <a:r>
              <a:rPr lang="ru-RU" dirty="0" smtClean="0"/>
              <a:t>Э-прозрачность</a:t>
            </a:r>
            <a:endParaRPr lang="en-US" dirty="0"/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42"/>
          </p:nvPr>
        </p:nvSpPr>
        <p:spPr>
          <a:xfrm>
            <a:off x="6811409" y="4389409"/>
            <a:ext cx="3723750" cy="356666"/>
          </a:xfrm>
        </p:spPr>
        <p:txBody>
          <a:bodyPr/>
          <a:lstStyle/>
          <a:p>
            <a:r>
              <a:rPr lang="ru-RU" dirty="0"/>
              <a:t>Цифровой доступ к информации </a:t>
            </a:r>
            <a:r>
              <a:rPr lang="ru-RU" dirty="0" smtClean="0"/>
              <a:t>публичного </a:t>
            </a:r>
            <a:r>
              <a:rPr lang="ru-RU" dirty="0"/>
              <a:t>сектора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44"/>
          </p:nvPr>
        </p:nvSpPr>
        <p:spPr>
          <a:xfrm>
            <a:off x="6929397" y="5069701"/>
            <a:ext cx="2863280" cy="269713"/>
          </a:xfrm>
        </p:spPr>
        <p:txBody>
          <a:bodyPr/>
          <a:lstStyle/>
          <a:p>
            <a:r>
              <a:rPr lang="en-US" dirty="0" smtClean="0"/>
              <a:t>E-Participation</a:t>
            </a:r>
            <a:r>
              <a:rPr lang="ru-RU" dirty="0"/>
              <a:t> / </a:t>
            </a:r>
            <a:r>
              <a:rPr lang="ru-RU" dirty="0" smtClean="0"/>
              <a:t>Э-участие</a:t>
            </a:r>
            <a:endParaRPr lang="en-US" dirty="0"/>
          </a:p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5"/>
          </p:nvPr>
        </p:nvSpPr>
        <p:spPr>
          <a:xfrm>
            <a:off x="7087134" y="5325530"/>
            <a:ext cx="3487777" cy="356666"/>
          </a:xfrm>
        </p:spPr>
        <p:txBody>
          <a:bodyPr/>
          <a:lstStyle/>
          <a:p>
            <a:r>
              <a:rPr lang="ru-RU" dirty="0"/>
              <a:t>Э-консультация, э-петиция, э-законодательство, э-принятие решений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04EAECF5-5CC8-0249-A059-D573E559728D}"/>
              </a:ext>
            </a:extLst>
          </p:cNvPr>
          <p:cNvSpPr txBox="1">
            <a:spLocks/>
          </p:cNvSpPr>
          <p:nvPr/>
        </p:nvSpPr>
        <p:spPr>
          <a:xfrm>
            <a:off x="7024647" y="1591355"/>
            <a:ext cx="3507442" cy="356666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Мобилизация. </a:t>
            </a:r>
            <a:r>
              <a:rPr lang="ru-RU" dirty="0" err="1" smtClean="0"/>
              <a:t>краудфандинг</a:t>
            </a:r>
            <a:r>
              <a:rPr lang="ru-RU" dirty="0"/>
              <a:t>, </a:t>
            </a:r>
            <a:r>
              <a:rPr lang="ru-RU" dirty="0" smtClean="0"/>
              <a:t>э-социальное предприятие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0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251905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8988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72514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9597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8933791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104625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51905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8988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72514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89597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8933791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104625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E-Democracy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 smtClean="0"/>
              <a:t>Э-консультации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8"/>
          </p:nvPr>
        </p:nvSpPr>
        <p:spPr>
          <a:xfrm>
            <a:off x="1627632" y="3060904"/>
            <a:ext cx="2578607" cy="673926"/>
          </a:xfrm>
        </p:spPr>
        <p:txBody>
          <a:bodyPr/>
          <a:lstStyle/>
          <a:p>
            <a:r>
              <a:rPr lang="ru-RU" dirty="0"/>
              <a:t>Цифровые инструменты для взаимодействия G2C-C2G, G2B-B2G. Совместное бюджетирование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35"/>
          </p:nvPr>
        </p:nvSpPr>
        <p:spPr/>
        <p:txBody>
          <a:bodyPr/>
          <a:lstStyle/>
          <a:p>
            <a:r>
              <a:rPr lang="ru-RU" dirty="0" smtClean="0"/>
              <a:t>Блоги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r>
              <a:rPr lang="ru-RU" dirty="0"/>
              <a:t>Выражение мнения по темам, представляющим общественный интерес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dirty="0"/>
              <a:t>Интернет-вещание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r>
              <a:rPr lang="ru-RU" dirty="0"/>
              <a:t>Онлайн потоковое </a:t>
            </a:r>
            <a:r>
              <a:rPr lang="ru-RU" dirty="0" smtClean="0"/>
              <a:t>видео с </a:t>
            </a:r>
            <a:r>
              <a:rPr lang="ru-RU" dirty="0"/>
              <a:t>общественных мероприятий, заседаний совета и т. д.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ru-RU" dirty="0"/>
              <a:t>петиция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2"/>
          </p:nvPr>
        </p:nvSpPr>
        <p:spPr/>
        <p:txBody>
          <a:bodyPr/>
          <a:lstStyle/>
          <a:p>
            <a:r>
              <a:rPr lang="ru-RU" dirty="0"/>
              <a:t>Создание и подписание петиции по вопросам политики или предложений по законодательству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idx="44"/>
          </p:nvPr>
        </p:nvSpPr>
        <p:spPr>
          <a:xfrm>
            <a:off x="4980914" y="4786994"/>
            <a:ext cx="2437027" cy="214936"/>
          </a:xfrm>
        </p:spPr>
        <p:txBody>
          <a:bodyPr/>
          <a:lstStyle/>
          <a:p>
            <a:r>
              <a:rPr lang="ru-RU" dirty="0"/>
              <a:t>Форумы / Дискуссионные табло 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5"/>
          </p:nvPr>
        </p:nvSpPr>
        <p:spPr>
          <a:xfrm>
            <a:off x="5084343" y="5275517"/>
            <a:ext cx="2230168" cy="356666"/>
          </a:xfrm>
        </p:spPr>
        <p:txBody>
          <a:bodyPr/>
          <a:lstStyle/>
          <a:p>
            <a:r>
              <a:rPr lang="ru-RU" dirty="0"/>
              <a:t>Размещение и обсуждение важных </a:t>
            </a:r>
            <a:r>
              <a:rPr lang="ru-RU" dirty="0" err="1" smtClean="0"/>
              <a:t>социо</a:t>
            </a:r>
            <a:r>
              <a:rPr lang="ru-RU" dirty="0" smtClean="0"/>
              <a:t>-политических </a:t>
            </a:r>
            <a:r>
              <a:rPr lang="ru-RU" dirty="0"/>
              <a:t>тем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idx="47"/>
          </p:nvPr>
        </p:nvSpPr>
        <p:spPr/>
        <p:txBody>
          <a:bodyPr/>
          <a:lstStyle/>
          <a:p>
            <a:r>
              <a:rPr lang="ru-RU" dirty="0"/>
              <a:t>Социальные медиа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8"/>
          </p:nvPr>
        </p:nvSpPr>
        <p:spPr>
          <a:xfrm>
            <a:off x="8189566" y="5097183"/>
            <a:ext cx="2230168" cy="738538"/>
          </a:xfrm>
        </p:spPr>
        <p:txBody>
          <a:bodyPr/>
          <a:lstStyle/>
          <a:p>
            <a:r>
              <a:rPr lang="ru-RU" dirty="0"/>
              <a:t>Комментирование официальных каналов социальных сетей. Взаимодействие с аудиторией, дискуссии, публикации в СМИ, обмен информацией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315154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Избирательные инструменты </a:t>
            </a:r>
            <a:r>
              <a:rPr lang="ru-RU" dirty="0" smtClean="0"/>
              <a:t>э-участия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6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99E3-3859-D847-AFAB-BA162920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85" y="2702804"/>
            <a:ext cx="5056632" cy="1268158"/>
          </a:xfrm>
        </p:spPr>
        <p:txBody>
          <a:bodyPr>
            <a:normAutofit fontScale="90000"/>
          </a:bodyPr>
          <a:lstStyle/>
          <a:p>
            <a:r>
              <a:rPr lang="ru-RU" dirty="0"/>
              <a:t>Давайте выберем лучший инструмент </a:t>
            </a:r>
            <a:r>
              <a:rPr lang="ru-RU" dirty="0" smtClean="0"/>
              <a:t>э-участия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97F85-0E55-9E46-86E7-364BBC5B2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8697" y="3688423"/>
            <a:ext cx="4767209" cy="565078"/>
          </a:xfrm>
          <a:solidFill>
            <a:schemeClr val="bg1">
              <a:alpha val="93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3000" b="1" dirty="0">
                <a:hlinkClick r:id="rId3"/>
              </a:rPr>
              <a:t>Pollev.com/merablabadze754</a:t>
            </a:r>
            <a:endParaRPr lang="en-US" sz="3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A60BF-C389-7447-B967-27753F4377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</a:t>
            </a:r>
            <a:r>
              <a:rPr lang="en-US" sz="2400" dirty="0" smtClean="0"/>
              <a:t>-</a:t>
            </a:r>
            <a:r>
              <a:rPr lang="ru-RU" sz="2400" dirty="0"/>
              <a:t>опрос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59155-77C3-6D44-B481-F59A32589BB5}"/>
              </a:ext>
            </a:extLst>
          </p:cNvPr>
          <p:cNvSpPr txBox="1"/>
          <p:nvPr/>
        </p:nvSpPr>
        <p:spPr>
          <a:xfrm>
            <a:off x="5262278" y="4556778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Результаты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7417-047E-4640-A73A-1F4DAA3F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130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Какие инструменты электронного участия наиболее </a:t>
            </a:r>
            <a:r>
              <a:rPr lang="ru-RU" sz="3600" dirty="0" smtClean="0"/>
              <a:t>эффективны?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3525A-ED6F-CE4D-9D2B-FA89A394E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584" y="2020126"/>
            <a:ext cx="3925824" cy="3219386"/>
          </a:xfrm>
        </p:spPr>
        <p:txBody>
          <a:bodyPr/>
          <a:lstStyle/>
          <a:p>
            <a:pPr algn="r"/>
            <a:r>
              <a:rPr lang="ru-RU" dirty="0"/>
              <a:t>Э-консультации</a:t>
            </a:r>
          </a:p>
          <a:p>
            <a:pPr algn="r"/>
            <a:r>
              <a:rPr lang="ru-RU" dirty="0"/>
              <a:t>Блоги</a:t>
            </a:r>
          </a:p>
          <a:p>
            <a:pPr algn="r"/>
            <a:r>
              <a:rPr lang="ru-RU" dirty="0"/>
              <a:t>Интернет-вещание</a:t>
            </a:r>
          </a:p>
          <a:p>
            <a:pPr algn="r"/>
            <a:r>
              <a:rPr lang="ru-RU" dirty="0"/>
              <a:t>Форумы / Дискуссионные табло</a:t>
            </a:r>
          </a:p>
          <a:p>
            <a:pPr algn="r"/>
            <a:r>
              <a:rPr lang="ru-RU" dirty="0"/>
              <a:t>Э-петиции</a:t>
            </a:r>
          </a:p>
          <a:p>
            <a:pPr algn="r"/>
            <a:r>
              <a:rPr lang="ru-RU" dirty="0"/>
              <a:t>Социальная медиа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14416" y="2020126"/>
            <a:ext cx="0" cy="320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9866-5C3D-D149-B170-A17F3BEB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Гражданские технологические инициативы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FC59-4DEC-F94E-8FBC-F5B5F94CA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Chemiqucha.ge </a:t>
            </a:r>
            <a:r>
              <a:rPr lang="ru-RU" dirty="0"/>
              <a:t>- отремонтируй мою улицу. В настоящее время не функционирует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Совместное бюджетирование проектов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Блог проекта э-участия 2013-2015 eparticipationge.wordpress.com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Гражданские проекты региональных СМИ и ОГО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Индекс открытости местного самоуправления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WWW.LSGINDEX.ORG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www.Manifest.ge</a:t>
            </a:r>
            <a:r>
              <a:rPr lang="ru-RU" dirty="0"/>
              <a:t> - портал для открытых </a:t>
            </a:r>
            <a:r>
              <a:rPr lang="ru-RU" dirty="0" smtClean="0"/>
              <a:t>петиций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7646E-2A92-3643-95D0-AB56D45F8C6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23344-269D-C747-9E2C-626D22AEC38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82911" y="318014"/>
            <a:ext cx="3050546" cy="513119"/>
          </a:xfrm>
        </p:spPr>
        <p:txBody>
          <a:bodyPr/>
          <a:lstStyle/>
          <a:p>
            <a:r>
              <a:rPr lang="ru-RU" dirty="0"/>
              <a:t>Гражданские технологические инициативы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9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11900" y="3561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04000" y="4508298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9033" y="1093753"/>
            <a:ext cx="430866" cy="326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1" y="4188947"/>
            <a:ext cx="430866" cy="326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Портал э-петиций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декабре 2017 </a:t>
            </a:r>
            <a:r>
              <a:rPr lang="ru-RU" dirty="0" smtClean="0"/>
              <a:t>года, после нескольких  переносов на более поздний срок, был </a:t>
            </a:r>
            <a:r>
              <a:rPr lang="ru-RU" dirty="0"/>
              <a:t>запущен правительственный портал электронных петиций ichange.gov.ge.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Пороговый предел - 10 </a:t>
            </a:r>
            <a:r>
              <a:rPr lang="ru-RU" dirty="0"/>
              <a:t>000 подписей, </a:t>
            </a:r>
            <a:r>
              <a:rPr lang="ru-RU" dirty="0" smtClean="0"/>
              <a:t>кажется является препятствием для серьезного внедрения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сбора необходимого количества петиций - 30 дней.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Социальная активность намного выше на других </a:t>
            </a:r>
            <a:r>
              <a:rPr lang="ru-RU" dirty="0" smtClean="0"/>
              <a:t>платформах, например</a:t>
            </a:r>
            <a:r>
              <a:rPr lang="ru-RU" dirty="0"/>
              <a:t>, </a:t>
            </a:r>
            <a:r>
              <a:rPr lang="ru-RU" dirty="0" smtClean="0"/>
              <a:t>на change.org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ru-RU" sz="2000" dirty="0"/>
              <a:t>Э-участие - содействует </a:t>
            </a:r>
            <a:r>
              <a:rPr lang="ru-RU" sz="2000" dirty="0" smtClean="0"/>
              <a:t>привлечению </a:t>
            </a:r>
            <a:r>
              <a:rPr lang="ru-RU" sz="2000" dirty="0"/>
              <a:t>гражданского общества и открытому управлению, на основе широкого участия, посредством информационных и коммуникационных технологий (ICT)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E-Democracy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6"/>
          </p:nvPr>
        </p:nvSpPr>
        <p:spPr>
          <a:xfrm>
            <a:off x="7400626" y="4784357"/>
            <a:ext cx="3046148" cy="360197"/>
          </a:xfrm>
        </p:spPr>
        <p:txBody>
          <a:bodyPr/>
          <a:lstStyle/>
          <a:p>
            <a:r>
              <a:rPr lang="ru-RU" dirty="0" smtClean="0"/>
              <a:t>ООН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1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187" y="2216215"/>
            <a:ext cx="4420829" cy="1793891"/>
          </a:xfrm>
        </p:spPr>
        <p:txBody>
          <a:bodyPr>
            <a:noAutofit/>
          </a:bodyPr>
          <a:lstStyle/>
          <a:p>
            <a:r>
              <a:rPr lang="ru-RU" sz="2800" dirty="0"/>
              <a:t>Интерактивное упражнение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Создай </a:t>
            </a:r>
            <a:r>
              <a:rPr lang="ru-RU" sz="2800" dirty="0"/>
              <a:t>петицию на портале ichange.gov.ge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Создай петицию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Создай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2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292600" y="1625600"/>
            <a:ext cx="3606800" cy="3606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89569" y="44538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365500" y="698500"/>
            <a:ext cx="5461000" cy="5461000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455640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033980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33980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94641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0" name="Овал 29"/>
          <p:cNvSpPr/>
          <p:nvPr/>
        </p:nvSpPr>
        <p:spPr>
          <a:xfrm>
            <a:off x="3416301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1" name="Овал 30"/>
          <p:cNvSpPr/>
          <p:nvPr/>
        </p:nvSpPr>
        <p:spPr>
          <a:xfrm>
            <a:off x="3416301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064024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467884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64024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31115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96775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31115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96" y="1101529"/>
            <a:ext cx="6039334" cy="345610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794948" y="4465977"/>
            <a:ext cx="2534208" cy="989369"/>
          </a:xfrm>
        </p:spPr>
        <p:txBody>
          <a:bodyPr/>
          <a:lstStyle/>
          <a:p>
            <a:r>
              <a:rPr lang="ru-RU" sz="2400" b="1" dirty="0"/>
              <a:t>Рекомендации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Секция</a:t>
            </a:r>
            <a:r>
              <a:rPr lang="en-US" dirty="0" smtClean="0"/>
              <a:t>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Рекомендации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6"/>
          </p:nvPr>
        </p:nvSpPr>
        <p:spPr>
          <a:xfrm>
            <a:off x="8968774" y="1720197"/>
            <a:ext cx="2230168" cy="285194"/>
          </a:xfrm>
        </p:spPr>
        <p:txBody>
          <a:bodyPr/>
          <a:lstStyle/>
          <a:p>
            <a:r>
              <a:rPr lang="ru-RU" dirty="0" smtClean="0"/>
              <a:t>Анализируй обратную связь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9"/>
          </p:nvPr>
        </p:nvSpPr>
        <p:spPr>
          <a:xfrm>
            <a:off x="9372634" y="3112914"/>
            <a:ext cx="2230168" cy="407525"/>
          </a:xfrm>
        </p:spPr>
        <p:txBody>
          <a:bodyPr/>
          <a:lstStyle/>
          <a:p>
            <a:r>
              <a:rPr lang="ru-RU" dirty="0" smtClean="0"/>
              <a:t>Активируй мобильные </a:t>
            </a:r>
            <a:r>
              <a:rPr lang="ru-RU" dirty="0"/>
              <a:t>каналы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ru-RU" dirty="0" smtClean="0"/>
              <a:t>Интегрируй </a:t>
            </a:r>
            <a:r>
              <a:rPr lang="ru-RU" dirty="0"/>
              <a:t>социальные сети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3"/>
          </p:nvPr>
        </p:nvSpPr>
        <p:spPr>
          <a:xfrm>
            <a:off x="1035665" y="1720196"/>
            <a:ext cx="2230168" cy="509721"/>
          </a:xfrm>
        </p:spPr>
        <p:txBody>
          <a:bodyPr/>
          <a:lstStyle/>
          <a:p>
            <a:r>
              <a:rPr lang="ru-RU" dirty="0" smtClean="0"/>
              <a:t>Привлеки </a:t>
            </a:r>
            <a:r>
              <a:rPr lang="ru-RU" dirty="0"/>
              <a:t>свою целевую аудиторию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r>
              <a:rPr lang="ru-RU" dirty="0"/>
              <a:t>Сделай так, чтобы система работала просто 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7"/>
          </p:nvPr>
        </p:nvSpPr>
        <p:spPr>
          <a:xfrm>
            <a:off x="1170431" y="4560678"/>
            <a:ext cx="2095401" cy="523385"/>
          </a:xfrm>
        </p:spPr>
        <p:txBody>
          <a:bodyPr/>
          <a:lstStyle/>
          <a:p>
            <a:r>
              <a:rPr lang="ru-RU" dirty="0"/>
              <a:t>Не </a:t>
            </a:r>
            <a:r>
              <a:rPr lang="ru-RU" dirty="0" smtClean="0"/>
              <a:t>рассеивай усилия  в разных направлениях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" name="Заголовок 21">
            <a:extLst>
              <a:ext uri="{FF2B5EF4-FFF2-40B4-BE49-F238E27FC236}">
                <a16:creationId xmlns:a16="http://schemas.microsoft.com/office/drawing/2014/main" id="{90AD75F2-7340-C045-AF53-CE3BC620AE92}"/>
              </a:ext>
            </a:extLst>
          </p:cNvPr>
          <p:cNvSpPr txBox="1">
            <a:spLocks/>
          </p:cNvSpPr>
          <p:nvPr/>
        </p:nvSpPr>
        <p:spPr>
          <a:xfrm>
            <a:off x="5889569" y="237961"/>
            <a:ext cx="4889498" cy="56169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16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462813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cs typeface="Segoe UI" pitchFamily="34" charset="0"/>
              </a:rPr>
              <a:t>Спасибо за внимание!</a:t>
            </a:r>
            <a:endParaRPr lang="en-US" dirty="0">
              <a:cs typeface="Segoe U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3814914"/>
          </a:xfrm>
        </p:spPr>
        <p:txBody>
          <a:bodyPr/>
          <a:lstStyle/>
          <a:p>
            <a:pPr algn="l"/>
            <a:r>
              <a:rPr lang="ru-RU" b="1" dirty="0">
                <a:cs typeface="Segoe UI" pitchFamily="34" charset="0"/>
              </a:rPr>
              <a:t>Региональный офис проекта:</a:t>
            </a:r>
          </a:p>
          <a:p>
            <a:pPr algn="l"/>
            <a:r>
              <a:rPr lang="ru-RU" dirty="0">
                <a:cs typeface="Segoe UI" pitchFamily="34" charset="0"/>
              </a:rPr>
              <a:t>Просп. Григоренко 23, Офис 2505, 02000 Киев, </a:t>
            </a:r>
            <a:r>
              <a:rPr lang="ru-RU" dirty="0" smtClean="0">
                <a:cs typeface="Segoe UI" pitchFamily="34" charset="0"/>
              </a:rPr>
              <a:t>Украина</a:t>
            </a:r>
          </a:p>
          <a:p>
            <a:pPr algn="l"/>
            <a:r>
              <a:rPr lang="en-US" dirty="0" smtClean="0">
                <a:cs typeface="Segoe UI" pitchFamily="34" charset="0"/>
              </a:rPr>
              <a:t>+38  </a:t>
            </a:r>
            <a:r>
              <a:rPr lang="en-US" dirty="0">
                <a:cs typeface="Segoe UI" pitchFamily="34" charset="0"/>
              </a:rPr>
              <a:t>063 376 55 46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welcome@EaPCivilSociety.eu</a:t>
            </a:r>
            <a:endParaRPr lang="en-US" dirty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www.EaPCivilSociety.eu</a:t>
            </a:r>
          </a:p>
          <a:p>
            <a:pPr algn="l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cs typeface="Segoe UI" pitchFamily="34" charset="0"/>
              </a:rPr>
              <a:t>GDSI </a:t>
            </a:r>
            <a:r>
              <a:rPr lang="ru-RU" b="1" dirty="0">
                <a:cs typeface="Segoe UI" pitchFamily="34" charset="0"/>
              </a:rPr>
              <a:t>о</a:t>
            </a:r>
            <a:r>
              <a:rPr lang="ru-RU" b="1" dirty="0" smtClean="0">
                <a:cs typeface="Segoe UI" pitchFamily="34" charset="0"/>
              </a:rPr>
              <a:t>фис</a:t>
            </a:r>
            <a:r>
              <a:rPr lang="en-US" b="1" dirty="0" smtClean="0">
                <a:cs typeface="Segoe UI" pitchFamily="34" charset="0"/>
              </a:rPr>
              <a:t>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ru-RU" dirty="0">
                <a:cs typeface="Segoe UI" pitchFamily="34" charset="0"/>
              </a:rPr>
              <a:t>Блок 15, Технологический парк </a:t>
            </a:r>
            <a:r>
              <a:rPr lang="ru-RU" dirty="0" err="1">
                <a:cs typeface="Segoe UI" pitchFamily="34" charset="0"/>
              </a:rPr>
              <a:t>Голуэй</a:t>
            </a:r>
            <a:r>
              <a:rPr lang="ru-RU" dirty="0">
                <a:cs typeface="Segoe UI" pitchFamily="34" charset="0"/>
              </a:rPr>
              <a:t>, </a:t>
            </a:r>
            <a:r>
              <a:rPr lang="ru-RU" dirty="0" err="1">
                <a:cs typeface="Segoe UI" pitchFamily="34" charset="0"/>
              </a:rPr>
              <a:t>Паркмор</a:t>
            </a:r>
            <a:r>
              <a:rPr lang="ru-RU" dirty="0">
                <a:cs typeface="Segoe UI" pitchFamily="34" charset="0"/>
              </a:rPr>
              <a:t>, </a:t>
            </a:r>
            <a:r>
              <a:rPr lang="ru-RU" dirty="0" err="1">
                <a:cs typeface="Segoe UI" pitchFamily="34" charset="0"/>
              </a:rPr>
              <a:t>Голуэй</a:t>
            </a:r>
            <a:r>
              <a:rPr lang="ru-RU" dirty="0">
                <a:cs typeface="Segoe UI" pitchFamily="34" charset="0"/>
              </a:rPr>
              <a:t>, </a:t>
            </a:r>
            <a:r>
              <a:rPr lang="ru-RU" dirty="0" smtClean="0">
                <a:cs typeface="Segoe UI" pitchFamily="34" charset="0"/>
              </a:rPr>
              <a:t>Ирландия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+38  063 376 55 46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consulting@gdsi.ie</a:t>
            </a:r>
            <a:endParaRPr lang="en-US" dirty="0">
              <a:cs typeface="Segoe UI" pitchFamily="34" charset="0"/>
            </a:endParaRPr>
          </a:p>
          <a:p>
            <a:pPr>
              <a:defRPr/>
            </a:pPr>
            <a:r>
              <a:rPr lang="en-US" dirty="0">
                <a:cs typeface="Segoe UI" pitchFamily="34" charset="0"/>
              </a:rPr>
              <a:t>www.gdsi.ie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9866-5C3D-D149-B170-A17F3BEB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7646E-2A92-3643-95D0-AB56D45F8C6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23344-269D-C747-9E2C-626D22AEC38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661" y="1809134"/>
            <a:ext cx="101059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Э-правительство </a:t>
            </a:r>
            <a:r>
              <a:rPr lang="ru-RU" sz="2400" dirty="0"/>
              <a:t>в Грузии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/>
              <a:t>Правовые основы электронного управления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Э-демократия</a:t>
            </a:r>
            <a:endParaRPr lang="ru-RU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Э-инструменты участия</a:t>
            </a:r>
            <a:endParaRPr lang="ru-RU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/>
              <a:t>Гражданские технологические инициативы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/>
              <a:t>Практические упражнения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OTLSHAPE_M_3bdee929928a47ec82ab115ac7f7e690_Connector1"/>
          <p:cNvCxnSpPr/>
          <p:nvPr>
            <p:custDataLst>
              <p:tags r:id="rId2"/>
            </p:custDataLst>
          </p:nvPr>
        </p:nvCxnSpPr>
        <p:spPr>
          <a:xfrm>
            <a:off x="6006756" y="3187700"/>
            <a:ext cx="0" cy="972820"/>
          </a:xfrm>
          <a:prstGeom prst="line">
            <a:avLst/>
          </a:prstGeom>
          <a:ln w="9525" cap="flat" cmpd="sng" algn="ctr">
            <a:solidFill>
              <a:schemeClr val="accent5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OTLSHAPE_M_040648a26ff84468a24e7480ad91620e_Connector2"/>
          <p:cNvCxnSpPr/>
          <p:nvPr>
            <p:custDataLst>
              <p:tags r:id="rId3"/>
            </p:custDataLst>
          </p:nvPr>
        </p:nvCxnSpPr>
        <p:spPr>
          <a:xfrm>
            <a:off x="5413261" y="4532630"/>
            <a:ext cx="0" cy="88900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OTLSHAPE_M_dba9f1cc2041410b849ee590e76c7780_Connector1"/>
          <p:cNvCxnSpPr/>
          <p:nvPr>
            <p:custDataLst>
              <p:tags r:id="rId4"/>
            </p:custDataLst>
          </p:nvPr>
        </p:nvCxnSpPr>
        <p:spPr>
          <a:xfrm>
            <a:off x="5606379" y="1706880"/>
            <a:ext cx="0" cy="88900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OTLSHAPE_M_22ba966897a34657afc169ade639a7fb_Connector1"/>
          <p:cNvCxnSpPr/>
          <p:nvPr>
            <p:custDataLst>
              <p:tags r:id="rId5"/>
            </p:custDataLst>
          </p:nvPr>
        </p:nvCxnSpPr>
        <p:spPr>
          <a:xfrm>
            <a:off x="2921022" y="1922662"/>
            <a:ext cx="0" cy="8312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0" name="OTLSHAPE_TB_00000000000000000000000000000000_LeftEndCaps" hidden="1"/>
          <p:cNvSpPr txBox="1"/>
          <p:nvPr>
            <p:custDataLst>
              <p:tags r:id="rId6"/>
            </p:custDataLst>
          </p:nvPr>
        </p:nvSpPr>
        <p:spPr>
          <a:xfrm>
            <a:off x="1778000" y="2794170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1980</a:t>
            </a:r>
          </a:p>
        </p:txBody>
      </p:sp>
      <p:sp>
        <p:nvSpPr>
          <p:cNvPr id="681" name="OTLSHAPE_TB_00000000000000000000000000000000_RightEndCaps" hidden="1"/>
          <p:cNvSpPr txBox="1"/>
          <p:nvPr>
            <p:custDataLst>
              <p:tags r:id="rId7"/>
            </p:custDataLst>
          </p:nvPr>
        </p:nvSpPr>
        <p:spPr>
          <a:xfrm>
            <a:off x="9950534" y="2794170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682" name="OTLSHAPE_TB_00000000000000000000000000000000_ScaleContainer"/>
          <p:cNvSpPr/>
          <p:nvPr>
            <p:custDataLst>
              <p:tags r:id="rId8"/>
            </p:custDataLst>
          </p:nvPr>
        </p:nvSpPr>
        <p:spPr>
          <a:xfrm>
            <a:off x="2368463" y="2743200"/>
            <a:ext cx="8114809" cy="3810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3" name="OTLSHAPE_TB_00000000000000000000000000000000_ElapsedTime" hidden="1"/>
          <p:cNvSpPr/>
          <p:nvPr>
            <p:custDataLst>
              <p:tags r:id="rId9"/>
            </p:custDataLst>
          </p:nvPr>
        </p:nvSpPr>
        <p:spPr>
          <a:xfrm>
            <a:off x="1524000" y="0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OTLSHAPE_TB_00000000000000000000000000000000_TodayMarkerShape" hidden="1"/>
          <p:cNvSpPr/>
          <p:nvPr>
            <p:custDataLst>
              <p:tags r:id="rId10"/>
            </p:custDataLst>
          </p:nvPr>
        </p:nvSpPr>
        <p:spPr>
          <a:xfrm>
            <a:off x="9043328" y="31242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OTLSHAPE_TB_00000000000000000000000000000000_TodayMarkerText" hidden="1"/>
          <p:cNvSpPr txBox="1"/>
          <p:nvPr>
            <p:custDataLst>
              <p:tags r:id="rId11"/>
            </p:custDataLst>
          </p:nvPr>
        </p:nvSpPr>
        <p:spPr>
          <a:xfrm>
            <a:off x="9097757" y="32512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cxnSp>
        <p:nvCxnSpPr>
          <p:cNvPr id="687" name="OTLSHAPE_TB_00000000000000000000000000000000_Separator1"/>
          <p:cNvCxnSpPr/>
          <p:nvPr>
            <p:custDataLst>
              <p:tags r:id="rId12"/>
            </p:custDataLst>
          </p:nvPr>
        </p:nvCxnSpPr>
        <p:spPr>
          <a:xfrm>
            <a:off x="2963098" y="2801436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OTLSHAPE_TB_00000000000000000000000000000000_Separator2"/>
          <p:cNvCxnSpPr/>
          <p:nvPr>
            <p:custDataLst>
              <p:tags r:id="rId13"/>
            </p:custDataLst>
          </p:nvPr>
        </p:nvCxnSpPr>
        <p:spPr>
          <a:xfrm>
            <a:off x="3556435" y="2801436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OTLSHAPE_TB_00000000000000000000000000000000_TimescaleInterval3"/>
          <p:cNvSpPr txBox="1"/>
          <p:nvPr>
            <p:custDataLst>
              <p:tags r:id="rId14"/>
            </p:custDataLst>
          </p:nvPr>
        </p:nvSpPr>
        <p:spPr>
          <a:xfrm>
            <a:off x="3151458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2004</a:t>
            </a:r>
          </a:p>
        </p:txBody>
      </p:sp>
      <p:cxnSp>
        <p:nvCxnSpPr>
          <p:cNvPr id="691" name="OTLSHAPE_TB_00000000000000000000000000000000_Separator3"/>
          <p:cNvCxnSpPr/>
          <p:nvPr>
            <p:custDataLst>
              <p:tags r:id="rId15"/>
            </p:custDataLst>
          </p:nvPr>
        </p:nvCxnSpPr>
        <p:spPr>
          <a:xfrm>
            <a:off x="4608014" y="2801435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2" name="OTLSHAPE_TB_00000000000000000000000000000000_TimescaleInterval4"/>
          <p:cNvSpPr txBox="1"/>
          <p:nvPr>
            <p:custDataLst>
              <p:tags r:id="rId16"/>
            </p:custDataLst>
          </p:nvPr>
        </p:nvSpPr>
        <p:spPr>
          <a:xfrm>
            <a:off x="4644996" y="2841969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2007</a:t>
            </a:r>
          </a:p>
        </p:txBody>
      </p:sp>
      <p:cxnSp>
        <p:nvCxnSpPr>
          <p:cNvPr id="693" name="OTLSHAPE_TB_00000000000000000000000000000000_Separator4"/>
          <p:cNvCxnSpPr/>
          <p:nvPr>
            <p:custDataLst>
              <p:tags r:id="rId17"/>
            </p:custDataLst>
          </p:nvPr>
        </p:nvCxnSpPr>
        <p:spPr>
          <a:xfrm flipH="1">
            <a:off x="5025154" y="2813169"/>
            <a:ext cx="3412" cy="245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OTLSHAPE_TB_00000000000000000000000000000000_TimescaleInterval5"/>
          <p:cNvSpPr txBox="1"/>
          <p:nvPr>
            <p:custDataLst>
              <p:tags r:id="rId18"/>
            </p:custDataLst>
          </p:nvPr>
        </p:nvSpPr>
        <p:spPr>
          <a:xfrm>
            <a:off x="6024690" y="284384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2010</a:t>
            </a:r>
          </a:p>
        </p:txBody>
      </p:sp>
      <p:cxnSp>
        <p:nvCxnSpPr>
          <p:cNvPr id="695" name="OTLSHAPE_TB_00000000000000000000000000000000_Separator5"/>
          <p:cNvCxnSpPr/>
          <p:nvPr>
            <p:custDataLst>
              <p:tags r:id="rId19"/>
            </p:custDataLst>
          </p:nvPr>
        </p:nvCxnSpPr>
        <p:spPr>
          <a:xfrm>
            <a:off x="6437052" y="2807995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OTLSHAPE_TB_00000000000000000000000000000000_TimescaleInterval6"/>
          <p:cNvSpPr txBox="1"/>
          <p:nvPr>
            <p:custDataLst>
              <p:tags r:id="rId20"/>
            </p:custDataLst>
          </p:nvPr>
        </p:nvSpPr>
        <p:spPr>
          <a:xfrm>
            <a:off x="6557168" y="2845049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2011</a:t>
            </a:r>
          </a:p>
        </p:txBody>
      </p:sp>
      <p:cxnSp>
        <p:nvCxnSpPr>
          <p:cNvPr id="697" name="OTLSHAPE_TB_00000000000000000000000000000000_Separator6"/>
          <p:cNvCxnSpPr/>
          <p:nvPr>
            <p:custDataLst>
              <p:tags r:id="rId21"/>
            </p:custDataLst>
          </p:nvPr>
        </p:nvCxnSpPr>
        <p:spPr>
          <a:xfrm>
            <a:off x="6950774" y="2792794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" name="OTLSHAPE_TB_00000000000000000000000000000000_TimescaleInterval7"/>
          <p:cNvSpPr txBox="1"/>
          <p:nvPr>
            <p:custDataLst>
              <p:tags r:id="rId22"/>
            </p:custDataLst>
          </p:nvPr>
        </p:nvSpPr>
        <p:spPr>
          <a:xfrm>
            <a:off x="7059183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2012</a:t>
            </a:r>
          </a:p>
        </p:txBody>
      </p:sp>
      <p:cxnSp>
        <p:nvCxnSpPr>
          <p:cNvPr id="699" name="OTLSHAPE_TB_00000000000000000000000000000000_Separator7"/>
          <p:cNvCxnSpPr/>
          <p:nvPr>
            <p:custDataLst>
              <p:tags r:id="rId23"/>
            </p:custDataLst>
          </p:nvPr>
        </p:nvCxnSpPr>
        <p:spPr>
          <a:xfrm>
            <a:off x="7520974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OTLSHAPE_TB_00000000000000000000000000000000_TimescaleInterval8"/>
          <p:cNvSpPr txBox="1"/>
          <p:nvPr>
            <p:custDataLst>
              <p:tags r:id="rId24"/>
            </p:custDataLst>
          </p:nvPr>
        </p:nvSpPr>
        <p:spPr>
          <a:xfrm>
            <a:off x="7584475" y="284067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2013</a:t>
            </a:r>
          </a:p>
        </p:txBody>
      </p:sp>
      <p:cxnSp>
        <p:nvCxnSpPr>
          <p:cNvPr id="701" name="OTLSHAPE_TB_00000000000000000000000000000000_Separator8"/>
          <p:cNvCxnSpPr/>
          <p:nvPr>
            <p:custDataLst>
              <p:tags r:id="rId25"/>
            </p:custDataLst>
          </p:nvPr>
        </p:nvCxnSpPr>
        <p:spPr>
          <a:xfrm>
            <a:off x="8036699" y="2807995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2" name="OTLSHAPE_TB_00000000000000000000000000000000_TimescaleInterval9"/>
          <p:cNvSpPr txBox="1"/>
          <p:nvPr>
            <p:custDataLst>
              <p:tags r:id="rId26"/>
            </p:custDataLst>
          </p:nvPr>
        </p:nvSpPr>
        <p:spPr>
          <a:xfrm>
            <a:off x="8081027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2014</a:t>
            </a:r>
          </a:p>
        </p:txBody>
      </p:sp>
      <p:cxnSp>
        <p:nvCxnSpPr>
          <p:cNvPr id="703" name="OTLSHAPE_TB_00000000000000000000000000000000_Separator9"/>
          <p:cNvCxnSpPr/>
          <p:nvPr>
            <p:custDataLst>
              <p:tags r:id="rId27"/>
            </p:custDataLst>
          </p:nvPr>
        </p:nvCxnSpPr>
        <p:spPr>
          <a:xfrm>
            <a:off x="9050026" y="2806699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4" name="OTLSHAPE_TB_00000000000000000000000000000000_TimescaleInterval10"/>
          <p:cNvSpPr txBox="1"/>
          <p:nvPr>
            <p:custDataLst>
              <p:tags r:id="rId28"/>
            </p:custDataLst>
          </p:nvPr>
        </p:nvSpPr>
        <p:spPr>
          <a:xfrm>
            <a:off x="9063237" y="2846649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714" name="OTLSHAPE_M_22ba966897a34657afc169ade639a7fb_Title"/>
          <p:cNvSpPr txBox="1"/>
          <p:nvPr>
            <p:custDataLst>
              <p:tags r:id="rId29"/>
            </p:custDataLst>
          </p:nvPr>
        </p:nvSpPr>
        <p:spPr>
          <a:xfrm>
            <a:off x="1979548" y="1379797"/>
            <a:ext cx="194241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>
                <a:solidFill>
                  <a:srgbClr val="D24626"/>
                </a:solidFill>
                <a:latin typeface="Arial" panose="020B0604020202020204" pitchFamily="34" charset="0"/>
              </a:rPr>
              <a:t>Неунифицированные и несогласованные системы и проекты</a:t>
            </a:r>
            <a:endParaRPr lang="en-US" sz="1100" spc="-4" dirty="0">
              <a:solidFill>
                <a:srgbClr val="D24626"/>
              </a:solidFill>
              <a:latin typeface="Arial" panose="020B0604020202020204" pitchFamily="34" charset="0"/>
            </a:endParaRPr>
          </a:p>
        </p:txBody>
      </p:sp>
      <p:sp>
        <p:nvSpPr>
          <p:cNvPr id="716" name="OTLSHAPE_M_22ba966897a34657afc169ade639a7fb_Shape"/>
          <p:cNvSpPr/>
          <p:nvPr>
            <p:custDataLst>
              <p:tags r:id="rId30"/>
            </p:custDataLst>
          </p:nvPr>
        </p:nvSpPr>
        <p:spPr>
          <a:xfrm rot="16200000" flipH="1" flipV="1">
            <a:off x="2767994" y="1847862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OTLSHAPE_M_f37dfb331cf44909bff180704ea51942_Title"/>
          <p:cNvSpPr txBox="1"/>
          <p:nvPr>
            <p:custDataLst>
              <p:tags r:id="rId31"/>
            </p:custDataLst>
          </p:nvPr>
        </p:nvSpPr>
        <p:spPr>
          <a:xfrm>
            <a:off x="2921022" y="2264485"/>
            <a:ext cx="20320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>
                <a:latin typeface="Arial" panose="020B0604020202020204" pitchFamily="34" charset="0"/>
              </a:rPr>
              <a:t>Запуск программа "</a:t>
            </a:r>
            <a:r>
              <a:rPr lang="en-US" sz="1100" spc="-4" dirty="0">
                <a:latin typeface="Arial" panose="020B0604020202020204" pitchFamily="34" charset="0"/>
              </a:rPr>
              <a:t>Deer Leap"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sp>
        <p:nvSpPr>
          <p:cNvPr id="720" name="OTLSHAPE_M_dba9f1cc2041410b849ee590e76c7780_Title"/>
          <p:cNvSpPr txBox="1"/>
          <p:nvPr>
            <p:custDataLst>
              <p:tags r:id="rId32"/>
            </p:custDataLst>
          </p:nvPr>
        </p:nvSpPr>
        <p:spPr>
          <a:xfrm>
            <a:off x="5606379" y="1364885"/>
            <a:ext cx="175962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200" spc="-4" dirty="0">
                <a:latin typeface="Arial" panose="020B0604020202020204" pitchFamily="34" charset="0"/>
              </a:rPr>
              <a:t>Электронные закупки</a:t>
            </a:r>
            <a:endParaRPr lang="en-US" sz="1200" spc="-4" dirty="0">
              <a:latin typeface="Arial" panose="020B0604020202020204" pitchFamily="34" charset="0"/>
            </a:endParaRPr>
          </a:p>
        </p:txBody>
      </p:sp>
      <p:sp>
        <p:nvSpPr>
          <p:cNvPr id="723" name="OTLSHAPE_M_d508bc8e7bdc47cbb9f4b176c303be74_Title"/>
          <p:cNvSpPr txBox="1"/>
          <p:nvPr>
            <p:custDataLst>
              <p:tags r:id="rId33"/>
            </p:custDataLst>
          </p:nvPr>
        </p:nvSpPr>
        <p:spPr>
          <a:xfrm>
            <a:off x="5952911" y="1848673"/>
            <a:ext cx="180059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 smtClean="0">
                <a:latin typeface="Arial" panose="020B0604020202020204" pitchFamily="34" charset="0"/>
              </a:rPr>
              <a:t>Выдано </a:t>
            </a:r>
            <a:r>
              <a:rPr lang="ru-RU" sz="1100" spc="-4" dirty="0">
                <a:latin typeface="Arial" panose="020B0604020202020204" pitchFamily="34" charset="0"/>
              </a:rPr>
              <a:t>первое е-</a:t>
            </a:r>
            <a:r>
              <a:rPr lang="en-US" sz="1100" spc="-4" dirty="0">
                <a:latin typeface="Arial" panose="020B0604020202020204" pitchFamily="34" charset="0"/>
              </a:rPr>
              <a:t>ID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sp>
        <p:nvSpPr>
          <p:cNvPr id="726" name="OTLSHAPE_M_780b5cc5ec854e32ac6a67a30b714185_Title"/>
          <p:cNvSpPr txBox="1"/>
          <p:nvPr>
            <p:custDataLst>
              <p:tags r:id="rId34"/>
            </p:custDataLst>
          </p:nvPr>
        </p:nvSpPr>
        <p:spPr>
          <a:xfrm>
            <a:off x="7082964" y="2075976"/>
            <a:ext cx="2347949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>
                <a:latin typeface="Arial" panose="020B0604020202020204" pitchFamily="34" charset="0"/>
              </a:rPr>
              <a:t>Постановление правительства о </a:t>
            </a:r>
            <a:r>
              <a:rPr lang="ru-RU" sz="1100" spc="-4" dirty="0" err="1">
                <a:latin typeface="Arial" panose="020B0604020202020204" pitchFamily="34" charset="0"/>
              </a:rPr>
              <a:t>проактивном</a:t>
            </a:r>
            <a:r>
              <a:rPr lang="ru-RU" sz="1100" spc="-4" dirty="0">
                <a:latin typeface="Arial" panose="020B0604020202020204" pitchFamily="34" charset="0"/>
              </a:rPr>
              <a:t> раскрытии публичной информации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sp>
        <p:nvSpPr>
          <p:cNvPr id="729" name="OTLSHAPE_M_516c2b687a0e49c6ad1a04234904938f_Title"/>
          <p:cNvSpPr txBox="1"/>
          <p:nvPr>
            <p:custDataLst>
              <p:tags r:id="rId35"/>
            </p:custDataLst>
          </p:nvPr>
        </p:nvSpPr>
        <p:spPr>
          <a:xfrm>
            <a:off x="9655629" y="2183862"/>
            <a:ext cx="60456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u-RU" sz="1200" spc="-22" dirty="0" smtClean="0">
                <a:solidFill>
                  <a:schemeClr val="accent6"/>
                </a:solidFill>
                <a:latin typeface="Arial" panose="020B0604020202020204" pitchFamily="34" charset="0"/>
              </a:rPr>
              <a:t>Сегодня</a:t>
            </a:r>
            <a:endParaRPr lang="en-US" sz="1200" spc="-22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731" name="OTLSHAPE_M_516c2b687a0e49c6ad1a04234904938f_Shape"/>
          <p:cNvSpPr/>
          <p:nvPr>
            <p:custDataLst>
              <p:tags r:id="rId36"/>
            </p:custDataLst>
          </p:nvPr>
        </p:nvSpPr>
        <p:spPr>
          <a:xfrm rot="16200000">
            <a:off x="10286500" y="2236199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OTLSHAPE_M_18a521d68dbf408f93562c040cf7a4b1_Title"/>
          <p:cNvSpPr txBox="1"/>
          <p:nvPr>
            <p:custDataLst>
              <p:tags r:id="rId37"/>
            </p:custDataLst>
          </p:nvPr>
        </p:nvSpPr>
        <p:spPr>
          <a:xfrm>
            <a:off x="2355768" y="3385470"/>
            <a:ext cx="2197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>
                <a:latin typeface="Arial" panose="020B0604020202020204" pitchFamily="34" charset="0"/>
              </a:rPr>
              <a:t>Национальное агентство</a:t>
            </a:r>
          </a:p>
          <a:p>
            <a:pPr algn="ctr"/>
            <a:r>
              <a:rPr lang="ru-RU" sz="1100" spc="-4" dirty="0">
                <a:latin typeface="Arial" panose="020B0604020202020204" pitchFamily="34" charset="0"/>
              </a:rPr>
              <a:t>государственного реестра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sp>
        <p:nvSpPr>
          <p:cNvPr id="735" name="OTLSHAPE_M_040648a26ff84468a24e7480ad91620e_Title"/>
          <p:cNvSpPr txBox="1"/>
          <p:nvPr>
            <p:custDataLst>
              <p:tags r:id="rId38"/>
            </p:custDataLst>
          </p:nvPr>
        </p:nvSpPr>
        <p:spPr>
          <a:xfrm>
            <a:off x="4176648" y="3419261"/>
            <a:ext cx="21209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 err="1">
                <a:latin typeface="Arial" panose="020B0604020202020204" pitchFamily="34" charset="0"/>
              </a:rPr>
              <a:t>Кибер-сопротивлениево</a:t>
            </a:r>
            <a:r>
              <a:rPr lang="ru-RU" sz="1100" spc="-4" dirty="0">
                <a:latin typeface="Arial" panose="020B0604020202020204" pitchFamily="34" charset="0"/>
              </a:rPr>
              <a:t> </a:t>
            </a:r>
            <a:r>
              <a:rPr lang="ru-RU" sz="1100" spc="-4" dirty="0" smtClean="0">
                <a:latin typeface="Arial" panose="020B0604020202020204" pitchFamily="34" charset="0"/>
              </a:rPr>
              <a:t/>
            </a:r>
            <a:br>
              <a:rPr lang="ru-RU" sz="1100" spc="-4" dirty="0" smtClean="0">
                <a:latin typeface="Arial" panose="020B0604020202020204" pitchFamily="34" charset="0"/>
              </a:rPr>
            </a:br>
            <a:r>
              <a:rPr lang="ru-RU" sz="1100" spc="-4" dirty="0" smtClean="0">
                <a:latin typeface="Arial" panose="020B0604020202020204" pitchFamily="34" charset="0"/>
              </a:rPr>
              <a:t>время </a:t>
            </a:r>
            <a:r>
              <a:rPr lang="ru-RU" sz="1100" spc="-4" dirty="0">
                <a:latin typeface="Arial" panose="020B0604020202020204" pitchFamily="34" charset="0"/>
              </a:rPr>
              <a:t>войны с Россией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sp>
        <p:nvSpPr>
          <p:cNvPr id="738" name="OTLSHAPE_M_3bdee929928a47ec82ab115ac7f7e690_Title"/>
          <p:cNvSpPr txBox="1"/>
          <p:nvPr>
            <p:custDataLst>
              <p:tags r:id="rId39"/>
            </p:custDataLst>
          </p:nvPr>
        </p:nvSpPr>
        <p:spPr>
          <a:xfrm>
            <a:off x="4970097" y="3989143"/>
            <a:ext cx="2019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 err="1">
                <a:latin typeface="Arial" panose="020B0604020202020204" pitchFamily="34" charset="0"/>
              </a:rPr>
              <a:t>Governmental</a:t>
            </a:r>
            <a:r>
              <a:rPr lang="ru-RU" sz="1100" spc="-4" dirty="0">
                <a:latin typeface="Arial" panose="020B0604020202020204" pitchFamily="34" charset="0"/>
              </a:rPr>
              <a:t> </a:t>
            </a:r>
            <a:r>
              <a:rPr lang="ru-RU" sz="1100" spc="-4" dirty="0" err="1">
                <a:latin typeface="Arial" panose="020B0604020202020204" pitchFamily="34" charset="0"/>
              </a:rPr>
              <a:t>Gateway</a:t>
            </a:r>
            <a:r>
              <a:rPr lang="ru-RU" sz="1100" spc="-4" dirty="0">
                <a:latin typeface="Arial" panose="020B0604020202020204" pitchFamily="34" charset="0"/>
              </a:rPr>
              <a:t> - Агентство обмена данными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sp>
        <p:nvSpPr>
          <p:cNvPr id="741" name="OTLSHAPE_M_2d20d7dcc94f4de2946e4373d494f10b_Title"/>
          <p:cNvSpPr txBox="1"/>
          <p:nvPr>
            <p:custDataLst>
              <p:tags r:id="rId40"/>
            </p:custDataLst>
          </p:nvPr>
        </p:nvSpPr>
        <p:spPr>
          <a:xfrm>
            <a:off x="6129931" y="3701074"/>
            <a:ext cx="1465906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050" spc="-4" dirty="0">
                <a:latin typeface="Arial" panose="020B0604020202020204" pitchFamily="34" charset="0"/>
              </a:rPr>
              <a:t>Грузия присоединяется к </a:t>
            </a:r>
            <a:r>
              <a:rPr lang="en-US" sz="1050" spc="-4" dirty="0">
                <a:latin typeface="Arial" panose="020B0604020202020204" pitchFamily="34" charset="0"/>
              </a:rPr>
              <a:t>OGP</a:t>
            </a:r>
            <a:endParaRPr lang="en-US" sz="1050" spc="-4" dirty="0">
              <a:latin typeface="Arial" panose="020B0604020202020204" pitchFamily="34" charset="0"/>
            </a:endParaRPr>
          </a:p>
        </p:txBody>
      </p:sp>
      <p:sp>
        <p:nvSpPr>
          <p:cNvPr id="744" name="OTLSHAPE_M_531134c2e0824479a13cfb7e6eaeb30c_Title"/>
          <p:cNvSpPr txBox="1"/>
          <p:nvPr>
            <p:custDataLst>
              <p:tags r:id="rId41"/>
            </p:custDataLst>
          </p:nvPr>
        </p:nvSpPr>
        <p:spPr>
          <a:xfrm>
            <a:off x="7373513" y="4034807"/>
            <a:ext cx="20574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>
                <a:latin typeface="Arial" panose="020B0604020202020204" pitchFamily="34" charset="0"/>
              </a:rPr>
              <a:t>Стратегия </a:t>
            </a:r>
            <a:r>
              <a:rPr lang="en-US" sz="1100" spc="-4" dirty="0">
                <a:latin typeface="Arial" panose="020B0604020202020204" pitchFamily="34" charset="0"/>
              </a:rPr>
              <a:t>E-Georgia 2014-2018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582644" cy="903582"/>
          </a:xfrm>
        </p:spPr>
        <p:txBody>
          <a:bodyPr>
            <a:normAutofit/>
          </a:bodyPr>
          <a:lstStyle/>
          <a:p>
            <a:r>
              <a:rPr lang="ru-RU" dirty="0"/>
              <a:t>Вехи </a:t>
            </a:r>
            <a:r>
              <a:rPr lang="ru-RU" dirty="0" smtClean="0"/>
              <a:t>э-правительства </a:t>
            </a:r>
            <a:r>
              <a:rPr lang="ru-RU" dirty="0"/>
              <a:t>в Грузии</a:t>
            </a:r>
            <a:endParaRPr lang="en-US" dirty="0"/>
          </a:p>
        </p:txBody>
      </p:sp>
      <p:sp>
        <p:nvSpPr>
          <p:cNvPr id="70" name="OTLSHAPE_TB_00000000000000000000000000000000_TimescaleInterval3"/>
          <p:cNvSpPr txBox="1"/>
          <p:nvPr>
            <p:custDataLst>
              <p:tags r:id="rId42"/>
            </p:custDataLst>
          </p:nvPr>
        </p:nvSpPr>
        <p:spPr>
          <a:xfrm>
            <a:off x="4168637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2006</a:t>
            </a:r>
          </a:p>
        </p:txBody>
      </p:sp>
      <p:sp>
        <p:nvSpPr>
          <p:cNvPr id="73" name="OTLSHAPE_TB_00000000000000000000000000000000_TimescaleInterval3"/>
          <p:cNvSpPr txBox="1"/>
          <p:nvPr>
            <p:custDataLst>
              <p:tags r:id="rId43"/>
            </p:custDataLst>
          </p:nvPr>
        </p:nvSpPr>
        <p:spPr>
          <a:xfrm>
            <a:off x="2628140" y="28354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2003</a:t>
            </a:r>
          </a:p>
        </p:txBody>
      </p:sp>
      <p:cxnSp>
        <p:nvCxnSpPr>
          <p:cNvPr id="75" name="OTLSHAPE_M_040648a26ff84468a24e7480ad91620e_Connector1"/>
          <p:cNvCxnSpPr/>
          <p:nvPr>
            <p:custDataLst>
              <p:tags r:id="rId44"/>
            </p:custDataLst>
          </p:nvPr>
        </p:nvCxnSpPr>
        <p:spPr>
          <a:xfrm flipH="1">
            <a:off x="3080023" y="3146204"/>
            <a:ext cx="2182" cy="12839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OTLSHAPE_M_040648a26ff84468a24e7480ad91620e_Title"/>
          <p:cNvSpPr txBox="1"/>
          <p:nvPr>
            <p:custDataLst>
              <p:tags r:id="rId45"/>
            </p:custDataLst>
          </p:nvPr>
        </p:nvSpPr>
        <p:spPr>
          <a:xfrm>
            <a:off x="2307643" y="4377938"/>
            <a:ext cx="209376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200" spc="-4" dirty="0">
                <a:solidFill>
                  <a:srgbClr val="D24626"/>
                </a:solidFill>
                <a:latin typeface="Arial" panose="020B0604020202020204" pitchFamily="34" charset="0"/>
              </a:rPr>
              <a:t>Начались активные реформы в </a:t>
            </a:r>
            <a:r>
              <a:rPr lang="en-US" sz="1200" spc="-4" dirty="0">
                <a:solidFill>
                  <a:srgbClr val="D24626"/>
                </a:solidFill>
                <a:latin typeface="Arial" panose="020B0604020202020204" pitchFamily="34" charset="0"/>
              </a:rPr>
              <a:t>PA </a:t>
            </a:r>
            <a:endParaRPr lang="en-US" sz="1200" spc="-4" dirty="0">
              <a:solidFill>
                <a:srgbClr val="D24626"/>
              </a:solidFill>
              <a:latin typeface="Arial" panose="020B0604020202020204" pitchFamily="34" charset="0"/>
            </a:endParaRPr>
          </a:p>
        </p:txBody>
      </p:sp>
      <p:cxnSp>
        <p:nvCxnSpPr>
          <p:cNvPr id="81" name="OTLSHAPE_M_516c2b687a0e49c6ad1a04234904938f_Connector1"/>
          <p:cNvCxnSpPr/>
          <p:nvPr>
            <p:custDataLst>
              <p:tags r:id="rId46"/>
            </p:custDataLst>
          </p:nvPr>
        </p:nvCxnSpPr>
        <p:spPr>
          <a:xfrm>
            <a:off x="6816447" y="3293121"/>
            <a:ext cx="0" cy="446405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TLSHAPE_M_18a521d68dbf408f93562c040cf7a4b1_Title"/>
          <p:cNvSpPr txBox="1"/>
          <p:nvPr>
            <p:custDataLst>
              <p:tags r:id="rId47"/>
            </p:custDataLst>
          </p:nvPr>
        </p:nvSpPr>
        <p:spPr>
          <a:xfrm>
            <a:off x="3167527" y="3821936"/>
            <a:ext cx="219710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>
                <a:latin typeface="Arial" panose="020B0604020202020204" pitchFamily="34" charset="0"/>
              </a:rPr>
              <a:t>Были начаты реформа гражданского реестра и оцифровка 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cxnSp>
        <p:nvCxnSpPr>
          <p:cNvPr id="85" name="OTLSHAPE_M_2d20d7dcc94f4de2946e4373d494f10b_Connector1"/>
          <p:cNvCxnSpPr/>
          <p:nvPr>
            <p:custDataLst>
              <p:tags r:id="rId48"/>
            </p:custDataLst>
          </p:nvPr>
        </p:nvCxnSpPr>
        <p:spPr>
          <a:xfrm>
            <a:off x="4261430" y="3222625"/>
            <a:ext cx="0" cy="5499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97485" y="1802505"/>
            <a:ext cx="2903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charset="0"/>
                <a:ea typeface="Arial" charset="0"/>
                <a:cs typeface="Arial" charset="0"/>
              </a:rPr>
              <a:t>GGN – </a:t>
            </a:r>
            <a:r>
              <a:rPr lang="ru-RU" sz="1100" dirty="0">
                <a:latin typeface="Arial" charset="0"/>
                <a:ea typeface="Arial" charset="0"/>
                <a:cs typeface="Arial" charset="0"/>
              </a:rPr>
              <a:t>Правительственная сеть Грузии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0" name="OTLSHAPE_TB_00000000000000000000000000000000_Separator2"/>
          <p:cNvCxnSpPr/>
          <p:nvPr>
            <p:custDataLst>
              <p:tags r:id="rId49"/>
            </p:custDataLst>
          </p:nvPr>
        </p:nvCxnSpPr>
        <p:spPr>
          <a:xfrm>
            <a:off x="4100715" y="281305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TLSHAPE_TB_00000000000000000000000000000000_TimescaleInterval3"/>
          <p:cNvSpPr txBox="1"/>
          <p:nvPr>
            <p:custDataLst>
              <p:tags r:id="rId50"/>
            </p:custDataLst>
          </p:nvPr>
        </p:nvSpPr>
        <p:spPr>
          <a:xfrm>
            <a:off x="3669618" y="2841969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2005</a:t>
            </a:r>
          </a:p>
        </p:txBody>
      </p:sp>
      <p:sp>
        <p:nvSpPr>
          <p:cNvPr id="95" name="OTLSHAPE_TB_00000000000000000000000000000000_TimescaleInterval9"/>
          <p:cNvSpPr txBox="1"/>
          <p:nvPr>
            <p:custDataLst>
              <p:tags r:id="rId51"/>
            </p:custDataLst>
          </p:nvPr>
        </p:nvSpPr>
        <p:spPr>
          <a:xfrm>
            <a:off x="8547754" y="284505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96" name="OTLSHAPE_TB_00000000000000000000000000000000_TimescaleInterval9"/>
          <p:cNvSpPr txBox="1"/>
          <p:nvPr>
            <p:custDataLst>
              <p:tags r:id="rId52"/>
            </p:custDataLst>
          </p:nvPr>
        </p:nvSpPr>
        <p:spPr>
          <a:xfrm>
            <a:off x="5097468" y="2842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2008</a:t>
            </a:r>
          </a:p>
        </p:txBody>
      </p:sp>
      <p:sp>
        <p:nvSpPr>
          <p:cNvPr id="97" name="OTLSHAPE_TB_00000000000000000000000000000000_TimescaleInterval9"/>
          <p:cNvSpPr txBox="1"/>
          <p:nvPr>
            <p:custDataLst>
              <p:tags r:id="rId53"/>
            </p:custDataLst>
          </p:nvPr>
        </p:nvSpPr>
        <p:spPr>
          <a:xfrm>
            <a:off x="5542531" y="283832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2009</a:t>
            </a:r>
          </a:p>
        </p:txBody>
      </p:sp>
      <p:cxnSp>
        <p:nvCxnSpPr>
          <p:cNvPr id="100" name="OTLSHAPE_TB_00000000000000000000000000000000_Separator5"/>
          <p:cNvCxnSpPr/>
          <p:nvPr>
            <p:custDataLst>
              <p:tags r:id="rId54"/>
            </p:custDataLst>
          </p:nvPr>
        </p:nvCxnSpPr>
        <p:spPr>
          <a:xfrm>
            <a:off x="5904574" y="2818528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OTLSHAPE_TB_00000000000000000000000000000000_Separator5"/>
          <p:cNvCxnSpPr/>
          <p:nvPr>
            <p:custDataLst>
              <p:tags r:id="rId55"/>
            </p:custDataLst>
          </p:nvPr>
        </p:nvCxnSpPr>
        <p:spPr>
          <a:xfrm>
            <a:off x="5478959" y="2801435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TLSHAPE_M_dba9f1cc2041410b849ee590e76c7780_Title"/>
          <p:cNvSpPr txBox="1"/>
          <p:nvPr>
            <p:custDataLst>
              <p:tags r:id="rId56"/>
            </p:custDataLst>
          </p:nvPr>
        </p:nvSpPr>
        <p:spPr>
          <a:xfrm>
            <a:off x="5131234" y="2179671"/>
            <a:ext cx="1697025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050" spc="-4" dirty="0" smtClean="0">
                <a:latin typeface="Arial" panose="020B0604020202020204" pitchFamily="34" charset="0"/>
              </a:rPr>
              <a:t>Э-казначейство</a:t>
            </a:r>
            <a:r>
              <a:rPr lang="ru-RU" sz="1050" spc="-4" dirty="0">
                <a:latin typeface="Arial" panose="020B0604020202020204" pitchFamily="34" charset="0"/>
              </a:rPr>
              <a:t>, э-бюджет, портал налоговой службы</a:t>
            </a:r>
            <a:endParaRPr lang="en-US" sz="1050" spc="-4" dirty="0">
              <a:latin typeface="Arial" panose="020B0604020202020204" pitchFamily="34" charset="0"/>
            </a:endParaRPr>
          </a:p>
        </p:txBody>
      </p:sp>
      <p:sp>
        <p:nvSpPr>
          <p:cNvPr id="92" name="OTLSHAPE_M_dba9f1cc2041410b849ee590e76c7780_Title"/>
          <p:cNvSpPr txBox="1"/>
          <p:nvPr>
            <p:custDataLst>
              <p:tags r:id="rId57"/>
            </p:custDataLst>
          </p:nvPr>
        </p:nvSpPr>
        <p:spPr>
          <a:xfrm>
            <a:off x="8279730" y="3600828"/>
            <a:ext cx="1375899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 smtClean="0">
                <a:latin typeface="Arial" panose="020B0604020202020204" pitchFamily="34" charset="0"/>
              </a:rPr>
              <a:t>Новый </a:t>
            </a:r>
            <a:r>
              <a:rPr lang="ru-RU" sz="1100" spc="-4" dirty="0">
                <a:latin typeface="Arial" panose="020B0604020202020204" pitchFamily="34" charset="0"/>
              </a:rPr>
              <a:t>закон </a:t>
            </a:r>
            <a:r>
              <a:rPr lang="ru-RU" sz="1100" spc="-4" dirty="0" smtClean="0">
                <a:latin typeface="Arial" panose="020B0604020202020204" pitchFamily="34" charset="0"/>
              </a:rPr>
              <a:t>о цифровой подписи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cxnSp>
        <p:nvCxnSpPr>
          <p:cNvPr id="103" name="OTLSHAPE_M_2d20d7dcc94f4de2946e4373d494f10b_Connector1"/>
          <p:cNvCxnSpPr/>
          <p:nvPr>
            <p:custDataLst>
              <p:tags r:id="rId58"/>
            </p:custDataLst>
          </p:nvPr>
        </p:nvCxnSpPr>
        <p:spPr>
          <a:xfrm>
            <a:off x="6816447" y="3168035"/>
            <a:ext cx="0" cy="5499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OTLSHAPE_M_2d20d7dcc94f4de2946e4373d494f10b_Connector1"/>
          <p:cNvCxnSpPr/>
          <p:nvPr>
            <p:custDataLst>
              <p:tags r:id="rId59"/>
            </p:custDataLst>
          </p:nvPr>
        </p:nvCxnSpPr>
        <p:spPr>
          <a:xfrm>
            <a:off x="6729894" y="2106295"/>
            <a:ext cx="0" cy="5499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OTLSHAPE_M_22ba966897a34657afc169ade639a7fb_Connector1"/>
          <p:cNvCxnSpPr/>
          <p:nvPr>
            <p:custDataLst>
              <p:tags r:id="rId60"/>
            </p:custDataLst>
          </p:nvPr>
        </p:nvCxnSpPr>
        <p:spPr>
          <a:xfrm>
            <a:off x="6006756" y="2527597"/>
            <a:ext cx="0" cy="3774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OTLSHAPE_M_22ba966897a34657afc169ade639a7fb_Connector1"/>
          <p:cNvCxnSpPr/>
          <p:nvPr>
            <p:custDataLst>
              <p:tags r:id="rId61"/>
            </p:custDataLst>
          </p:nvPr>
        </p:nvCxnSpPr>
        <p:spPr>
          <a:xfrm>
            <a:off x="8166048" y="3135899"/>
            <a:ext cx="0" cy="8557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OTLSHAPE_M_2d20d7dcc94f4de2946e4373d494f10b_Connector1"/>
          <p:cNvCxnSpPr/>
          <p:nvPr>
            <p:custDataLst>
              <p:tags r:id="rId62"/>
            </p:custDataLst>
          </p:nvPr>
        </p:nvCxnSpPr>
        <p:spPr>
          <a:xfrm>
            <a:off x="9569900" y="3110515"/>
            <a:ext cx="0" cy="5499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OTLSHAPE_M_22ba966897a34657afc169ade639a7fb_Connector1"/>
          <p:cNvCxnSpPr/>
          <p:nvPr>
            <p:custDataLst>
              <p:tags r:id="rId63"/>
            </p:custDataLst>
          </p:nvPr>
        </p:nvCxnSpPr>
        <p:spPr>
          <a:xfrm>
            <a:off x="3822094" y="2405889"/>
            <a:ext cx="0" cy="3774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OTLSHAPE_M_2d20d7dcc94f4de2946e4373d494f10b_Connector1"/>
          <p:cNvCxnSpPr/>
          <p:nvPr>
            <p:custDataLst>
              <p:tags r:id="rId64"/>
            </p:custDataLst>
          </p:nvPr>
        </p:nvCxnSpPr>
        <p:spPr>
          <a:xfrm>
            <a:off x="4970098" y="2064115"/>
            <a:ext cx="2185" cy="6452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OTLSHAPE_M_22ba966897a34657afc169ade639a7fb_Connector1"/>
          <p:cNvCxnSpPr/>
          <p:nvPr>
            <p:custDataLst>
              <p:tags r:id="rId65"/>
            </p:custDataLst>
          </p:nvPr>
        </p:nvCxnSpPr>
        <p:spPr>
          <a:xfrm>
            <a:off x="3397485" y="3021464"/>
            <a:ext cx="0" cy="3774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OTLSHAPE_M_22ba966897a34657afc169ade639a7fb_Connector1"/>
          <p:cNvCxnSpPr/>
          <p:nvPr>
            <p:custDataLst>
              <p:tags r:id="rId66"/>
            </p:custDataLst>
          </p:nvPr>
        </p:nvCxnSpPr>
        <p:spPr>
          <a:xfrm>
            <a:off x="5247175" y="3079321"/>
            <a:ext cx="0" cy="3774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3" name="OTLSHAPE_M_22ba966897a34657afc169ade639a7fb_Connector1"/>
          <p:cNvCxnSpPr/>
          <p:nvPr>
            <p:custDataLst>
              <p:tags r:id="rId67"/>
            </p:custDataLst>
          </p:nvPr>
        </p:nvCxnSpPr>
        <p:spPr>
          <a:xfrm>
            <a:off x="5982867" y="3154347"/>
            <a:ext cx="0" cy="8312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6" name="OTLSHAPE_M_22ba966897a34657afc169ade639a7fb_Connector1"/>
          <p:cNvCxnSpPr/>
          <p:nvPr>
            <p:custDataLst>
              <p:tags r:id="rId68"/>
            </p:custDataLst>
          </p:nvPr>
        </p:nvCxnSpPr>
        <p:spPr>
          <a:xfrm>
            <a:off x="8293738" y="2497659"/>
            <a:ext cx="0" cy="3774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OTLSHAPE_M_040648a26ff84468a24e7480ad91620e_Connector1"/>
          <p:cNvCxnSpPr/>
          <p:nvPr>
            <p:custDataLst>
              <p:tags r:id="rId69"/>
            </p:custDataLst>
          </p:nvPr>
        </p:nvCxnSpPr>
        <p:spPr>
          <a:xfrm>
            <a:off x="6305454" y="1573530"/>
            <a:ext cx="0" cy="11696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OTLSHAPE_M_22ba966897a34657afc169ade639a7fb_Connector1"/>
          <p:cNvCxnSpPr/>
          <p:nvPr>
            <p:custDataLst>
              <p:tags r:id="rId70"/>
            </p:custDataLst>
          </p:nvPr>
        </p:nvCxnSpPr>
        <p:spPr>
          <a:xfrm>
            <a:off x="10277710" y="2338864"/>
            <a:ext cx="0" cy="3774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1" name="OTLSHAPE_M_531134c2e0824479a13cfb7e6eaeb30c_Title"/>
          <p:cNvSpPr txBox="1"/>
          <p:nvPr>
            <p:custDataLst>
              <p:tags r:id="rId71"/>
            </p:custDataLst>
          </p:nvPr>
        </p:nvSpPr>
        <p:spPr>
          <a:xfrm>
            <a:off x="8157666" y="3138909"/>
            <a:ext cx="1210526" cy="4616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000" spc="-4" dirty="0">
                <a:latin typeface="Arial" panose="020B0604020202020204" pitchFamily="34" charset="0"/>
              </a:rPr>
              <a:t>Первые инициативы в местном </a:t>
            </a:r>
            <a:r>
              <a:rPr lang="en-US" sz="1000" spc="-4" dirty="0" smtClean="0">
                <a:latin typeface="Arial" panose="020B0604020202020204" pitchFamily="34" charset="0"/>
              </a:rPr>
              <a:t>e-Government</a:t>
            </a:r>
            <a:endParaRPr lang="en-US" sz="1000" spc="-4" dirty="0">
              <a:latin typeface="Arial" panose="020B0604020202020204" pitchFamily="34" charset="0"/>
            </a:endParaRPr>
          </a:p>
        </p:txBody>
      </p:sp>
      <p:sp>
        <p:nvSpPr>
          <p:cNvPr id="74" name="OTLSHAPE_M_2d20d7dcc94f4de2946e4373d494f10b_Title"/>
          <p:cNvSpPr txBox="1"/>
          <p:nvPr>
            <p:custDataLst>
              <p:tags r:id="rId72"/>
            </p:custDataLst>
          </p:nvPr>
        </p:nvSpPr>
        <p:spPr>
          <a:xfrm>
            <a:off x="5928371" y="3252025"/>
            <a:ext cx="106102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 err="1">
                <a:latin typeface="Arial" panose="020B0604020202020204" pitchFamily="34" charset="0"/>
              </a:rPr>
              <a:t>CERT.gov.ge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cxnSp>
        <p:nvCxnSpPr>
          <p:cNvPr id="76" name="OTLSHAPE_M_22ba966897a34657afc169ade639a7fb_Connector1"/>
          <p:cNvCxnSpPr>
            <a:endCxn id="74" idx="0"/>
          </p:cNvCxnSpPr>
          <p:nvPr>
            <p:custDataLst>
              <p:tags r:id="rId73"/>
            </p:custDataLst>
          </p:nvPr>
        </p:nvCxnSpPr>
        <p:spPr>
          <a:xfrm>
            <a:off x="6458884" y="3135202"/>
            <a:ext cx="0" cy="1168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OTLSHAPE_M_2d20d7dcc94f4de2946e4373d494f10b_Title"/>
          <p:cNvSpPr txBox="1"/>
          <p:nvPr>
            <p:custDataLst>
              <p:tags r:id="rId74"/>
            </p:custDataLst>
          </p:nvPr>
        </p:nvSpPr>
        <p:spPr>
          <a:xfrm>
            <a:off x="7061930" y="3195371"/>
            <a:ext cx="106736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 smtClean="0">
                <a:latin typeface="Arial" panose="020B0604020202020204" pitchFamily="34" charset="0"/>
              </a:rPr>
              <a:t>Совместная работа гос. </a:t>
            </a:r>
            <a:r>
              <a:rPr lang="ru-RU" sz="1100" spc="-4" dirty="0">
                <a:latin typeface="Arial" panose="020B0604020202020204" pitchFamily="34" charset="0"/>
              </a:rPr>
              <a:t>органов</a:t>
            </a:r>
            <a:endParaRPr lang="en-US" sz="1100" spc="-4" dirty="0">
              <a:latin typeface="Arial" panose="020B0604020202020204" pitchFamily="34" charset="0"/>
            </a:endParaRPr>
          </a:p>
        </p:txBody>
      </p:sp>
      <p:cxnSp>
        <p:nvCxnSpPr>
          <p:cNvPr id="93" name="OTLSHAPE_M_22ba966897a34657afc169ade639a7fb_Connector1"/>
          <p:cNvCxnSpPr/>
          <p:nvPr>
            <p:custDataLst>
              <p:tags r:id="rId75"/>
            </p:custDataLst>
          </p:nvPr>
        </p:nvCxnSpPr>
        <p:spPr>
          <a:xfrm>
            <a:off x="7837390" y="3159239"/>
            <a:ext cx="0" cy="1168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9" name="OTLSHAPE_TB_00000000000000000000000000000000_TimescaleInterval10">
            <a:extLst>
              <a:ext uri="{FF2B5EF4-FFF2-40B4-BE49-F238E27FC236}">
                <a16:creationId xmlns:a16="http://schemas.microsoft.com/office/drawing/2014/main" id="{7A8802A2-EA1A-1640-AE34-AF09A75D99D5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9518947" y="285089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</a:t>
            </a:r>
            <a:r>
              <a:rPr lang="ru-RU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  <a:endParaRPr lang="en-US" sz="1200" b="1" spc="-2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TB_00000000000000000000000000000000_TimescaleInterval10">
            <a:extLst>
              <a:ext uri="{FF2B5EF4-FFF2-40B4-BE49-F238E27FC236}">
                <a16:creationId xmlns:a16="http://schemas.microsoft.com/office/drawing/2014/main" id="{EB6A72F3-5CC9-6143-80DC-F4F62D5084A1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9876210" y="284778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201</a:t>
            </a:r>
            <a:r>
              <a:rPr lang="ru-RU" sz="1200" b="1" spc="-20" dirty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lang="en-US" sz="1200" b="1" spc="-2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2" name="OTLSHAPE_M_2d20d7dcc94f4de2946e4373d494f10b_Connector1">
            <a:extLst>
              <a:ext uri="{FF2B5EF4-FFF2-40B4-BE49-F238E27FC236}">
                <a16:creationId xmlns:a16="http://schemas.microsoft.com/office/drawing/2014/main" id="{49E027DE-6745-D349-978E-42826AF803DE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>
          <a:xfrm>
            <a:off x="10033316" y="3061708"/>
            <a:ext cx="6034" cy="4546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3" name="OTLSHAPE_M_dba9f1cc2041410b849ee590e76c7780_Title">
            <a:extLst>
              <a:ext uri="{FF2B5EF4-FFF2-40B4-BE49-F238E27FC236}">
                <a16:creationId xmlns:a16="http://schemas.microsoft.com/office/drawing/2014/main" id="{EFD4C6BD-BDDD-064D-B57D-C0B2FB3CA293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9533906" y="3546554"/>
            <a:ext cx="175962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100" spc="-4" dirty="0">
                <a:latin typeface="Arial" panose="020B0604020202020204" pitchFamily="34" charset="0"/>
              </a:rPr>
              <a:t>Открытый парламент</a:t>
            </a:r>
            <a:endParaRPr lang="en-US" sz="1100" spc="-4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9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DA06-FEBA-0F4A-BFC2-A87C467E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69" y="831133"/>
            <a:ext cx="10418400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Рейтинг Грузии и других стран Восточного партнерства в исследованиях ООН по э-правительству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824B5-D386-E04E-B111-F68588F51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1563" y="1868131"/>
            <a:ext cx="7400631" cy="38149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FB273-052A-3645-977B-02346722968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Секция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915EC-8BEE-A64A-97AD-C225E98B862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e-Government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627998"/>
              </p:ext>
            </p:extLst>
          </p:nvPr>
        </p:nvGraphicFramePr>
        <p:xfrm>
          <a:off x="3021563" y="1868131"/>
          <a:ext cx="6709291" cy="38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73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1247442"/>
            <a:ext cx="5161025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Заинтересованные стороны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6351" y="1868131"/>
            <a:ext cx="4933950" cy="3814914"/>
          </a:xfrm>
        </p:spPr>
        <p:txBody>
          <a:bodyPr/>
          <a:lstStyle/>
          <a:p>
            <a:r>
              <a:rPr lang="ru-RU" dirty="0"/>
              <a:t>Государство: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Министерство юстиции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Министерство финансов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Министерство внутренних дел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Правительственная администрация</a:t>
            </a:r>
          </a:p>
          <a:p>
            <a:r>
              <a:rPr lang="ru-RU" dirty="0" smtClean="0"/>
              <a:t>ОГО: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IDFI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Организация </a:t>
            </a:r>
            <a:r>
              <a:rPr lang="ru-RU" dirty="0"/>
              <a:t>"Международная </a:t>
            </a:r>
            <a:r>
              <a:rPr lang="ru-RU" dirty="0" err="1"/>
              <a:t>транспарентность</a:t>
            </a:r>
            <a:r>
              <a:rPr lang="ru-RU" dirty="0"/>
              <a:t>"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GYLA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400626" y="2770814"/>
            <a:ext cx="3046148" cy="394200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E-Government</a:t>
            </a:r>
            <a:endParaRPr lang="ru-RU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2B37FBD-6F70-E547-B9F8-4791834DFB1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6182" r="16182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1868" y="738436"/>
            <a:ext cx="7061921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Правовые основы </a:t>
            </a:r>
            <a:r>
              <a:rPr lang="ru-RU" dirty="0" smtClean="0"/>
              <a:t>э-правительства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40140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Электронный документ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Э-идентификация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Информационная / </a:t>
            </a:r>
            <a:r>
              <a:rPr lang="ru-RU" dirty="0" err="1" smtClean="0"/>
              <a:t>кибер</a:t>
            </a:r>
            <a:r>
              <a:rPr lang="ru-RU" dirty="0" smtClean="0"/>
              <a:t>- безопасность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Регистры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Защита персональных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Свобода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Права на интеллектуальную собственность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Правовые рамки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93D1EB0-DEFE-E242-B089-020435AA912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8910" y="1641256"/>
            <a:ext cx="6029758" cy="315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EE13CE-8547-0F44-8C77-EF9DBE41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Э-идентификация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9ACC2-A5FE-4A4A-9708-01B92819A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Почему это так важно?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Типы </a:t>
            </a:r>
            <a:r>
              <a:rPr lang="ru-RU" sz="1800" dirty="0"/>
              <a:t>идентификации до </a:t>
            </a:r>
            <a:r>
              <a:rPr lang="ru-RU" sz="1800" dirty="0" smtClean="0"/>
              <a:t>е-ID</a:t>
            </a:r>
            <a:endParaRPr lang="ru-RU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/>
              <a:t>имена пользователей и </a:t>
            </a:r>
            <a:r>
              <a:rPr lang="ru-RU" sz="1800" dirty="0" smtClean="0"/>
              <a:t>пароли</a:t>
            </a:r>
            <a:endParaRPr lang="ru-RU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/>
              <a:t>видео-звонки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/>
              <a:t>2-фактор / смс / звонок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 err="1" smtClean="0"/>
              <a:t>Токены</a:t>
            </a:r>
            <a:r>
              <a:rPr lang="ru-RU" sz="1800" dirty="0" smtClean="0"/>
              <a:t> </a:t>
            </a:r>
            <a:r>
              <a:rPr lang="ru-RU" sz="1800" dirty="0"/>
              <a:t>/ </a:t>
            </a:r>
            <a:r>
              <a:rPr lang="ru-RU" sz="1800" dirty="0" err="1" smtClean="0"/>
              <a:t>Диджипассы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Электронное </a:t>
            </a:r>
            <a:r>
              <a:rPr lang="en-US" sz="1800" dirty="0" smtClean="0"/>
              <a:t>ID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ru-RU" sz="1800" dirty="0" smtClean="0"/>
              <a:t>электронная печать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Электронная подпись </a:t>
            </a:r>
            <a:endParaRPr lang="ka-G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ID.ge</a:t>
            </a:r>
            <a:r>
              <a:rPr lang="en-US" sz="1800" dirty="0"/>
              <a:t> – </a:t>
            </a:r>
            <a:r>
              <a:rPr lang="ru-RU" sz="1800" dirty="0"/>
              <a:t>инструкции и полезная информация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B67E7-D66D-8D47-B2CA-A786609F70F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9FF180-3C56-1B45-B6E2-7E1A0465BC0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7D5179-7829-5647-90BE-D67DE9AB359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Правовые рамки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DF4E460-D166-294C-AA93-43B4261343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18244" y="831133"/>
            <a:ext cx="3575291" cy="2230982"/>
          </a:xfrm>
          <a:prstGeom prst="roundRect">
            <a:avLst>
              <a:gd name="adj" fmla="val 44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4D8FF-7D37-EE47-B10C-EE58C03928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/>
          <a:stretch/>
        </p:blipFill>
        <p:spPr>
          <a:xfrm>
            <a:off x="7697826" y="3228642"/>
            <a:ext cx="3630535" cy="217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82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C9549-9C52-F942-AA16-8BAE01C3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Свобода информации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D394F-7B5A-EE47-A48A-DD5D1D4AF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93153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Грузии нет отдельного закона о свободе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Положения Гражданского административного кодекса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0070C0"/>
                </a:solidFill>
              </a:rPr>
              <a:t>Постановление </a:t>
            </a:r>
            <a:r>
              <a:rPr lang="ru-RU" u="sng" dirty="0" smtClean="0">
                <a:solidFill>
                  <a:srgbClr val="0070C0"/>
                </a:solidFill>
              </a:rPr>
              <a:t>правительства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об </a:t>
            </a:r>
            <a:r>
              <a:rPr lang="ru-RU" dirty="0"/>
              <a:t>упреждающей публикации публичных данных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My.gov.ge</a:t>
            </a:r>
            <a:r>
              <a:rPr lang="en-US" dirty="0" smtClean="0"/>
              <a:t> </a:t>
            </a:r>
            <a:r>
              <a:rPr lang="ru-RU" dirty="0"/>
              <a:t>- это центральный портал  электронного правительства, </a:t>
            </a:r>
            <a:r>
              <a:rPr lang="ru-RU" dirty="0" smtClean="0"/>
              <a:t>который позволяет </a:t>
            </a:r>
            <a:r>
              <a:rPr lang="ru-RU" dirty="0"/>
              <a:t>запрашивать публичную информацию в режиме онлайн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Обязательства Партнерства Открытого Управления (OGP)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Пассивная позиция государственных структур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В целом менее </a:t>
            </a:r>
            <a:r>
              <a:rPr lang="ru-RU" sz="1500" dirty="0" err="1" smtClean="0"/>
              <a:t>проактивный</a:t>
            </a:r>
            <a:r>
              <a:rPr lang="ru-RU" sz="1500" dirty="0" smtClean="0"/>
              <a:t> подход к опубликованию информации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Отсутствие глубокого интереса общественности (помимо бонусов государственных служащих)</a:t>
            </a: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CD76EE-C489-5B4C-85DD-099AA9AC23A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Секция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78CFA-C2FF-2B48-B5D1-93E0CB705E2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Правовые основы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B978105-773A-294F-86AD-45C7D421873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65" y="1247442"/>
            <a:ext cx="4556956" cy="4431463"/>
          </a:xfrm>
        </p:spPr>
      </p:pic>
    </p:spTree>
    <p:extLst>
      <p:ext uri="{BB962C8B-B14F-4D97-AF65-F5344CB8AC3E}">
        <p14:creationId xmlns:p14="http://schemas.microsoft.com/office/powerpoint/2010/main" val="30311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2F7164-16DD-9E40-A479-35110434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08" y="1247442"/>
            <a:ext cx="5641848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Защита персональных данных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E6A1D-06A0-734C-A511-94E0136A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409" y="1868131"/>
            <a:ext cx="5231892" cy="38149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Целью закона является обеспечение прав человека и основных свобод, в том числе защита конфиденциальности при обработке персональных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Инспектор по защите персональных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Ограничения </a:t>
            </a:r>
            <a:r>
              <a:rPr lang="ru-RU" dirty="0" smtClean="0"/>
              <a:t>в отношении видеонаблюдения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Ограничения для прямого маркетинга в использовании личных данных: только следующие данные могут использоваться для целей прямого маркетинга: </a:t>
            </a:r>
            <a:r>
              <a:rPr lang="ru-RU" b="1" dirty="0"/>
              <a:t>имя (имена), адрес, номер телефона, адрес электронной почты, номер факса.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Субъект </a:t>
            </a:r>
            <a:r>
              <a:rPr lang="ru-RU" dirty="0"/>
              <a:t>данных имеет право запрашивать информацию у обработчика данных об обработке данных.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113A0-66A7-1B4A-8B8A-408555022B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Секция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D52018-AE6C-2143-B75A-4296437889A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Правовые основы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0256" y="932688"/>
            <a:ext cx="5312664" cy="4681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Обработка данных о человеке (субъекте данных) допускается только в том случае, если: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 то имеется </a:t>
            </a:r>
            <a:r>
              <a:rPr lang="ru-RU" sz="1600" dirty="0"/>
              <a:t>согласие субъекта данных;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Обработка данных предусмотрена законом;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Обработка данных требуется обработчику данных для выполнения своих обязательств в соответствии с законодательством;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Обработка данных необходима для защиты жизненно важных интересов субъекта данных;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Данные необходимы для защиты законных интересов обработчиков данных или третьих лиц, за исключением случаев, когда существует повышенный интерес к защите прав и свобод субъектов данных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Данные доступны для общественного пользования или были сделаны доступными субъектом данных;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Данные должны обрабатываться в соответствии с законом </a:t>
            </a:r>
            <a:r>
              <a:rPr lang="ru-RU" sz="1600" dirty="0" smtClean="0"/>
              <a:t>о защите </a:t>
            </a:r>
            <a:r>
              <a:rPr lang="ru-RU" sz="1600" dirty="0"/>
              <a:t>важных общественных интересов;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Обработка данных необходима для обработки заявки субъекта данных </a:t>
            </a:r>
            <a:r>
              <a:rPr lang="ru-RU" sz="1600" dirty="0" smtClean="0"/>
              <a:t>на получение услуг.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37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4MC0xMC0wMVQyMzo1OTo1OS45OTlaIiwiRW5kRGF0ZSI6IjIwMTctMDEtMTVUMjM6NTk6NTkuOTk5WiIsIkZvcm1hdCI6Ik1NIiwiVHlwZSI6NCwiQXV0b0RhdGVSYW5nZSI6dHJ1ZSwiV29ya2luZ0RheXMiOjMxLCJUb2RheU1hcmtlclRleHQiOiJUb2RheSIsIkF1dG9TY2FsZVR5cGUiOnRydWV9LCJNaWxlc3RvbmVzIjpbeyIkaWQiOiIxMjMiLCJEYXRlIjoiMTk4MC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lJhdGlvIjowLjAsIklzQ3VzdG9tIjpmYWxzZX0sIklkIjoiMjJiYTk2NjgtOTdhMy00NjU3LWFmYzEtNjlhZGU2MzlhN2ZiIiwiSW1wb3J0SWQiOm51bGwsIlRpdGxlIjoiRmlyc3QgTWlsZXN0b25lIG9yIEV2ZW50IEhlcmUiLCJOb3RlIjpudWxsLCJIeXBlcmxpbmsiOm51bGwsIklzQ2hhbmdlZCI6ZmFsc2UsIklzTmV3IjpmYWxzZX0seyIkaWQiOiIxNDEiLCJEYXRlIjoiMTk4NC0wNy0xNFQyMzo1OTo1OS45OTlaIiwiU3R5bGUiOnsiJGlkIjoiMTQyIiwiU2hhcGUiOjEwLCJDb25uZWN0b3JNYXJnaW4iOnsiJHJlZiI6IjU0In0sIkNvbm5lY3RvclN0eWxlIjp7IiRpZCI6IjE0MyIsIkxpbmVDb2xvciI6eyIkaWQiOiIxNDQiLCIkdHlwZSI6Ik5MUkUuQ29tbW9uLkRvbS5Tb2xpZENvbG9yQnJ1c2gsIE5MUkUuQ29tbW9uIiwiQ29sb3IiOnsiJGlkIjoiMTQ1IiwiQSI6ODksIlIiOjE2NiwiRyI6MTgzLCJCIjozOX19LCJMaW5lV2VpZ2h0IjoxLjAsIkxpbmVUeXBlIjowLCJQYXJlbnRTdHlsZSI6eyIkcmVmIjoiNTUifX0sIklzQmVsb3dUaW1lYmFuZCI6dHJ1ZSwiSGlkZURhdGUiOmZhbHNlLCJTaGFwZVNpemUiOjAsIlNwYWNpbmciOjIuMCwiUGFkZGluZyI6eyIkcmVmIjoiNTgifSwiU2hhcGVTdHlsZSI6eyIkaWQiOiIxNDYiLCJNYXJnaW4iOnsiJHJlZiI6IjYwIn0sIlBhZGRpbmciOnsiJHJlZiI6IjYxIn0sIkJhY2tncm91bmQiOnsiJGlkIjoiMTQ3IiwiQ29sb3IiOnsiJGlkIjoiMTQ4IiwiQSI6MjU1LCJSIjo4MywiRyI6OTIsIkIiOjE5fX0sIklzVmlzaWJsZSI6dHJ1ZSwiV2lkdGgiOjEyLjAsIkhlaWdodCI6MTQuMCwiQm9yZGVyU3R5bGUiOnsiJGlkIjoiMTQ5IiwiTGluZUNvbG9yIjp7IiRyZWYiOiI2MyJ9LCJMaW5lV2VpZ2h0IjowLjAsIkxpbmVUeXBlIjowLCJQYXJlbnRTdHlsZSI6eyIkcmVmIjoiNjIifX0sIlBhcmVudFN0eWxlIjp7IiRyZWYiOiI1OSJ9fSwiVGl0bGVTdHlsZSI6eyIkaWQiOiIxNTAiLCJGb250U2V0dGluZ3MiOnsiJGlkIjoiMTU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iIsIkxpbmVDb2xvciI6bnVsbCwiTGluZVdlaWdodCI6MC4wLCJMaW5lVHlwZSI6MCwiUGFyZW50U3R5bGUiOm51bGx9LCJQYXJlbnRTdHlsZSI6eyIkcmVmIjoiNjUifX0sIkRhdGVTdHlsZSI6eyIkaWQiOiIxNTMiLCJGb250U2V0dGluZ3MiOnsiJGlkIjoiMTU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UiLCJMaW5lQ29sb3IiOm51bGwsIkxpbmVXZWlnaHQiOjAuMCwiTGluZVR5cGUiOjAsIlBhcmVudFN0eWxlIjpudWxsfSwiUGFyZW50U3R5bGUiOnsiJHJlZiI6IjcyIn19LCJEYXRlRm9ybWF0Ijp7IiRpZCI6IjE1NiIsIkZvcm1hdFN0cmluZyI6Ik1NTU0gZCwgeXl5eSIsIlNlcGFyYXRvciI6Ii8iLCJVc2VJbnRlcm5hdGlvbmFsRGF0ZUZvcm1hdCI6ZmFsc2V9LCJJc1Zpc2libGUiOnRydWUsIlBhcmVudFN0eWxlIjp7IiRyZWYiOiI1MyJ9fSwiUG9zaXRpb24iOnsiUmF0aW8iOjAuMCwiSXNDdXN0b20iOmZhbHNlfSwiSWQiOiIxOGE1MjFkNi04ZGJmLTQwOGYtOTM1Ni0yYzA0MGNmN2E0YjEiLCJJbXBvcnRJZCI6bnVsbCwiVGl0bGUiOiJTZWNvbmQgTWlsZXN0b25lIG9yIEV2ZW50IEhlcmUiLCJOb3RlIjpudWxsLCJIeXBlcmxpbmsiOm51bGwsIklzQ2hhbmdlZCI6ZmFsc2UsIklzTmV3IjpmYWxzZX0seyIkaWQiOiIxNTciLCJEYXRlIjoiMTk4Ny0xMS0yMlQyMzo1OTo1OS45OTlaIiwiU3R5bGUiOnsiJGlkIjoiMTU4IiwiU2hhcGUiOjEyLCJDb25uZWN0b3JNYXJnaW4iOnsiJHJlZiI6IjU0In0sIkNvbm5lY3RvclN0eWxlIjp7IiRpZCI6IjE1OSIsIkxpbmVDb2xvciI6eyIkaWQiOiIxNjAiLCIkdHlwZSI6Ik5MUkUuQ29tbW9uLkRvbS5Tb2xpZENvbG9yQnJ1c2gsIE5MUkUuQ29tbW9uIiwiQ29sb3IiOnsiJGlkIjoiMTYxIiwiQSI6ODksIlIiOjY1LCJHIjoxMzgsIkIiOjE3OX19LCJMaW5lV2VpZ2h0IjoxLjAsIkxpbmVUeXBlIjowLCJQYXJlbnRTdHlsZSI6eyIkcmVmIjoiNTUifX0sIklzQmVsb3dUaW1lYmFuZCI6ZmFsc2UsIkhpZGVEYXRlIjpmYWxzZSwiU2hhcGVTaXplIjowLCJTcGFjaW5nIjoyLjAsIlBhZGRpbmciOnsiJHJlZiI6IjU4In0sIlNoYXBlU3R5bGUiOnsiJGlkIjoiMTYyIiwiTWFyZ2luIjp7IiRyZWYiOiI2MCJ9LCJQYWRkaW5nIjp7IiRyZWYiOiI2MSJ9LCJCYWNrZ3JvdW5kIjp7IiRpZCI6IjE2MyIsIkNvbG9yIjp7IiRpZCI6IjE2NCIsIkEiOjI1NSwiUiI6NjUsIkciOjEzOCwiQiI6MTc5fX0sIklzVmlzaWJsZSI6dHJ1ZSwiV2lkdGgiOjEyLjAsIkhlaWdodCI6MTQuMCwiQm9yZGVyU3R5bGUiOnsiJGlkIjoiMTY1IiwiTGluZUNvbG9yIjp7IiRyZWYiOiI2MyJ9LCJMaW5lV2VpZ2h0IjowLjAsIkxpbmVUeXBlIjowLCJQYXJlbnRTdHlsZSI6eyIkcmVmIjoiNjIifX0sIlBhcmVudFN0eWxlIjp7IiRyZWYiOiI1OSJ9fSwiVGl0bGVTdHlsZSI6eyIkaWQiOiIxNjYiLCJGb250U2V0dGluZ3MiOnsiJGlkIjoiMTY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OCIsIkxpbmVDb2xvciI6bnVsbCwiTGluZVdlaWdodCI6MC4wLCJMaW5lVHlwZSI6MCwiUGFyZW50U3R5bGUiOm51bGx9LCJQYXJlbnRTdHlsZSI6eyIkcmVmIjoiNjUifX0sIkRhdGVTdHlsZSI6eyIkaWQiOiIxNjkiLCJGb250U2V0dGluZ3MiOnsiJGlkIjoiMTc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EiLCJMaW5lQ29sb3IiOm51bGwsIkxpbmVXZWlnaHQiOjAuMCwiTGluZVR5cGUiOjAsIlBhcmVudFN0eWxlIjpudWxsfSwiUGFyZW50U3R5bGUiOnsiJHJlZiI6IjcyIn19LCJEYXRlRm9ybWF0Ijp7IiRpZCI6IjE3MiIsIkZvcm1hdFN0cmluZyI6Ik1NTU0gZCwgeXl5eSIsIlNlcGFyYXRvciI6Ii8iLCJVc2VJbnRlcm5hdGlvbmFsRGF0ZUZvcm1hdCI6ZmFsc2V9LCJJc1Zpc2libGUiOnRydWUsIlBhcmVudFN0eWxlIjp7IiRyZWYiOiI1MyJ9fSwiUG9zaXRpb24iOnsiUmF0aW8iOjAuMCwiSXNDdXN0b20iOmZhbHNlfSwiSWQiOiJmMzdkZmIzMy0xY2Y0LTQ5MDktYmZmMS04MDcwNGVhNTE5NDIiLCJJbXBvcnRJZCI6bnVsbCwiVGl0bGUiOiJUaGlyZCBNaWxlc3RvbmUgb3IgRXZlbnQgSGVyZSIsIk5vdGUiOm51bGwsIkh5cGVybGluayI6bnVsbCwiSXNDaGFuZ2VkIjpmYWxzZSwiSXNOZXciOmZhbHNlfSx7IiRpZCI6IjE3MyIsIkRhdGUiOiIxOTk2LTAzLTAxVDIzOjU5OjU5Ljk5OVoiLCJTdHlsZSI6eyIkaWQiOiIxNzQiLCJTaGFwZSI6MSwiQ29ubmVjdG9yTWFyZ2luIjp7IiRyZWYiOiI1NCJ9LCJDb25uZWN0b3JTdHlsZSI6eyIkaWQiOiIxNzUiLCJMaW5lQ29sb3IiOnsiJGlkIjoiMTc2IiwiJHR5cGUiOiJOTFJFLkNvbW1vbi5Eb20uU29saWRDb2xvckJydXNoLCBOTFJFLkNvbW1vbiIsIkNvbG9yIjp7IiRpZCI6IjE3NyIsIkEiOjg5LCJSIjoyNDYsIkciOjE0NiwiQiI6MH19LCJMaW5lV2VpZ2h0IjoxLjAsIkxpbmVUeXBlIjowLCJQYXJlbnRTdHlsZSI6eyIkcmVmIjoiNTUifX0sIklzQmVsb3dUaW1lYmFuZCI6dHJ1ZSwiSGlkZURhdGUiOmZhbHNlLCJTaGFwZVNpemUiOjEsIlNwYWNpbmciOjIuMCwiUGFkZGluZyI6eyIkcmVmIjoiNTgifSwiU2hhcGVTdHlsZSI6eyIkaWQiOiIxNzgiLCJNYXJnaW4iOnsiJHJlZiI6IjYwIn0sIlBhZGRpbmciOnsiJHJlZiI6IjYxIn0sIkJhY2tncm91bmQiOnsiJGlkIjoiMTc5IiwiQ29sb3IiOnsiJGlkIjoiMTgwIiwiQSI6MjU1LCJSIjoyNDYsIkciOjE0NiwiQiI6MH19LCJJc1Zpc2libGUiOnRydWUsIldpZHRoIjoxOC4wLCJIZWlnaHQiOjIwLjAsIkJvcmRlclN0eWxlIjp7IiRpZCI6IjE4MSIsIkxpbmVDb2xvciI6eyIkcmVmIjoiNjMifSwiTGluZVdlaWdodCI6MC4wLCJMaW5lVHlwZSI6MCwiUGFyZW50U3R5bGUiOnsiJHJlZiI6IjYyIn19LCJQYXJlbnRTdHlsZSI6eyIkcmVmIjoiNTkifX0sIlRpdGxlU3R5bGUiOnsiJGlkIjoiMTgyIiwiRm9udFNldHRpbmdzIjp7IiRpZCI6IjE4My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QiLCJMaW5lQ29sb3IiOm51bGwsIkxpbmVXZWlnaHQiOjAuMCwiTGluZVR5cGUiOjAsIlBhcmVudFN0eWxlIjpudWxsfSwiUGFyZW50U3R5bGUiOnsiJHJlZiI6IjY1In19LCJEYXRlU3R5bGUiOnsiJGlkIjoiMTg1IiwiRm9udFNldHRpbmdzIjp7IiRpZCI6IjE4N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3IiwiTGluZUNvbG9yIjpudWxsLCJMaW5lV2VpZ2h0IjowLjAsIkxpbmVUeXBlIjowLCJQYXJlbnRTdHlsZSI6bnVsbH0sIlBhcmVudFN0eWxlIjp7IiRyZWYiOiI3MiJ9fSwiRGF0ZUZvcm1hdCI6eyIkaWQiOiIxODgiLCJGb3JtYXRTdHJpbmciOiJNTU1NIGQsIHl5eXkiLCJTZXBhcmF0b3IiOiIvIiwiVXNlSW50ZXJuYXRpb25hbERhdGVGb3JtYXQiOmZhbHNlfSwiSXNWaXNpYmxlIjp0cnVlLCJQYXJlbnRTdHlsZSI6eyIkcmVmIjoiNTMifX0sIlBvc2l0aW9uIjp7IlJhdGlvIjowLjAsIklzQ3VzdG9tIjpmYWxzZX0sIklkIjoiMDQwNjQ4YTItNmZmOC00NDY4LWEyNGUtNzQ4MGFkOTE2MjBlIiwiSW1wb3J0SWQiOm51bGwsIlRpdGxlIjoiRm91cnRoIE1pbGVzdG9uZSBvciBFdmVudCBIZXJlIiwiTm90ZSI6bnVsbCwiSHlwZXJsaW5rIjpudWxsLCJJc0NoYW5nZWQiOmZhbHNlLCJJc05ldyI6ZmFsc2V9LHsiJGlkIjoiMTg5IiwiRGF0ZSI6IjE5OTctMDQtMDFUMjM6NTk6NTkuOTk5WiIsIlN0eWxlIjp7IiRpZCI6IjE5MCIsIlNoYXBlIjo1LCJDb25uZWN0b3JNYXJnaW4iOnsiJHJlZiI6IjU0In0sIkNvbm5lY3RvclN0eWxlIjp7IiRpZCI6IjE5MSIsIkxpbmVDb2xvciI6eyIkaWQiOiIxOTIiLCIkdHlwZSI6Ik5MUkUuQ29tbW9uLkRvbS5Tb2xpZENvbG9yQnJ1c2gsIE5MUkUuQ29tbW9uIiwiQ29sb3IiOnsiJGlkIjoiMTkzIiwiQSI6ODksIlIiOjIyMywiRyI6ODMsIkIiOjM5fX0sIkxpbmVXZWlnaHQiOjEuMCwiTGluZVR5cGUiOjAsIlBhcmVudFN0eWxlIjp7IiRyZWYiOiI1NSJ9fSwiSXNCZWxvd1RpbWViYW5kIjpmYWxzZSwiSGlkZURhdGUiOmZhbHNlLCJTaGFwZVNpemUiOjAsIlNwYWNpbmciOjIuMCwiUGFkZGluZyI6eyIkcmVmIjoiNTgifSwiU2hhcGVTdHlsZSI6eyIkaWQiOiIxOTQiLCJNYXJnaW4iOnsiJHJlZiI6IjYwIn0sIlBhZGRpbmciOnsiJHJlZiI6IjYxIn0sIkJhY2tncm91bmQiOnsiJGlkIjoiMTk1IiwiQ29sb3IiOnsiJGlkIjoiMTk2IiwiQSI6MjU1LCJSIjoyMjMsIkciOjgzLCJCIjozOX19LCJJc1Zpc2libGUiOnRydWUsIldpZHRoIjoxMi4wLCJIZWlnaHQiOjE0LjAsIkJvcmRlclN0eWxlIjp7IiRpZCI6IjE5NyIsIkxpbmVDb2xvciI6eyIkcmVmIjoiNjMifSwiTGluZVdlaWdodCI6MC4wLCJMaW5lVHlwZSI6MCwiUGFyZW50U3R5bGUiOnsiJHJlZiI6IjYyIn19LCJQYXJlbnRTdHlsZSI6eyIkcmVmIjoiNTkifX0sIlRpdGxlU3R5bGUiOnsiJGlkIjoiMTk4IiwiRm9udFNldHRpbmdzIjp7IiRpZCI6IjE5OS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zIiwiTGluZUNvbG9yIjpudWxsLCJMaW5lV2VpZ2h0IjowLjAsIkxpbmVUeXBlIjowLCJQYXJlbnRTdHlsZSI6bnVsbH0sIlBhcmVudFN0eWxlIjp7IiRyZWYiOiI3MiJ9fSwiRGF0ZUZvcm1hdCI6eyIkaWQiOiIyMDQiLCJGb3JtYXRTdHJpbmciOiJNTU1NIGQsIHl5eXkiLCJTZXBhcmF0b3IiOiIvIiwiVXNlSW50ZXJuYXRpb25hbERhdGVGb3JtYXQiOmZhbHNlfSwiSXNWaXNpYmxlIjp0cnVlLCJQYXJlbnRTdHlsZSI6eyIkcmVmIjoiNTMifX0sIlBvc2l0aW9uIjp7IlJhdGlvIjowLjAsIklzQ3VzdG9tIjpmYWxzZX0sIklkIjoiZGJhOWYxY2MtMjA0MS00MTBiLTg0OWUtZTU5MGU3NmM3NzgwIiwiSW1wb3J0SWQiOm51bGwsIlRpdGxlIjoiRmlmdGggTWlsZXN0b25lIG9yIEV2ZW50IEhlcmUiLCJOb3RlIjpudWxsLCJIeXBlcmxpbmsiOm51bGwsIklzQ2hhbmdlZCI6ZmFsc2UsIklzTmV3IjpmYWxzZX0seyIkaWQiOiIyMDUiLCJEYXRlIjoiMTk5OS0wNy0wMVQyMzo1OTo1OS45OTlaIiwiU3R5bGUiOnsiJGlkIjoiMjA2IiwiU2hhcGUiOjEsIkNvbm5lY3Rvck1hcmdpbiI6eyIkcmVmIjoiNTQifSwiQ29ubmVjdG9yU3R5bGUiOnsiJGlkIjoiMjA3IiwiTGluZUNvbG9yIjp7IiRpZCI6IjIwOCIsIiR0eXBlIjoiTkxSRS5Db21tb24uRG9tLlNvbGlkQ29sb3JCcnVzaCwgTkxSRS5Db21tb24iLCJDb2xvciI6eyIkaWQiOiIyMDkiLCJBIjo4OSwiUiI6MjU0LCJHIjoxOTUsIkIiOjZ9fSwiTGluZVdlaWdodCI6MS4wLCJMaW5lVHlwZSI6MCwiUGFyZW50U3R5bGUiOnsiJHJlZiI6IjU1In19LCJJc0JlbG93VGltZWJhbmQiOnRydWUsIkhpZGVEYXRlIjpmYWxzZSwiU2hhcGVTaXplIjoxLCJTcGFjaW5nIjoyLjAsIlBhZGRpbmciOnsiJHJlZiI6IjU4In0sIlNoYXBlU3R5bGUiOnsiJGlkIjoiMjEwIiwiTWFyZ2luIjp7IiRyZWYiOiI2MCJ9LCJQYWRkaW5nIjp7IiRyZWYiOiI2MSJ9LCJCYWNrZ3JvdW5kIjp7IiRpZCI6IjIxMSIsIkNvbG9yIjp7IiRpZCI6IjIxMiIsIkEiOjI1NSwiUiI6MjU0LCJHIjoxOTUsIkIiOjZ9fSwiSXNWaXNpYmxlIjp0cnVlLCJXaWR0aCI6MTguMCwiSGVpZ2h0IjoyMC4wLCJCb3JkZXJTdHlsZSI6eyIkaWQiOiIyMTMiLCJMaW5lQ29sb3IiOnsiJHJlZiI6IjYzIn0sIkxpbmVXZWlnaHQiOjAuMCwiTGluZVR5cGUiOjAsIlBhcmVudFN0eWxlIjp7IiRyZWYiOiI2MiJ9fSwiUGFyZW50U3R5bGUiOnsiJHJlZiI6IjU5In19LCJUaXRsZVN0eWxlIjp7IiRpZCI6IjIxNCIsIkZvbnRTZXR0aW5ncyI6eyIkaWQiOiIyMTU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2IiwiTGluZUNvbG9yIjpudWxsLCJMaW5lV2VpZ2h0IjowLjAsIkxpbmVUeXBlIjowLCJQYXJlbnRTdHlsZSI6bnVsbH0sIlBhcmVudFN0eWxlIjp7IiRyZWYiOiI2NSJ9fSwiRGF0ZVN0eWxlIjp7IiRpZCI6IjIxNyIsIkZvbnRTZXR0aW5ncyI6eyIkaWQiOiIyMTg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OSIsIkxpbmVDb2xvciI6bnVsbCwiTGluZVdlaWdodCI6MC4wLCJMaW5lVHlwZSI6MCwiUGFyZW50U3R5bGUiOm51bGx9LCJQYXJlbnRTdHlsZSI6eyIkcmVmIjoiNzIifX0sIkRhdGVGb3JtYXQiOnsiJGlkIjoiMjIwIiwiRm9ybWF0U3RyaW5nIjoiTU1NTSBkLCB5eXl5IiwiU2VwYXJhdG9yIjoiLyIsIlVzZUludGVybmF0aW9uYWxEYXRlRm9ybWF0IjpmYWxzZX0sIklzVmlzaWJsZSI6dHJ1ZSwiUGFyZW50U3R5bGUiOnsiJHJlZiI6IjUzIn19LCJQb3NpdGlvbiI6eyJSYXRpbyI6MC4wLCJJc0N1c3RvbSI6ZmFsc2V9LCJJZCI6IjNiZGVlOTI5LTkyOGEtNDdlYy04MmFiLTExNWFjN2Y3ZTY5MCIsIkltcG9ydElkIjpudWxsLCJUaXRsZSI6IlNpeHRoIE1pbGVzdG9uZSBvciBFdmVudCBIZXJlIiwiTm90ZSI6bnVsbCwiSHlwZXJsaW5rIjpudWxsLCJJc0NoYW5nZWQiOmZhbHNlLCJJc05ldyI6ZmFsc2V9LHsiJGlkIjoiMjIxIiwiRGF0ZSI6IjIwMDMtMDItMDFUMjM6NTk6NTkuOTk5WiIsIlN0eWxlIjp7IiRpZCI6IjIyMiIsIlNoYXBlIjoxMywiQ29ubmVjdG9yTWFyZ2luIjp7IiRyZWYiOiI1NCJ9LCJDb25uZWN0b3JTdHlsZSI6eyIkaWQiOiIyMjMiLCJMaW5lQ29sb3IiOnsiJGlkIjoiMjI0IiwiJHR5cGUiOiJOTFJFLkNvbW1vbi5Eb20uU29saWRDb2xvckJydXNoLCBOTFJFLkNvbW1vbiIsIkNvbG9yIjp7IiRpZCI6IjIyNSIsIkEiOjg5LCJSIjo5NCwiRyI6OTQsIkIiOjk0fX0sIkxpbmVXZWlnaHQiOjEuMCwiTGluZVR5cGUiOjAsIlBhcmVudFN0eWxlIjp7IiRyZWYiOiI1NSJ9fSwiSXNCZWxvd1RpbWViYW5kIjpmYWxzZSwiSGlkZURhdGUiOmZhbHNlLCJTaGFwZVNpemUiOjEsIlNwYWNpbmciOjIuMCwiUGFkZGluZyI6eyIkcmVmIjoiNTgifSwiU2hhcGVTdHlsZSI6eyIkaWQiOiIyMjYiLCJNYXJnaW4iOnsiJHJlZiI6IjYwIn0sIlBhZGRpbmciOnsiJHJlZiI6IjYxIn0sIkJhY2tncm91bmQiOnsiJGlkIjoiMjI3IiwiQ29sb3IiOnsiJGlkIjoiMjI4IiwiQSI6MjU1LCJSIjo5NCwiRyI6OTQsIkIiOjk0fX0sIklzVmlzaWJsZSI6dHJ1ZSwiV2lkdGgiOjE4LjAsIkhlaWdodCI6MjAuMCwiQm9yZGVyU3R5bGUiOnsiJGlkIjoiMjI5IiwiTGluZUNvbG9yIjp7IiRyZWYiOiI2MyJ9LCJMaW5lV2VpZ2h0IjowLjAsIkxpbmVUeXBlIjowLCJQYXJlbnRTdHlsZSI6eyIkcmVmIjoiNjIifX0sIlBhcmVudFN0eWxlIjp7IiRyZWYiOiI1OSJ9fSwiVGl0bGVTdHlsZSI6eyIkaWQiOiIyMzAiLCJGb250U2V0dGluZ3MiOnsiJGlkIjoiMjMx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MiIsIkxpbmVDb2xvciI6bnVsbCwiTGluZVdlaWdodCI6MC4wLCJMaW5lVHlwZSI6MCwiUGFyZW50U3R5bGUiOm51bGx9LCJQYXJlbnRTdHlsZSI6eyIkcmVmIjoiNjUifX0sIkRhdGVTdHlsZSI6eyIkaWQiOiIyMzMiLCJGb250U2V0dGluZ3MiOnsiJGlkIjoiMjM0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UiLCJMaW5lQ29sb3IiOm51bGwsIkxpbmVXZWlnaHQiOjAuMCwiTGluZVR5cGUiOjAsIlBhcmVudFN0eWxlIjpudWxsfSwiUGFyZW50U3R5bGUiOnsiJHJlZiI6IjcyIn19LCJEYXRlRm9ybWF0Ijp7IiRpZCI6IjIzNiIsIkZvcm1hdFN0cmluZyI6Ik1NTU0gZCwgeXl5eSIsIlNlcGFyYXRvciI6Ii8iLCJVc2VJbnRlcm5hdGlvbmFsRGF0ZUZvcm1hdCI6ZmFsc2V9LCJJc1Zpc2libGUiOnRydWUsIlBhcmVudFN0eWxlIjp7IiRyZWYiOiI1MyJ9fSwiUG9zaXRpb24iOnsiUmF0aW8iOjAuMCwiSXNDdXN0b20iOmZhbHNlfSwiSWQiOiJkNTA4YmM4ZS03YmRjLTQ3Y2ItYjlmNC1iMTc2YzMwM2JlNzQiLCJJbXBvcnRJZCI6bnVsbCwiVGl0bGUiOiJTZXZlbnRoIE1pbGVzdG9uZSBvciBFdmVudCBIZXJlIiwiTm90ZSI6bnVsbCwiSHlwZXJsaW5rIjpudWxsLCJJc0NoYW5nZWQiOmZhbHNlLCJJc05ldyI6ZmFsc2V9LHsiJGlkIjoiMjM3IiwiRGF0ZSI6IjIwMDYtMDYtMDFUMjM6NTk6NTkuOTk5WiIsIlN0eWxlIjp7IiRpZCI6IjIzOCIsIlNoYXBlIjo1LCJDb25uZWN0b3JNYXJnaW4iOnsiJHJlZiI6IjU0In0sIkNvbm5lY3RvclN0eWxlIjp7IiRpZCI6IjIzOSIsIkxpbmVDb2xvciI6eyIkaWQiOiIyNDAiLCIkdHlwZSI6Ik5MUkUuQ29tbW9uLkRvbS5Tb2xpZENvbG9yQnJ1c2gsIE5MUkUuQ29tbW9uIiwiQ29sb3IiOnsiJGlkIjoiMjQxIiwiQSI6ODksIlIiOjIyMywiRyI6ODMsIkIiOjM5fX0sIkxpbmVXZWlnaHQiOjEuMCwiTGluZVR5cGUiOjAsIlBhcmVudFN0eWxlIjp7IiRyZWYiOiI1NSJ9fSwiSXNCZWxvd1RpbWViYW5kIjp0cnVlLCJIaWRlRGF0ZSI6ZmFsc2UsIlNoYXBlU2l6ZSI6MCwiU3BhY2luZyI6Mi4wLCJQYWRkaW5nIjp7IiRyZWYiOiI1OCJ9LCJTaGFwZVN0eWxlIjp7IiRpZCI6IjI0MiIsIk1hcmdpbiI6eyIkcmVmIjoiNjAifSwiUGFkZGluZyI6eyIkcmVmIjoiNjEifSwiQmFja2dyb3VuZCI6eyIkaWQiOiIyNDMiLCJDb2xvciI6eyIkaWQiOiIyNDQiLCJBIjoyNTUsIlIiOjIyMywiRyI6ODMsIkIiOjM5fX0sIklzVmlzaWJsZSI6dHJ1ZSwiV2lkdGgiOjEyLjAsIkhlaWdodCI6MTQuMCwiQm9yZGVyU3R5bGUiOnsiJGlkIjoiMjQ1IiwiTGluZUNvbG9yIjp7IiRyZWYiOiI2MyJ9LCJMaW5lV2VpZ2h0IjowLjAsIkxpbmVUeXBlIjowLCJQYXJlbnRTdHlsZSI6eyIkcmVmIjoiNjIifX0sIlBhcmVudFN0eWxlIjp7IiRyZWYiOiI1OSJ9fSwiVGl0bGVTdHlsZSI6eyIkaWQiOiIyNDYiLCJGb250U2V0dGluZ3MiOnsiJGlkIjoiMjQ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OCIsIkxpbmVDb2xvciI6bnVsbCwiTGluZVdlaWdodCI6MC4wLCJMaW5lVHlwZSI6MCwiUGFyZW50U3R5bGUiOm51bGx9LCJQYXJlbnRTdHlsZSI6eyIkcmVmIjoiNjUifX0sIkRhdGVTdHlsZSI6eyIkaWQiOiIyNDkiLCJGb250U2V0dGluZ3MiOnsiJGlkIjoiMjU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EiLCJMaW5lQ29sb3IiOm51bGwsIkxpbmVXZWlnaHQiOjAuMCwiTGluZVR5cGUiOjAsIlBhcmVudFN0eWxlIjpudWxsfSwiUGFyZW50U3R5bGUiOnsiJHJlZiI6IjcyIn19LCJEYXRlRm9ybWF0Ijp7IiRpZCI6IjI1MiIsIkZvcm1hdFN0cmluZyI6Ik1NTU0gZCwgeXl5eSIsIlNlcGFyYXRvciI6Ii8iLCJVc2VJbnRlcm5hdGlvbmFsRGF0ZUZvcm1hdCI6ZmFsc2V9LCJJc1Zpc2libGUiOnRydWUsIlBhcmVudFN0eWxlIjp7IiRyZWYiOiI1MyJ9fSwiUG9zaXRpb24iOnsiUmF0aW8iOjAuMCwiSXNDdXN0b20iOmZhbHNlfSwiSWQiOiIyZDIwZDdkYy1jOTRmLTRkZTItOTQ2ZS00MzczZDQ5NGYxMGIiLCJJbXBvcnRJZCI6bnVsbCwiVGl0bGUiOiJFaWdodCBNaWxlc3RvbmUgb3IgRXZlbnQgSGVyZSIsIk5vdGUiOm51bGwsIkh5cGVybGluayI6bnVsbCwiSXNDaGFuZ2VkIjpmYWxzZSwiSXNOZXciOmZhbHNlfSx7IiRpZCI6IjI1MyIsIkRhdGUiOiIyMDA5LTExLTA5VDIzOjU5OjU5Ljk5OVoiLCJTdHlsZSI6eyIkaWQiOiIyNTQiLCJTaGFwZSI6MTAsIkNvbm5lY3Rvck1hcmdpbiI6eyIkcmVmIjoiNTQifSwiQ29ubmVjdG9yU3R5bGUiOnsiJGlkIjoiMjU1IiwiTGluZUNvbG9yIjp7IiRpZCI6IjI1NiIsIiR0eXBlIjoiTkxSRS5Db21tb24uRG9tLlNvbGlkQ29sb3JCcnVzaCwgTkxSRS5Db21tb24iLCJDb2xvciI6eyIkaWQiOiIyNTciLCJBIjo4OSwiUiI6NjUsIkciOjEzOCwiQiI6MTc5fX0sIkxpbmVXZWlnaHQiOjEuMCwiTGluZVR5cGUiOjAsIlBhcmVudFN0eWxlIjp7IiRyZWYiOiI1NSJ9fSwiSXNCZWxvd1RpbWViYW5kIjpmYWxzZSwiSGlkZURhdGUiOmZhbHNlLCJTaGFwZVNpemUiOjAsIlNwYWNpbmciOjIuMCwiUGFkZGluZyI6eyIkcmVmIjoiNTgifSwiU2hhcGVTdHlsZSI6eyIkaWQiOiIyNTgiLCJNYXJnaW4iOnsiJHJlZiI6IjYwIn0sIlBhZGRpbmciOnsiJHJlZiI6IjYxIn0sIkJhY2tncm91bmQiOnsiJGlkIjoiMjU5IiwiQ29sb3IiOnsiJGlkIjoiMjYwIiwiQSI6MjU1LCJSIjo4MywiRyI6OTIsIkIiOjE5fX0sIklzVmlzaWJsZSI6dHJ1ZSwiV2lkdGgiOjEyLjAsIkhlaWdodCI6MTQuMCwiQm9yZGVyU3R5bGUiOnsiJGlkIjoiMjYxIiwiTGluZUNvbG9yIjp7IiRyZWYiOiI2MyJ9LCJMaW5lV2VpZ2h0IjowLjAsIkxpbmVUeXBlIjowLCJQYXJlbnRTdHlsZSI6eyIkcmVmIjoiNjIifX0sIlBhcmVudFN0eWxlIjp7IiRyZWYiOiI1OSJ9fSwiVGl0bGVTdHlsZSI6eyIkaWQiOiIyNjIiLCJGb250U2V0dGluZ3MiOnsiJGlkIjoiMjYz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2NCIsIkxpbmVDb2xvciI6bnVsbCwiTGluZVdlaWdodCI6MC4wLCJMaW5lVHlwZSI6MCwiUGFyZW50U3R5bGUiOm51bGx9LCJQYXJlbnRTdHlsZSI6eyIkcmVmIjoiNjUifX0sIkRhdGVTdHlsZSI6eyIkaWQiOiIyNjUiLCJGb250U2V0dGluZ3MiOnsiJGlkIjoiMjY2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ciLCJMaW5lQ29sb3IiOm51bGwsIkxpbmVXZWlnaHQiOjAuMCwiTGluZVR5cGUiOjAsIlBhcmVudFN0eWxlIjpudWxsfSwiUGFyZW50U3R5bGUiOnsiJHJlZiI6IjcyIn19LCJEYXRlRm9ybWF0Ijp7IiRpZCI6IjI2OCIsIkZvcm1hdFN0cmluZyI6Ik1NTU0gZCwgeXl5eSIsIlNlcGFyYXRvciI6Ii8iLCJVc2VJbnRlcm5hdGlvbmFsRGF0ZUZvcm1hdCI6ZmFsc2V9LCJJc1Zpc2libGUiOnRydWUsIlBhcmVudFN0eWxlIjp7IiRyZWYiOiI1MyJ9fSwiUG9zaXRpb24iOnsiUmF0aW8iOjAuMCwiSXNDdXN0b20iOmZhbHNlfSwiSWQiOiI3ODBiNWNjNS1lYzg1LTRlMzItYWM2YS02N2EzMGI3MTQxODUiLCJJbXBvcnRJZCI6bnVsbCwiVGl0bGUiOiJOaW50aCBNaWxlc3RvbmUgb3IgRXZlbnQgSGVyZSIsIk5vdGUiOm51bGwsIkh5cGVybGluayI6bnVsbCwiSXNDaGFuZ2VkIjpmYWxzZSwiSXNOZXciOmZhbHNlfSx7IiRpZCI6IjI2OSIsIkRhdGUiOiIyMDEzLTAyLTA0VDIzOjU5OjU5Ljk5OVoiLCJTdHlsZSI6eyIkaWQiOiIyNzAiLCJTaGFwZSI6MTIsIkNvbm5lY3Rvck1hcmdpbiI6eyIkcmVmIjoiNTQifSwiQ29ubmVjdG9yU3R5bGUiOnsiJGlkIjoiMjcxIiwiTGluZUNvbG9yIjp7IiRpZCI6IjI3MiIsIiR0eXBlIjoiTkxSRS5Db21tb24uRG9tLlNvbGlkQ29sb3JCcnVzaCwgTkxSRS5Db21tb24iLCJDb2xvciI6eyIkaWQiOiIyNzMiLCJBIjo4OSwiUiI6NjUsIkciOjEzOCwiQiI6MTc5fX0sIkxpbmVXZWlnaHQiOjEuMCwiTGluZVR5cGUiOjAsIlBhcmVudFN0eWxlIjp7IiRyZWYiOiI1NSJ9fSwiSXNCZWxvd1RpbWViYW5kIjp0cnVlLCJIaWRlRGF0ZSI6ZmFsc2UsIlNoYXBlU2l6ZSI6MCwiU3BhY2luZyI6Mi4wLCJQYWRkaW5nIjp7IiRyZWYiOiI1OCJ9LCJTaGFwZVN0eWxlIjp7IiRpZCI6IjI3NCIsIk1hcmdpbiI6eyIkcmVmIjoiNjAifSwiUGFkZGluZyI6eyIkcmVmIjoiNjEifSwiQmFja2dyb3VuZCI6eyIkaWQiOiIyNzUiLCJDb2xvciI6eyIkaWQiOiIyNzYiLCJBIjoyNTUsIlIiOjY1LCJHIjoxMzgsIkIiOjE3OX19LCJJc1Zpc2libGUiOnRydWUsIldpZHRoIjoxMi4wLCJIZWlnaHQiOjE0LjAsIkJvcmRlclN0eWxlIjp7IiRpZCI6IjI3NyIsIkxpbmVDb2xvciI6eyIkcmVmIjoiNjMifSwiTGluZVdlaWdodCI6MC4wLCJMaW5lVHlwZSI6MCwiUGFyZW50U3R5bGUiOnsiJHJlZiI6IjYyIn19LCJQYXJlbnRTdHlsZSI6eyIkcmVmIjoiNTkifX0sIlRpdGxlU3R5bGUiOnsiJGlkIjoiMjc4IiwiRm9udFNldHRpbmdzIjp7IiRpZCI6IjI3OS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AiLCJMaW5lQ29sb3IiOm51bGwsIkxpbmVXZWlnaHQiOjAuMCwiTGluZVR5cGUiOjAsIlBhcmVudFN0eWxlIjpudWxsfSwiUGFyZW50U3R5bGUiOnsiJHJlZiI6IjY1In19LCJEYXRlU3R5bGUiOnsiJGlkIjoiMjgxIiwiRm9udFNldHRpbmdzIjp7IiRpZCI6IjI4M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gzIiwiTGluZUNvbG9yIjpudWxsLCJMaW5lV2VpZ2h0IjowLjAsIkxpbmVUeXBlIjowLCJQYXJlbnRTdHlsZSI6bnVsbH0sIlBhcmVudFN0eWxlIjp7IiRyZWYiOiI3MiJ9fSwiRGF0ZUZvcm1hdCI6eyIkaWQiOiIyODQiLCJGb3JtYXRTdHJpbmciOiJNTU1NIGQsIHl5eXkiLCJTZXBhcmF0b3IiOiIvIiwiVXNlSW50ZXJuYXRpb25hbERhdGVGb3JtYXQiOmZhbHNlfSwiSXNWaXNpYmxlIjp0cnVlLCJQYXJlbnRTdHlsZSI6eyIkcmVmIjoiNTMifX0sIlBvc2l0aW9uIjp7IlJhdGlvIjowLjAsIklzQ3VzdG9tIjpmYWxzZX0sIklkIjoiNTMxMTM0YzItZTA4Mi00NDc5LWExM2MtZmI3ZTZlYWViMzBjIiwiSW1wb3J0SWQiOm51bGwsIlRpdGxlIjoiVGVudGggTWlsZXN0b25lIG9yIEV2ZW50IEhlcmUiLCJOb3RlIjpudWxsLCJIeXBlcmxpbmsiOm51bGwsIklzQ2hhbmdlZCI6ZmFsc2UsIklzTmV3IjpmYWxzZX0seyIkaWQiOiIyODUiLCJEYXRlIjoiMjAxNy0wMS0xNVQyMzo1OTo1OS45OTlaIiwiU3R5bGUiOnsiJGlkIjoiMjg2IiwiU2hhcGUiOjIsIkNvbm5lY3Rvck1hcmdpbiI6eyIkcmVmIjoiNTQifSwiQ29ubmVjdG9yU3R5bGUiOnsiJGlkIjoiMjg3IiwiTGluZUNvbG9yIjp7IiRpZCI6IjI4OCIsIiR0eXBlIjoiTkxSRS5Db21tb24uRG9tLlNvbGlkQ29sb3JCcnVzaCwgTkxSRS5Db21tb24iLCJDb2xvciI6eyIkaWQiOiIyODkiLCJBIjo4OSwiUiI6MjQ2LCJHIjoxNDYsIkIiOjB9fSwiTGluZVdlaWdodCI6MS4wLCJMaW5lVHlwZSI6MCwiUGFyZW50U3R5bGUiOnsiJHJlZiI6IjU1In19LCJJc0JlbG93VGltZWJhbmQiOmZhbHNlLCJIaWRlRGF0ZSI6ZmFsc2UsIlNoYXBlU2l6ZSI6MSwiU3BhY2luZyI6Mi4wLCJQYWRkaW5nIjp7IiRyZWYiOiI1OCJ9LCJTaGFwZVN0eWxlIjp7IiRpZCI6IjI5MCIsIk1hcmdpbiI6eyIkcmVmIjoiNjAifSwiUGFkZGluZyI6eyIkcmVmIjoiNjEifSwiQmFja2dyb3VuZCI6eyIkaWQiOiIyOTEiLCJDb2xvciI6eyIkaWQiOiIyOTIiLCJBIjoyNTUsIlIiOjI0NiwiRyI6MTQ2LCJCIjowfX0sIklzVmlzaWJsZSI6dHJ1ZSwiV2lkdGgiOjE4LjAsIkhlaWdodCI6MjAuMCwiQm9yZGVyU3R5bGUiOnsiJGlkIjoiMjkzIiwiTGluZUNvbG9yIjp7IiRyZWYiOiI2MyJ9LCJMaW5lV2VpZ2h0IjowLjAsIkxpbmVUeXBlIjowLCJQYXJlbnRTdHlsZSI6eyIkcmVmIjoiNjIifX0sIlBhcmVudFN0eWxlIjp7IiRyZWYiOiI1OSJ9fSwiVGl0bGVTdHlsZSI6eyIkaWQiOiIyOTQiLCJGb250U2V0dGluZ3MiOnsiJGlkIjoiMjk1IiwiRm9udFNpemUiOjEyLCJGb250TmFtZSI6IkFyaWFsIiwiSXNCb2xkIjpmYWxzZSwiSXNJdGFsaWMiOmZhbHNlLCJJc1VuZGVybGluZWQiOmZhbHNlLCJQYXJlbnRTdHlsZSI6eyIkcmVmIjoiNjYifX0sIkF1dG9TaXplIjowLCJGb3JlZ3JvdW5kIjp7IiRpZCI6IjI5NiIsIkNvbG9yIjp7IiRpZCI6IjI5Ny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OTgiLCJMaW5lQ29sb3IiOm51bGwsIkxpbmVXZWlnaHQiOjAuMCwiTGluZVR5cGUiOjAsIlBhcmVudFN0eWxlIjpudWxsfSwiUGFyZW50U3R5bGUiOnsiJHJlZiI6IjY1In19LCJEYXRlU3R5bGUiOnsiJGlkIjoiMjk5IiwiRm9udFNldHRpbmdzIjp7IiRpZCI6IjMwM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xIiwiTGluZUNvbG9yIjpudWxsLCJMaW5lV2VpZ2h0IjowLjAsIkxpbmVUeXBlIjowLCJQYXJlbnRTdHlsZSI6bnVsbH0sIlBhcmVudFN0eWxlIjp7IiRyZWYiOiI3MiJ9fSwiRGF0ZUZvcm1hdCI6eyIkaWQiOiIzMDIiLCJGb3JtYXRTdHJpbmciOiJNTU1NIGQsIHl5eXkiLCJTZXBhcmF0b3IiOiIvIiwiVXNlSW50ZXJuYXRpb25hbERhdGVGb3JtYXQiOmZhbHNlfSwiSXNWaXNpYmxlIjp0cnVlLCJQYXJlbnRTdHlsZSI6eyIkcmVmIjoiNTMifX0sIlBvc2l0aW9uIjp7IlJhdGlvIjowLjAsIklzQ3VzdG9tIjpmYWxzZX0sIklkIjoiNTE2YzJiNjgtN2EwZS00OWM2LWFkMWEtMDQyMzQ5MDQ5MzhmIiwiSW1wb3J0SWQiOm51bGwsIlRpdGxlIjoiVG9kYXkiLCJOb3RlIjpudWxsLCJIeXBlcmxpbmsiOm51bGwsIklzQ2hhbmdlZCI6ZmFsc2UsIklzTmV3IjpmYWxzZX1dLCJUYXNrcyI6W10sIk1zUHJvamVjdEl0ZW1zVHJlZSI6eyIkaWQiOiIzMDMiLCJSb290Ijp7IkltcG9ydElkIjpudWxsLCJJc0ltcG9ydGVkIjpmYWxzZSwiQ2hpbGRyZW4iOltdfX0sIk1ldGFkYXRhIjp7IiRpZCI6IjMwNCJ9LCJTZXR0aW5ncyI6eyIkaWQiOiIzMDUiLCJJbXBhT3B0aW9ucyI6eyIkaWQiOiIzM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959</Words>
  <Application>Microsoft Office PowerPoint</Application>
  <PresentationFormat>Widescreen</PresentationFormat>
  <Paragraphs>223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Sylfaen</vt:lpstr>
      <vt:lpstr>Тема Office</vt:lpstr>
      <vt:lpstr>E-Government и E-Democracy в Грузии</vt:lpstr>
      <vt:lpstr>СОДЕРЖАНИЕ</vt:lpstr>
      <vt:lpstr>Вехи э-правительства в Грузии</vt:lpstr>
      <vt:lpstr>Рейтинг Грузии и других стран Восточного партнерства в исследованиях ООН по э-правительству</vt:lpstr>
      <vt:lpstr>Заинтересованные стороны</vt:lpstr>
      <vt:lpstr>Правовые основы э-правительства</vt:lpstr>
      <vt:lpstr>Э-идентификация</vt:lpstr>
      <vt:lpstr>Свобода информации</vt:lpstr>
      <vt:lpstr>Защита персональных данных</vt:lpstr>
      <vt:lpstr>Уровни Э-демократии</vt:lpstr>
      <vt:lpstr>Избирательные инструменты э-участия</vt:lpstr>
      <vt:lpstr>Давайте выберем лучший инструмент э-участия</vt:lpstr>
      <vt:lpstr>Какие инструменты электронного участия наиболее эффективны?</vt:lpstr>
      <vt:lpstr>Гражданские технологические инициативы</vt:lpstr>
      <vt:lpstr>Портал э-петиций</vt:lpstr>
      <vt:lpstr>Интерактивное упражнение   Создай петицию на портале ichange.gov.ge</vt:lpstr>
      <vt:lpstr>PowerPoint Presentation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Sophia Khutsishvili</cp:lastModifiedBy>
  <cp:revision>103</cp:revision>
  <dcterms:created xsi:type="dcterms:W3CDTF">2019-02-18T10:33:07Z</dcterms:created>
  <dcterms:modified xsi:type="dcterms:W3CDTF">2019-05-30T20:09:01Z</dcterms:modified>
</cp:coreProperties>
</file>