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4" r:id="rId3"/>
    <p:sldId id="268" r:id="rId4"/>
    <p:sldId id="265" r:id="rId5"/>
    <p:sldId id="270" r:id="rId6"/>
    <p:sldId id="271" r:id="rId7"/>
    <p:sldId id="257" r:id="rId8"/>
    <p:sldId id="272" r:id="rId9"/>
    <p:sldId id="273" r:id="rId10"/>
    <p:sldId id="275" r:id="rId11"/>
    <p:sldId id="276" r:id="rId12"/>
    <p:sldId id="258" r:id="rId13"/>
    <p:sldId id="278" r:id="rId14"/>
    <p:sldId id="279" r:id="rId15"/>
    <p:sldId id="280" r:id="rId16"/>
    <p:sldId id="281" r:id="rId17"/>
    <p:sldId id="277" r:id="rId18"/>
    <p:sldId id="266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7C36"/>
    <a:srgbClr val="5E14B1"/>
    <a:srgbClr val="6218AB"/>
    <a:srgbClr val="A550B4"/>
    <a:srgbClr val="F4AF3D"/>
    <a:srgbClr val="F3AE49"/>
    <a:srgbClr val="A24AB1"/>
    <a:srgbClr val="9F2EB2"/>
    <a:srgbClr val="5B1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24" autoAdjust="0"/>
    <p:restoredTop sz="94690" autoAdjust="0"/>
  </p:normalViewPr>
  <p:slideViewPr>
    <p:cSldViewPr snapToGrid="0">
      <p:cViewPr varScale="1">
        <p:scale>
          <a:sx n="83" d="100"/>
          <a:sy n="83" d="100"/>
        </p:scale>
        <p:origin x="390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276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Я не уверен, что смогу самостоятельно выполнить задание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Я могу использовать форум платформы онлайн обучения для запроса определенной информации о курсе, с которым я работаю. Я могу участвовать в совместных упражнениях с другими студентами, используя такие инструменты платформы, как визуально-смысловые карты дл</c:v>
                </c:pt>
                <c:pt idx="1">
                  <c:v>Из списка онлайн-курсов на цифровой обучающей платформе я могу определить те, которые соответствуют моим потребностям в профессиональном развитии </c:v>
                </c:pt>
                <c:pt idx="2">
                  <c:v>Я понимаю, какие цифровые компетенции мне необходимы для того, чтобы я смог/смогла пройти курс онлайн обучения для моего профессионального развития. Я могу найти и использовать курсы онлайн обучения для повышения моих профессиональных навыков. Я могу оцен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69</c:v>
                </c:pt>
                <c:pt idx="1">
                  <c:v>69</c:v>
                </c:pt>
                <c:pt idx="2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39-4C8A-86E5-6941E1D9F7C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Я могу выполнить задание самостоятельно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Я могу использовать форум платформы онлайн обучения для запроса определенной информации о курсе, с которым я работаю. Я могу участвовать в совместных упражнениях с другими студентами, используя такие инструменты платформы, как визуально-смысловые карты дл</c:v>
                </c:pt>
                <c:pt idx="1">
                  <c:v>Из списка онлайн-курсов на цифровой обучающей платформе я могу определить те, которые соответствуют моим потребностям в профессиональном развитии </c:v>
                </c:pt>
                <c:pt idx="2">
                  <c:v>Я понимаю, какие цифровые компетенции мне необходимы для того, чтобы я смог/смогла пройти курс онлайн обучения для моего профессионального развития. Я могу найти и использовать курсы онлайн обучения для повышения моих профессиональных навыков. Я могу оцен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54</c:v>
                </c:pt>
                <c:pt idx="1">
                  <c:v>48</c:v>
                </c:pt>
                <c:pt idx="2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39-4C8A-86E5-6941E1D9F7C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Я могу оказать помощь другим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Я могу использовать форум платформы онлайн обучения для запроса определенной информации о курсе, с которым я работаю. Я могу участвовать в совместных упражнениях с другими студентами, используя такие инструменты платформы, как визуально-смысловые карты дл</c:v>
                </c:pt>
                <c:pt idx="1">
                  <c:v>Из списка онлайн-курсов на цифровой обучающей платформе я могу определить те, которые соответствуют моим потребностям в профессиональном развитии </c:v>
                </c:pt>
                <c:pt idx="2">
                  <c:v>Я понимаю, какие цифровые компетенции мне необходимы для того, чтобы я смог/смогла пройти курс онлайн обучения для моего профессионального развития. Я могу найти и использовать курсы онлайн обучения для повышения моих профессиональных навыков. Я могу оцен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11</c:v>
                </c:pt>
                <c:pt idx="1">
                  <c:v>18</c:v>
                </c:pt>
                <c:pt idx="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39-4C8A-86E5-6941E1D9F7C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Я могу создать цифровой ресурс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Я могу использовать форум платформы онлайн обучения для запроса определенной информации о курсе, с которым я работаю. Я могу участвовать в совместных упражнениях с другими студентами, используя такие инструменты платформы, как визуально-смысловые карты дл</c:v>
                </c:pt>
                <c:pt idx="1">
                  <c:v>Из списка онлайн-курсов на цифровой обучающей платформе я могу определить те, которые соответствуют моим потребностям в профессиональном развитии </c:v>
                </c:pt>
                <c:pt idx="2">
                  <c:v>Я понимаю, какие цифровые компетенции мне необходимы для того, чтобы я смог/смогла пройти курс онлайн обучения для моего профессионального развития. Я могу найти и использовать курсы онлайн обучения для повышения моих профессиональных навыков. Я могу оцен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2</c:v>
                </c:pt>
                <c:pt idx="1">
                  <c:v>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939-4C8A-86E5-6941E1D9F7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29371328"/>
        <c:axId val="1429373408"/>
      </c:barChart>
      <c:catAx>
        <c:axId val="1429371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9373408"/>
        <c:crosses val="autoZero"/>
        <c:auto val="1"/>
        <c:lblAlgn val="ctr"/>
        <c:lblOffset val="100"/>
        <c:noMultiLvlLbl val="0"/>
      </c:catAx>
      <c:valAx>
        <c:axId val="14293734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9371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079822628433208"/>
          <c:y val="0.77976561660036559"/>
          <c:w val="0.51391113321137516"/>
          <c:h val="0.193806423867013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F7865-597B-4ACA-9675-B24BAFA62430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2B265-2C5D-4182-9740-B597B9B3BD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416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B8302-E9E1-48F6-B9F4-403598733512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D3FB3-0356-4A43-BA38-68B506D187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412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7252" y="2167859"/>
            <a:ext cx="9920748" cy="1371600"/>
          </a:xfrm>
        </p:spPr>
        <p:txBody>
          <a:bodyPr anchor="t">
            <a:normAutofit/>
          </a:bodyPr>
          <a:lstStyle>
            <a:lvl1pPr algn="l">
              <a:defRPr sz="6300" b="1"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7252" y="3952568"/>
            <a:ext cx="9920748" cy="906503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25" y="6249627"/>
            <a:ext cx="1435611" cy="2240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458" y="6219908"/>
            <a:ext cx="653797" cy="28346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47" y="381902"/>
            <a:ext cx="1664211" cy="466345"/>
          </a:xfrm>
          <a:prstGeom prst="rect">
            <a:avLst/>
          </a:prstGeom>
        </p:spPr>
      </p:pic>
      <p:sp>
        <p:nvSpPr>
          <p:cNvPr id="35" name="Текст 33"/>
          <p:cNvSpPr>
            <a:spLocks noGrp="1"/>
          </p:cNvSpPr>
          <p:nvPr>
            <p:ph type="body" sz="quarter" idx="10" hasCustomPrompt="1"/>
          </p:nvPr>
        </p:nvSpPr>
        <p:spPr>
          <a:xfrm>
            <a:off x="6995160" y="405124"/>
            <a:ext cx="4460804" cy="401898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The Project is funded by</a:t>
            </a:r>
            <a:r>
              <a:rPr lang="ru-RU" dirty="0"/>
              <a:t> </a:t>
            </a:r>
            <a:r>
              <a:rPr lang="en-US" dirty="0"/>
              <a:t>the European Union</a:t>
            </a:r>
            <a:br>
              <a:rPr lang="en-US" dirty="0"/>
            </a:br>
            <a:r>
              <a:rPr lang="en-US" dirty="0"/>
              <a:t>and implemented by the consortium led by GDSI Limited</a:t>
            </a:r>
            <a:endParaRPr lang="ru-RU" dirty="0"/>
          </a:p>
        </p:txBody>
      </p:sp>
      <p:sp>
        <p:nvSpPr>
          <p:cNvPr id="38" name="Текст 33"/>
          <p:cNvSpPr>
            <a:spLocks noGrp="1"/>
          </p:cNvSpPr>
          <p:nvPr>
            <p:ph type="body" sz="quarter" idx="11" hasCustomPrompt="1"/>
          </p:nvPr>
        </p:nvSpPr>
        <p:spPr>
          <a:xfrm>
            <a:off x="6995160" y="6100928"/>
            <a:ext cx="4460804" cy="237960"/>
          </a:xfrm>
        </p:spPr>
        <p:txBody>
          <a:bodyPr anchor="ctr">
            <a:normAutofit/>
          </a:bodyPr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  <a:endParaRPr lang="ru-RU" dirty="0"/>
          </a:p>
        </p:txBody>
      </p:sp>
      <p:sp>
        <p:nvSpPr>
          <p:cNvPr id="39" name="Текст 33"/>
          <p:cNvSpPr>
            <a:spLocks noGrp="1"/>
          </p:cNvSpPr>
          <p:nvPr>
            <p:ph type="body" sz="quarter" idx="12" hasCustomPrompt="1"/>
          </p:nvPr>
        </p:nvSpPr>
        <p:spPr>
          <a:xfrm>
            <a:off x="6995160" y="6316801"/>
            <a:ext cx="4460804" cy="236550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City, Country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56833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501" y="6249627"/>
            <a:ext cx="1435611" cy="22402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489" y="6219908"/>
            <a:ext cx="653797" cy="28346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09" y="6111797"/>
            <a:ext cx="1664211" cy="466345"/>
          </a:xfrm>
          <a:prstGeom prst="rect">
            <a:avLst/>
          </a:prstGeom>
        </p:spPr>
      </p:pic>
      <p:sp>
        <p:nvSpPr>
          <p:cNvPr id="31" name="Текст 2" descr="Section name Level 1&#10;"/>
          <p:cNvSpPr>
            <a:spLocks noGrp="1"/>
          </p:cNvSpPr>
          <p:nvPr>
            <p:ph type="body" idx="13" hasCustomPrompt="1"/>
          </p:nvPr>
        </p:nvSpPr>
        <p:spPr>
          <a:xfrm>
            <a:off x="77306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1</a:t>
            </a:r>
            <a:endParaRPr lang="ru-RU" dirty="0"/>
          </a:p>
        </p:txBody>
      </p:sp>
      <p:sp>
        <p:nvSpPr>
          <p:cNvPr id="32" name="Текст 2" descr="Section name Level 2&#10;"/>
          <p:cNvSpPr>
            <a:spLocks noGrp="1"/>
          </p:cNvSpPr>
          <p:nvPr>
            <p:ph type="body" idx="14" hasCustomPrompt="1"/>
          </p:nvPr>
        </p:nvSpPr>
        <p:spPr>
          <a:xfrm>
            <a:off x="338291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2</a:t>
            </a:r>
            <a:endParaRPr lang="ru-RU" dirty="0"/>
          </a:p>
        </p:txBody>
      </p:sp>
      <p:sp>
        <p:nvSpPr>
          <p:cNvPr id="34" name="Текст 2"/>
          <p:cNvSpPr>
            <a:spLocks noGrp="1"/>
          </p:cNvSpPr>
          <p:nvPr>
            <p:ph type="body" idx="16" hasCustomPrompt="1"/>
          </p:nvPr>
        </p:nvSpPr>
        <p:spPr>
          <a:xfrm>
            <a:off x="1774825" y="2845968"/>
            <a:ext cx="2230168" cy="235934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</a:t>
            </a:r>
            <a:r>
              <a:rPr lang="ru-RU" dirty="0"/>
              <a:t>1</a:t>
            </a:r>
            <a:endParaRPr lang="en-US" dirty="0"/>
          </a:p>
        </p:txBody>
      </p:sp>
      <p:sp>
        <p:nvSpPr>
          <p:cNvPr id="35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1774825" y="3060904"/>
            <a:ext cx="2230168" cy="356666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61" name="Текст 2"/>
          <p:cNvSpPr>
            <a:spLocks noGrp="1"/>
          </p:cNvSpPr>
          <p:nvPr>
            <p:ph type="body" idx="34" hasCustomPrompt="1"/>
          </p:nvPr>
        </p:nvSpPr>
        <p:spPr>
          <a:xfrm>
            <a:off x="2519050" y="2035830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1</a:t>
            </a:r>
            <a:endParaRPr lang="en-US" dirty="0"/>
          </a:p>
        </p:txBody>
      </p:sp>
      <p:sp>
        <p:nvSpPr>
          <p:cNvPr id="63" name="Текст 2"/>
          <p:cNvSpPr>
            <a:spLocks noGrp="1"/>
          </p:cNvSpPr>
          <p:nvPr>
            <p:ph type="body" idx="35" hasCustomPrompt="1"/>
          </p:nvPr>
        </p:nvSpPr>
        <p:spPr>
          <a:xfrm>
            <a:off x="4980915" y="2845968"/>
            <a:ext cx="2230168" cy="235934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</a:t>
            </a:r>
            <a:r>
              <a:rPr lang="ru-RU" dirty="0"/>
              <a:t>2</a:t>
            </a:r>
            <a:endParaRPr lang="en-US" dirty="0"/>
          </a:p>
        </p:txBody>
      </p:sp>
      <p:sp>
        <p:nvSpPr>
          <p:cNvPr id="64" name="Текст 2"/>
          <p:cNvSpPr>
            <a:spLocks noGrp="1"/>
          </p:cNvSpPr>
          <p:nvPr>
            <p:ph type="body" idx="36" hasCustomPrompt="1"/>
          </p:nvPr>
        </p:nvSpPr>
        <p:spPr>
          <a:xfrm>
            <a:off x="4980915" y="3060904"/>
            <a:ext cx="2230168" cy="356666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66" name="Текст 2"/>
          <p:cNvSpPr>
            <a:spLocks noGrp="1"/>
          </p:cNvSpPr>
          <p:nvPr>
            <p:ph type="body" idx="37" hasCustomPrompt="1"/>
          </p:nvPr>
        </p:nvSpPr>
        <p:spPr>
          <a:xfrm>
            <a:off x="5725140" y="2035830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2</a:t>
            </a:r>
            <a:endParaRPr lang="en-US" dirty="0"/>
          </a:p>
        </p:txBody>
      </p:sp>
      <p:sp>
        <p:nvSpPr>
          <p:cNvPr id="68" name="Текст 2"/>
          <p:cNvSpPr>
            <a:spLocks noGrp="1"/>
          </p:cNvSpPr>
          <p:nvPr>
            <p:ph type="body" idx="38" hasCustomPrompt="1"/>
          </p:nvPr>
        </p:nvSpPr>
        <p:spPr>
          <a:xfrm>
            <a:off x="8189566" y="2845968"/>
            <a:ext cx="2230168" cy="235934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</a:t>
            </a:r>
            <a:r>
              <a:rPr lang="ru-RU" dirty="0"/>
              <a:t>3</a:t>
            </a:r>
            <a:endParaRPr lang="en-US" dirty="0"/>
          </a:p>
        </p:txBody>
      </p:sp>
      <p:sp>
        <p:nvSpPr>
          <p:cNvPr id="69" name="Текст 2"/>
          <p:cNvSpPr>
            <a:spLocks noGrp="1"/>
          </p:cNvSpPr>
          <p:nvPr>
            <p:ph type="body" idx="39" hasCustomPrompt="1"/>
          </p:nvPr>
        </p:nvSpPr>
        <p:spPr>
          <a:xfrm>
            <a:off x="8189566" y="3060904"/>
            <a:ext cx="2230168" cy="356666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71" name="Текст 2"/>
          <p:cNvSpPr>
            <a:spLocks noGrp="1"/>
          </p:cNvSpPr>
          <p:nvPr>
            <p:ph type="body" idx="40" hasCustomPrompt="1"/>
          </p:nvPr>
        </p:nvSpPr>
        <p:spPr>
          <a:xfrm>
            <a:off x="8933791" y="2035830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3</a:t>
            </a:r>
            <a:endParaRPr lang="en-US" dirty="0"/>
          </a:p>
        </p:txBody>
      </p:sp>
      <p:sp>
        <p:nvSpPr>
          <p:cNvPr id="73" name="Текст 2"/>
          <p:cNvSpPr>
            <a:spLocks noGrp="1"/>
          </p:cNvSpPr>
          <p:nvPr>
            <p:ph type="body" idx="41" hasCustomPrompt="1"/>
          </p:nvPr>
        </p:nvSpPr>
        <p:spPr>
          <a:xfrm>
            <a:off x="1774825" y="4786994"/>
            <a:ext cx="2230168" cy="235934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04</a:t>
            </a:r>
          </a:p>
        </p:txBody>
      </p:sp>
      <p:sp>
        <p:nvSpPr>
          <p:cNvPr id="74" name="Текст 2"/>
          <p:cNvSpPr>
            <a:spLocks noGrp="1"/>
          </p:cNvSpPr>
          <p:nvPr>
            <p:ph type="body" idx="42" hasCustomPrompt="1"/>
          </p:nvPr>
        </p:nvSpPr>
        <p:spPr>
          <a:xfrm>
            <a:off x="1774825" y="5001930"/>
            <a:ext cx="2230168" cy="356666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76" name="Текст 2"/>
          <p:cNvSpPr>
            <a:spLocks noGrp="1"/>
          </p:cNvSpPr>
          <p:nvPr>
            <p:ph type="body" idx="43" hasCustomPrompt="1"/>
          </p:nvPr>
        </p:nvSpPr>
        <p:spPr>
          <a:xfrm>
            <a:off x="2519050" y="3976856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4</a:t>
            </a:r>
            <a:endParaRPr lang="en-US" dirty="0"/>
          </a:p>
        </p:txBody>
      </p:sp>
      <p:sp>
        <p:nvSpPr>
          <p:cNvPr id="78" name="Текст 2"/>
          <p:cNvSpPr>
            <a:spLocks noGrp="1"/>
          </p:cNvSpPr>
          <p:nvPr>
            <p:ph type="body" idx="44" hasCustomPrompt="1"/>
          </p:nvPr>
        </p:nvSpPr>
        <p:spPr>
          <a:xfrm>
            <a:off x="4980915" y="4786994"/>
            <a:ext cx="2230168" cy="235934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</a:t>
            </a:r>
            <a:r>
              <a:rPr lang="ru-RU" dirty="0"/>
              <a:t>5</a:t>
            </a:r>
            <a:endParaRPr lang="en-US" dirty="0"/>
          </a:p>
        </p:txBody>
      </p:sp>
      <p:sp>
        <p:nvSpPr>
          <p:cNvPr id="79" name="Текст 2"/>
          <p:cNvSpPr>
            <a:spLocks noGrp="1"/>
          </p:cNvSpPr>
          <p:nvPr>
            <p:ph type="body" idx="45" hasCustomPrompt="1"/>
          </p:nvPr>
        </p:nvSpPr>
        <p:spPr>
          <a:xfrm>
            <a:off x="4980915" y="5001930"/>
            <a:ext cx="2230168" cy="356666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81" name="Текст 2"/>
          <p:cNvSpPr>
            <a:spLocks noGrp="1"/>
          </p:cNvSpPr>
          <p:nvPr>
            <p:ph type="body" idx="46" hasCustomPrompt="1"/>
          </p:nvPr>
        </p:nvSpPr>
        <p:spPr>
          <a:xfrm>
            <a:off x="5725140" y="3976856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5</a:t>
            </a:r>
            <a:endParaRPr lang="en-US" dirty="0"/>
          </a:p>
        </p:txBody>
      </p:sp>
      <p:sp>
        <p:nvSpPr>
          <p:cNvPr id="83" name="Текст 2"/>
          <p:cNvSpPr>
            <a:spLocks noGrp="1"/>
          </p:cNvSpPr>
          <p:nvPr>
            <p:ph type="body" idx="47" hasCustomPrompt="1"/>
          </p:nvPr>
        </p:nvSpPr>
        <p:spPr>
          <a:xfrm>
            <a:off x="8189566" y="4786994"/>
            <a:ext cx="2230168" cy="235934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</a:t>
            </a:r>
            <a:r>
              <a:rPr lang="ru-RU" dirty="0"/>
              <a:t>6</a:t>
            </a:r>
            <a:endParaRPr lang="en-US" dirty="0"/>
          </a:p>
        </p:txBody>
      </p:sp>
      <p:sp>
        <p:nvSpPr>
          <p:cNvPr id="84" name="Текст 2"/>
          <p:cNvSpPr>
            <a:spLocks noGrp="1"/>
          </p:cNvSpPr>
          <p:nvPr>
            <p:ph type="body" idx="48" hasCustomPrompt="1"/>
          </p:nvPr>
        </p:nvSpPr>
        <p:spPr>
          <a:xfrm>
            <a:off x="8189566" y="5001930"/>
            <a:ext cx="2230168" cy="356666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86" name="Текст 2"/>
          <p:cNvSpPr>
            <a:spLocks noGrp="1"/>
          </p:cNvSpPr>
          <p:nvPr>
            <p:ph type="body" idx="49" hasCustomPrompt="1"/>
          </p:nvPr>
        </p:nvSpPr>
        <p:spPr>
          <a:xfrm>
            <a:off x="8933791" y="3976856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6</a:t>
            </a:r>
            <a:endParaRPr lang="en-US" dirty="0"/>
          </a:p>
        </p:txBody>
      </p:sp>
      <p:sp>
        <p:nvSpPr>
          <p:cNvPr id="87" name="Заголовок 1"/>
          <p:cNvSpPr>
            <a:spLocks noGrp="1"/>
          </p:cNvSpPr>
          <p:nvPr>
            <p:ph type="title"/>
          </p:nvPr>
        </p:nvSpPr>
        <p:spPr>
          <a:xfrm>
            <a:off x="1789471" y="1247442"/>
            <a:ext cx="4420829" cy="561693"/>
          </a:xfrm>
        </p:spPr>
        <p:txBody>
          <a:bodyPr anchor="t"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817991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562" userDrawn="1">
          <p15:clr>
            <a:srgbClr val="FBAE40"/>
          </p15:clr>
        </p15:guide>
        <p15:guide id="0" pos="1118" userDrawn="1">
          <p15:clr>
            <a:srgbClr val="FBAE40"/>
          </p15:clr>
        </p15:guide>
        <p15:guide id="3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501" y="6249627"/>
            <a:ext cx="1435611" cy="2240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489" y="6219908"/>
            <a:ext cx="653797" cy="2834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09" y="6111797"/>
            <a:ext cx="1664211" cy="466345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789471" y="1247442"/>
            <a:ext cx="4420829" cy="561693"/>
          </a:xfrm>
        </p:spPr>
        <p:txBody>
          <a:bodyPr anchor="t"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2"/>
          <p:cNvSpPr>
            <a:spLocks noGrp="1"/>
          </p:cNvSpPr>
          <p:nvPr>
            <p:ph type="body" idx="1"/>
          </p:nvPr>
        </p:nvSpPr>
        <p:spPr>
          <a:xfrm>
            <a:off x="1789471" y="1868131"/>
            <a:ext cx="4420829" cy="3814914"/>
          </a:xfrm>
        </p:spPr>
        <p:txBody>
          <a:bodyPr numCol="1" spcCol="360000">
            <a:normAutofit/>
          </a:bodyPr>
          <a:lstStyle>
            <a:lvl1pPr marL="0" indent="0" algn="just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2" descr="Section name Level 1&#10;"/>
          <p:cNvSpPr>
            <a:spLocks noGrp="1"/>
          </p:cNvSpPr>
          <p:nvPr>
            <p:ph type="body" idx="13" hasCustomPrompt="1"/>
          </p:nvPr>
        </p:nvSpPr>
        <p:spPr>
          <a:xfrm>
            <a:off x="77306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3877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6F550F-051F-46A9-83EC-7F615E1AC42F}" type="datetimeFigureOut">
              <a:rPr lang="ru-RU" smtClean="0"/>
              <a:pPr/>
              <a:t>29.05.2019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0FD5F7-8ADA-473C-AA1E-FA86D3429A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627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9471" y="1247442"/>
            <a:ext cx="8632724" cy="561693"/>
          </a:xfrm>
        </p:spPr>
        <p:txBody>
          <a:bodyPr anchor="t"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89471" y="1868131"/>
            <a:ext cx="8632724" cy="3814914"/>
          </a:xfrm>
        </p:spPr>
        <p:txBody>
          <a:bodyPr numCol="2" spcCol="360000">
            <a:normAutofit/>
          </a:bodyPr>
          <a:lstStyle>
            <a:lvl1pPr marL="0" indent="0" algn="just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501" y="6249627"/>
            <a:ext cx="1435611" cy="22402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489" y="6219908"/>
            <a:ext cx="653797" cy="28346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09" y="6111797"/>
            <a:ext cx="1664211" cy="466345"/>
          </a:xfrm>
          <a:prstGeom prst="rect">
            <a:avLst/>
          </a:prstGeom>
        </p:spPr>
      </p:pic>
      <p:sp>
        <p:nvSpPr>
          <p:cNvPr id="18" name="Текст 2" descr="Section name Level 1&#10;"/>
          <p:cNvSpPr>
            <a:spLocks noGrp="1"/>
          </p:cNvSpPr>
          <p:nvPr>
            <p:ph type="body" idx="13" hasCustomPrompt="1"/>
          </p:nvPr>
        </p:nvSpPr>
        <p:spPr>
          <a:xfrm>
            <a:off x="77306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1</a:t>
            </a:r>
            <a:endParaRPr lang="ru-RU" dirty="0"/>
          </a:p>
        </p:txBody>
      </p:sp>
      <p:sp>
        <p:nvSpPr>
          <p:cNvPr id="19" name="Текст 2" descr="Section name Level 2&#10;"/>
          <p:cNvSpPr>
            <a:spLocks noGrp="1"/>
          </p:cNvSpPr>
          <p:nvPr>
            <p:ph type="body" idx="14" hasCustomPrompt="1"/>
          </p:nvPr>
        </p:nvSpPr>
        <p:spPr>
          <a:xfrm>
            <a:off x="338291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335801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89471" y="1247442"/>
            <a:ext cx="4420829" cy="561693"/>
          </a:xfrm>
        </p:spPr>
        <p:txBody>
          <a:bodyPr anchor="t"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2"/>
          <p:cNvSpPr>
            <a:spLocks noGrp="1"/>
          </p:cNvSpPr>
          <p:nvPr>
            <p:ph type="body" idx="1"/>
          </p:nvPr>
        </p:nvSpPr>
        <p:spPr>
          <a:xfrm>
            <a:off x="1789471" y="1868131"/>
            <a:ext cx="4420829" cy="3814914"/>
          </a:xfrm>
        </p:spPr>
        <p:txBody>
          <a:bodyPr numCol="1" spcCol="360000">
            <a:normAutofit/>
          </a:bodyPr>
          <a:lstStyle>
            <a:lvl1pPr marL="0" indent="0" algn="just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501" y="6249627"/>
            <a:ext cx="1435611" cy="2240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489" y="6219908"/>
            <a:ext cx="653797" cy="28346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09" y="6111797"/>
            <a:ext cx="1664211" cy="466345"/>
          </a:xfrm>
          <a:prstGeom prst="rect">
            <a:avLst/>
          </a:prstGeom>
        </p:spPr>
      </p:pic>
      <p:sp>
        <p:nvSpPr>
          <p:cNvPr id="27" name="Текст 2" descr="Section name Level 1&#10;"/>
          <p:cNvSpPr>
            <a:spLocks noGrp="1"/>
          </p:cNvSpPr>
          <p:nvPr>
            <p:ph type="body" idx="13" hasCustomPrompt="1"/>
          </p:nvPr>
        </p:nvSpPr>
        <p:spPr>
          <a:xfrm>
            <a:off x="77306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1</a:t>
            </a:r>
            <a:endParaRPr lang="ru-RU" dirty="0"/>
          </a:p>
        </p:txBody>
      </p:sp>
      <p:sp>
        <p:nvSpPr>
          <p:cNvPr id="28" name="Текст 2" descr="Section name Level 2&#10;"/>
          <p:cNvSpPr>
            <a:spLocks noGrp="1"/>
          </p:cNvSpPr>
          <p:nvPr>
            <p:ph type="body" idx="14" hasCustomPrompt="1"/>
          </p:nvPr>
        </p:nvSpPr>
        <p:spPr>
          <a:xfrm>
            <a:off x="338291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2</a:t>
            </a:r>
            <a:endParaRPr lang="ru-RU" dirty="0"/>
          </a:p>
        </p:txBody>
      </p:sp>
      <p:sp>
        <p:nvSpPr>
          <p:cNvPr id="43" name="Рисунок 42"/>
          <p:cNvSpPr>
            <a:spLocks noGrp="1"/>
          </p:cNvSpPr>
          <p:nvPr>
            <p:ph type="pic" sz="quarter" idx="16"/>
          </p:nvPr>
        </p:nvSpPr>
        <p:spPr>
          <a:xfrm>
            <a:off x="6604000" y="849789"/>
            <a:ext cx="4833257" cy="4833256"/>
          </a:xfrm>
          <a:prstGeom prst="ellipse">
            <a:avLst/>
          </a:prstGeom>
          <a:solidFill>
            <a:srgbClr val="00B050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5770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11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Рисунок 8"/>
          <p:cNvSpPr>
            <a:spLocks noGrp="1"/>
          </p:cNvSpPr>
          <p:nvPr>
            <p:ph type="pic" sz="quarter" idx="16"/>
          </p:nvPr>
        </p:nvSpPr>
        <p:spPr>
          <a:xfrm>
            <a:off x="6834188" y="1247776"/>
            <a:ext cx="5357812" cy="4435270"/>
          </a:xfrm>
          <a:solidFill>
            <a:srgbClr val="00B050"/>
          </a:solidFill>
        </p:spPr>
        <p:txBody>
          <a:bodyPr/>
          <a:lstStyle/>
          <a:p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89471" y="1247442"/>
            <a:ext cx="4420829" cy="561693"/>
          </a:xfrm>
        </p:spPr>
        <p:txBody>
          <a:bodyPr anchor="t"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2"/>
          <p:cNvSpPr>
            <a:spLocks noGrp="1"/>
          </p:cNvSpPr>
          <p:nvPr>
            <p:ph type="body" idx="1"/>
          </p:nvPr>
        </p:nvSpPr>
        <p:spPr>
          <a:xfrm>
            <a:off x="1789471" y="1868131"/>
            <a:ext cx="4420829" cy="3814914"/>
          </a:xfrm>
        </p:spPr>
        <p:txBody>
          <a:bodyPr numCol="1" spcCol="360000">
            <a:normAutofit/>
          </a:bodyPr>
          <a:lstStyle>
            <a:lvl1pPr marL="0" indent="0" algn="just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501" y="6249627"/>
            <a:ext cx="1435611" cy="2240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489" y="6219908"/>
            <a:ext cx="653797" cy="28346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09" y="6111797"/>
            <a:ext cx="1664211" cy="466345"/>
          </a:xfrm>
          <a:prstGeom prst="rect">
            <a:avLst/>
          </a:prstGeom>
        </p:spPr>
      </p:pic>
      <p:sp>
        <p:nvSpPr>
          <p:cNvPr id="2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7990020" y="3260451"/>
            <a:ext cx="3046148" cy="394200"/>
          </a:xfrm>
        </p:spPr>
        <p:txBody>
          <a:bodyPr numCol="1" spcCol="360000"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IMAGE</a:t>
            </a:r>
            <a:endParaRPr lang="ru-RU" dirty="0"/>
          </a:p>
        </p:txBody>
      </p:sp>
      <p:sp>
        <p:nvSpPr>
          <p:cNvPr id="27" name="Текст 2" descr="Section name Level 1&#10;"/>
          <p:cNvSpPr>
            <a:spLocks noGrp="1"/>
          </p:cNvSpPr>
          <p:nvPr>
            <p:ph type="body" idx="13" hasCustomPrompt="1"/>
          </p:nvPr>
        </p:nvSpPr>
        <p:spPr>
          <a:xfrm>
            <a:off x="77306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1</a:t>
            </a:r>
            <a:endParaRPr lang="ru-RU" dirty="0"/>
          </a:p>
        </p:txBody>
      </p:sp>
      <p:sp>
        <p:nvSpPr>
          <p:cNvPr id="28" name="Текст 2" descr="Section name Level 2&#10;"/>
          <p:cNvSpPr>
            <a:spLocks noGrp="1"/>
          </p:cNvSpPr>
          <p:nvPr>
            <p:ph type="body" idx="14" hasCustomPrompt="1"/>
          </p:nvPr>
        </p:nvSpPr>
        <p:spPr>
          <a:xfrm>
            <a:off x="338291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39773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11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89471" y="1247442"/>
            <a:ext cx="4420829" cy="561693"/>
          </a:xfrm>
        </p:spPr>
        <p:txBody>
          <a:bodyPr anchor="t"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2"/>
          <p:cNvSpPr>
            <a:spLocks noGrp="1"/>
          </p:cNvSpPr>
          <p:nvPr>
            <p:ph type="body" idx="1"/>
          </p:nvPr>
        </p:nvSpPr>
        <p:spPr>
          <a:xfrm>
            <a:off x="1789471" y="1868131"/>
            <a:ext cx="4420829" cy="3814914"/>
          </a:xfrm>
        </p:spPr>
        <p:txBody>
          <a:bodyPr numCol="1" spcCol="360000">
            <a:normAutofit/>
          </a:bodyPr>
          <a:lstStyle>
            <a:lvl1pPr marL="0" indent="0" algn="just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501" y="6249627"/>
            <a:ext cx="1435611" cy="2240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489" y="6219908"/>
            <a:ext cx="653797" cy="28346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09" y="6111797"/>
            <a:ext cx="1664211" cy="466345"/>
          </a:xfrm>
          <a:prstGeom prst="rect">
            <a:avLst/>
          </a:prstGeom>
        </p:spPr>
      </p:pic>
      <p:sp>
        <p:nvSpPr>
          <p:cNvPr id="2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7400626" y="1495425"/>
            <a:ext cx="3046148" cy="2944978"/>
          </a:xfrm>
        </p:spPr>
        <p:txBody>
          <a:bodyPr numCol="1" spcCol="360000" anchor="ctr">
            <a:noAutofit/>
          </a:bodyPr>
          <a:lstStyle>
            <a:lvl1pPr marL="0" indent="0" algn="l">
              <a:buNone/>
              <a:defRPr sz="3200" b="1" i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Quote</a:t>
            </a:r>
            <a:endParaRPr lang="ru-RU" dirty="0"/>
          </a:p>
        </p:txBody>
      </p:sp>
      <p:sp>
        <p:nvSpPr>
          <p:cNvPr id="27" name="Текст 2" descr="Section name Level 1&#10;"/>
          <p:cNvSpPr>
            <a:spLocks noGrp="1"/>
          </p:cNvSpPr>
          <p:nvPr>
            <p:ph type="body" idx="13" hasCustomPrompt="1"/>
          </p:nvPr>
        </p:nvSpPr>
        <p:spPr>
          <a:xfrm>
            <a:off x="77306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1</a:t>
            </a:r>
            <a:endParaRPr lang="ru-RU" dirty="0"/>
          </a:p>
        </p:txBody>
      </p:sp>
      <p:sp>
        <p:nvSpPr>
          <p:cNvPr id="28" name="Текст 2" descr="Section name Level 2&#10;"/>
          <p:cNvSpPr>
            <a:spLocks noGrp="1"/>
          </p:cNvSpPr>
          <p:nvPr>
            <p:ph type="body" idx="14" hasCustomPrompt="1"/>
          </p:nvPr>
        </p:nvSpPr>
        <p:spPr>
          <a:xfrm>
            <a:off x="338291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2</a:t>
            </a:r>
            <a:endParaRPr lang="ru-RU" dirty="0"/>
          </a:p>
        </p:txBody>
      </p:sp>
      <p:sp>
        <p:nvSpPr>
          <p:cNvPr id="21" name="Текст 2"/>
          <p:cNvSpPr>
            <a:spLocks noGrp="1"/>
          </p:cNvSpPr>
          <p:nvPr>
            <p:ph type="body" idx="16" hasCustomPrompt="1"/>
          </p:nvPr>
        </p:nvSpPr>
        <p:spPr>
          <a:xfrm>
            <a:off x="7400626" y="4554703"/>
            <a:ext cx="3046148" cy="360197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Author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0793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789471" y="1247442"/>
            <a:ext cx="3421159" cy="1076658"/>
          </a:xfrm>
        </p:spPr>
        <p:txBody>
          <a:bodyPr anchor="t"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" name="Текст 2"/>
          <p:cNvSpPr>
            <a:spLocks noGrp="1"/>
          </p:cNvSpPr>
          <p:nvPr>
            <p:ph type="body" idx="1"/>
          </p:nvPr>
        </p:nvSpPr>
        <p:spPr>
          <a:xfrm>
            <a:off x="1789472" y="2324099"/>
            <a:ext cx="3421158" cy="3358945"/>
          </a:xfrm>
        </p:spPr>
        <p:txBody>
          <a:bodyPr numCol="1" spcCol="360000">
            <a:normAutofit/>
          </a:bodyPr>
          <a:lstStyle>
            <a:lvl1pPr marL="0" indent="0" algn="just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501" y="6249627"/>
            <a:ext cx="1435611" cy="2240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489" y="6219908"/>
            <a:ext cx="653797" cy="28346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09" y="6111797"/>
            <a:ext cx="1664211" cy="466345"/>
          </a:xfrm>
          <a:prstGeom prst="rect">
            <a:avLst/>
          </a:prstGeom>
        </p:spPr>
      </p:pic>
      <p:sp>
        <p:nvSpPr>
          <p:cNvPr id="27" name="Текст 2" descr="Section name Level 1&#10;"/>
          <p:cNvSpPr>
            <a:spLocks noGrp="1"/>
          </p:cNvSpPr>
          <p:nvPr>
            <p:ph type="body" idx="13" hasCustomPrompt="1"/>
          </p:nvPr>
        </p:nvSpPr>
        <p:spPr>
          <a:xfrm>
            <a:off x="77306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1</a:t>
            </a:r>
            <a:endParaRPr lang="ru-RU" dirty="0"/>
          </a:p>
        </p:txBody>
      </p:sp>
      <p:sp>
        <p:nvSpPr>
          <p:cNvPr id="28" name="Текст 2" descr="Section name Level 2&#10;"/>
          <p:cNvSpPr>
            <a:spLocks noGrp="1"/>
          </p:cNvSpPr>
          <p:nvPr>
            <p:ph type="body" idx="14" hasCustomPrompt="1"/>
          </p:nvPr>
        </p:nvSpPr>
        <p:spPr>
          <a:xfrm>
            <a:off x="338291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2</a:t>
            </a:r>
            <a:endParaRPr lang="ru-RU" dirty="0"/>
          </a:p>
        </p:txBody>
      </p:sp>
      <p:sp>
        <p:nvSpPr>
          <p:cNvPr id="18" name="Овал 17"/>
          <p:cNvSpPr/>
          <p:nvPr userDrawn="1"/>
        </p:nvSpPr>
        <p:spPr>
          <a:xfrm>
            <a:off x="6066974" y="-2990118"/>
            <a:ext cx="12838236" cy="12838236"/>
          </a:xfrm>
          <a:prstGeom prst="ellipse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Текст 2"/>
          <p:cNvSpPr>
            <a:spLocks noGrp="1"/>
          </p:cNvSpPr>
          <p:nvPr>
            <p:ph type="body" idx="16" hasCustomPrompt="1"/>
          </p:nvPr>
        </p:nvSpPr>
        <p:spPr>
          <a:xfrm>
            <a:off x="6909733" y="1326689"/>
            <a:ext cx="2230168" cy="235934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</a:t>
            </a:r>
            <a:r>
              <a:rPr lang="kk-KZ" dirty="0"/>
              <a:t>1</a:t>
            </a:r>
            <a:endParaRPr lang="en-US" dirty="0"/>
          </a:p>
        </p:txBody>
      </p:sp>
      <p:sp>
        <p:nvSpPr>
          <p:cNvPr id="25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6909733" y="1541625"/>
            <a:ext cx="3507442" cy="356666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 and typesetting industry. Lorem Ipsum has.</a:t>
            </a:r>
            <a:endParaRPr lang="ru-RU" dirty="0"/>
          </a:p>
        </p:txBody>
      </p:sp>
      <p:sp>
        <p:nvSpPr>
          <p:cNvPr id="29" name="Текст 2"/>
          <p:cNvSpPr>
            <a:spLocks noGrp="1"/>
          </p:cNvSpPr>
          <p:nvPr>
            <p:ph type="body" idx="34" hasCustomPrompt="1"/>
          </p:nvPr>
        </p:nvSpPr>
        <p:spPr>
          <a:xfrm>
            <a:off x="5974938" y="1247444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1</a:t>
            </a:r>
            <a:endParaRPr lang="en-US" dirty="0"/>
          </a:p>
        </p:txBody>
      </p:sp>
      <p:sp>
        <p:nvSpPr>
          <p:cNvPr id="82" name="Текст 2"/>
          <p:cNvSpPr>
            <a:spLocks noGrp="1"/>
          </p:cNvSpPr>
          <p:nvPr>
            <p:ph type="body" idx="35" hasCustomPrompt="1"/>
          </p:nvPr>
        </p:nvSpPr>
        <p:spPr>
          <a:xfrm>
            <a:off x="6693423" y="2262967"/>
            <a:ext cx="2230168" cy="235934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</a:t>
            </a:r>
            <a:r>
              <a:rPr lang="kk-KZ" dirty="0"/>
              <a:t>2</a:t>
            </a:r>
            <a:endParaRPr lang="en-US" dirty="0"/>
          </a:p>
        </p:txBody>
      </p:sp>
      <p:sp>
        <p:nvSpPr>
          <p:cNvPr id="83" name="Текст 2"/>
          <p:cNvSpPr>
            <a:spLocks noGrp="1"/>
          </p:cNvSpPr>
          <p:nvPr>
            <p:ph type="body" idx="36" hasCustomPrompt="1"/>
          </p:nvPr>
        </p:nvSpPr>
        <p:spPr>
          <a:xfrm>
            <a:off x="6693422" y="2477903"/>
            <a:ext cx="3723753" cy="356666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 and typesetting industry. Lorem Ipsum has.</a:t>
            </a:r>
            <a:endParaRPr lang="ru-RU" dirty="0"/>
          </a:p>
        </p:txBody>
      </p:sp>
      <p:sp>
        <p:nvSpPr>
          <p:cNvPr id="85" name="Текст 2"/>
          <p:cNvSpPr>
            <a:spLocks noGrp="1"/>
          </p:cNvSpPr>
          <p:nvPr>
            <p:ph type="body" idx="37" hasCustomPrompt="1"/>
          </p:nvPr>
        </p:nvSpPr>
        <p:spPr>
          <a:xfrm>
            <a:off x="5758628" y="2183722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2</a:t>
            </a:r>
            <a:endParaRPr lang="en-US" dirty="0"/>
          </a:p>
        </p:txBody>
      </p:sp>
      <p:sp>
        <p:nvSpPr>
          <p:cNvPr id="87" name="Текст 2"/>
          <p:cNvSpPr>
            <a:spLocks noGrp="1"/>
          </p:cNvSpPr>
          <p:nvPr>
            <p:ph type="body" idx="38" hasCustomPrompt="1"/>
          </p:nvPr>
        </p:nvSpPr>
        <p:spPr>
          <a:xfrm>
            <a:off x="6624594" y="3193855"/>
            <a:ext cx="2230168" cy="235934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</a:t>
            </a:r>
            <a:r>
              <a:rPr lang="kk-KZ" dirty="0"/>
              <a:t>03</a:t>
            </a:r>
            <a:endParaRPr lang="en-US" dirty="0"/>
          </a:p>
        </p:txBody>
      </p:sp>
      <p:sp>
        <p:nvSpPr>
          <p:cNvPr id="88" name="Текст 2"/>
          <p:cNvSpPr>
            <a:spLocks noGrp="1"/>
          </p:cNvSpPr>
          <p:nvPr>
            <p:ph type="body" idx="39" hasCustomPrompt="1"/>
          </p:nvPr>
        </p:nvSpPr>
        <p:spPr>
          <a:xfrm>
            <a:off x="6624593" y="3408791"/>
            <a:ext cx="3792580" cy="356666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 and typesetting industry. Lorem Ipsum has.</a:t>
            </a:r>
            <a:endParaRPr lang="ru-RU" dirty="0"/>
          </a:p>
        </p:txBody>
      </p:sp>
      <p:sp>
        <p:nvSpPr>
          <p:cNvPr id="90" name="Текст 2"/>
          <p:cNvSpPr>
            <a:spLocks noGrp="1"/>
          </p:cNvSpPr>
          <p:nvPr>
            <p:ph type="body" idx="40" hasCustomPrompt="1"/>
          </p:nvPr>
        </p:nvSpPr>
        <p:spPr>
          <a:xfrm>
            <a:off x="5689799" y="3114610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3</a:t>
            </a:r>
            <a:endParaRPr lang="en-US" dirty="0"/>
          </a:p>
        </p:txBody>
      </p:sp>
      <p:sp>
        <p:nvSpPr>
          <p:cNvPr id="92" name="Текст 2"/>
          <p:cNvSpPr>
            <a:spLocks noGrp="1"/>
          </p:cNvSpPr>
          <p:nvPr>
            <p:ph type="body" idx="41" hasCustomPrompt="1"/>
          </p:nvPr>
        </p:nvSpPr>
        <p:spPr>
          <a:xfrm>
            <a:off x="6693423" y="4137768"/>
            <a:ext cx="2230168" cy="235934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04</a:t>
            </a:r>
          </a:p>
        </p:txBody>
      </p:sp>
      <p:sp>
        <p:nvSpPr>
          <p:cNvPr id="93" name="Текст 2"/>
          <p:cNvSpPr>
            <a:spLocks noGrp="1"/>
          </p:cNvSpPr>
          <p:nvPr>
            <p:ph type="body" idx="42" hasCustomPrompt="1"/>
          </p:nvPr>
        </p:nvSpPr>
        <p:spPr>
          <a:xfrm>
            <a:off x="6693423" y="4352704"/>
            <a:ext cx="3723750" cy="356666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 and typesetting industry. Lorem Ipsum has.</a:t>
            </a:r>
            <a:endParaRPr lang="ru-RU" dirty="0"/>
          </a:p>
        </p:txBody>
      </p:sp>
      <p:sp>
        <p:nvSpPr>
          <p:cNvPr id="95" name="Текст 2"/>
          <p:cNvSpPr>
            <a:spLocks noGrp="1"/>
          </p:cNvSpPr>
          <p:nvPr>
            <p:ph type="body" idx="43" hasCustomPrompt="1"/>
          </p:nvPr>
        </p:nvSpPr>
        <p:spPr>
          <a:xfrm>
            <a:off x="5758628" y="4058523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4</a:t>
            </a:r>
            <a:endParaRPr lang="en-US" dirty="0"/>
          </a:p>
        </p:txBody>
      </p:sp>
      <p:sp>
        <p:nvSpPr>
          <p:cNvPr id="97" name="Текст 2"/>
          <p:cNvSpPr>
            <a:spLocks noGrp="1"/>
          </p:cNvSpPr>
          <p:nvPr>
            <p:ph type="body" idx="44" hasCustomPrompt="1"/>
          </p:nvPr>
        </p:nvSpPr>
        <p:spPr>
          <a:xfrm>
            <a:off x="6929397" y="5069702"/>
            <a:ext cx="2230168" cy="235934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</a:t>
            </a:r>
            <a:r>
              <a:rPr lang="kk-KZ" dirty="0"/>
              <a:t>5</a:t>
            </a:r>
            <a:endParaRPr lang="en-US" dirty="0"/>
          </a:p>
        </p:txBody>
      </p:sp>
      <p:sp>
        <p:nvSpPr>
          <p:cNvPr id="98" name="Текст 2"/>
          <p:cNvSpPr>
            <a:spLocks noGrp="1"/>
          </p:cNvSpPr>
          <p:nvPr>
            <p:ph type="body" idx="45" hasCustomPrompt="1"/>
          </p:nvPr>
        </p:nvSpPr>
        <p:spPr>
          <a:xfrm>
            <a:off x="6929396" y="5284638"/>
            <a:ext cx="3487777" cy="356666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 and typesetting industry. Lorem Ipsum has.</a:t>
            </a:r>
            <a:endParaRPr lang="ru-RU" dirty="0"/>
          </a:p>
        </p:txBody>
      </p:sp>
      <p:sp>
        <p:nvSpPr>
          <p:cNvPr id="100" name="Текст 2"/>
          <p:cNvSpPr>
            <a:spLocks noGrp="1"/>
          </p:cNvSpPr>
          <p:nvPr>
            <p:ph type="body" idx="46" hasCustomPrompt="1"/>
          </p:nvPr>
        </p:nvSpPr>
        <p:spPr>
          <a:xfrm>
            <a:off x="5994602" y="4990457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7506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118" userDrawn="1">
          <p15:clr>
            <a:srgbClr val="FBAE40"/>
          </p15:clr>
        </p15:guide>
        <p15:guide id="2" pos="656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Рисунок 2"/>
          <p:cNvSpPr>
            <a:spLocks noGrp="1"/>
          </p:cNvSpPr>
          <p:nvPr>
            <p:ph type="pic" sz="quarter" idx="19"/>
          </p:nvPr>
        </p:nvSpPr>
        <p:spPr>
          <a:xfrm>
            <a:off x="1982886" y="956914"/>
            <a:ext cx="3869600" cy="3869600"/>
          </a:xfrm>
          <a:prstGeom prst="ellipse">
            <a:avLst/>
          </a:prstGeom>
          <a:solidFill>
            <a:srgbClr val="00B050"/>
          </a:solidFill>
        </p:spPr>
        <p:txBody>
          <a:bodyPr/>
          <a:lstStyle/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501" y="6249627"/>
            <a:ext cx="1435611" cy="2240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489" y="6219908"/>
            <a:ext cx="653797" cy="28346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09" y="6111797"/>
            <a:ext cx="1664211" cy="466345"/>
          </a:xfrm>
          <a:prstGeom prst="rect">
            <a:avLst/>
          </a:prstGeom>
        </p:spPr>
      </p:pic>
      <p:sp>
        <p:nvSpPr>
          <p:cNvPr id="2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206826" y="1914525"/>
            <a:ext cx="3046148" cy="2944978"/>
          </a:xfrm>
        </p:spPr>
        <p:txBody>
          <a:bodyPr numCol="1" spcCol="360000" anchor="ctr">
            <a:noAutofit/>
          </a:bodyPr>
          <a:lstStyle>
            <a:lvl1pPr marL="0" indent="0" algn="l">
              <a:buNone/>
              <a:defRPr sz="3200" b="1" i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Quote</a:t>
            </a:r>
            <a:endParaRPr lang="ru-RU" dirty="0"/>
          </a:p>
        </p:txBody>
      </p:sp>
      <p:sp>
        <p:nvSpPr>
          <p:cNvPr id="27" name="Текст 2" descr="Section name Level 1&#10;"/>
          <p:cNvSpPr>
            <a:spLocks noGrp="1"/>
          </p:cNvSpPr>
          <p:nvPr>
            <p:ph type="body" idx="13" hasCustomPrompt="1"/>
          </p:nvPr>
        </p:nvSpPr>
        <p:spPr>
          <a:xfrm>
            <a:off x="77306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1</a:t>
            </a:r>
            <a:endParaRPr lang="ru-RU" dirty="0"/>
          </a:p>
        </p:txBody>
      </p:sp>
      <p:sp>
        <p:nvSpPr>
          <p:cNvPr id="28" name="Текст 2" descr="Section name Level 2&#10;"/>
          <p:cNvSpPr>
            <a:spLocks noGrp="1"/>
          </p:cNvSpPr>
          <p:nvPr>
            <p:ph type="body" idx="14" hasCustomPrompt="1"/>
          </p:nvPr>
        </p:nvSpPr>
        <p:spPr>
          <a:xfrm>
            <a:off x="338291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2</a:t>
            </a:r>
            <a:endParaRPr lang="ru-RU" dirty="0"/>
          </a:p>
        </p:txBody>
      </p:sp>
      <p:sp>
        <p:nvSpPr>
          <p:cNvPr id="21" name="Текст 2"/>
          <p:cNvSpPr>
            <a:spLocks noGrp="1"/>
          </p:cNvSpPr>
          <p:nvPr>
            <p:ph type="body" idx="16" hasCustomPrompt="1"/>
          </p:nvPr>
        </p:nvSpPr>
        <p:spPr>
          <a:xfrm>
            <a:off x="3794451" y="4973804"/>
            <a:ext cx="1569651" cy="317500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24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3794451" y="5268729"/>
            <a:ext cx="1569651" cy="281171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Credits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9850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501" y="6249627"/>
            <a:ext cx="1435611" cy="22402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489" y="6219908"/>
            <a:ext cx="653797" cy="28346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09" y="6111797"/>
            <a:ext cx="1664211" cy="466345"/>
          </a:xfrm>
          <a:prstGeom prst="rect">
            <a:avLst/>
          </a:prstGeom>
        </p:spPr>
      </p:pic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3879179" y="2554826"/>
            <a:ext cx="4420829" cy="561693"/>
          </a:xfrm>
        </p:spPr>
        <p:txBody>
          <a:bodyPr anchor="t"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idx="1"/>
          </p:nvPr>
        </p:nvSpPr>
        <p:spPr>
          <a:xfrm>
            <a:off x="3879178" y="4592281"/>
            <a:ext cx="4420829" cy="989369"/>
          </a:xfrm>
        </p:spPr>
        <p:txBody>
          <a:bodyPr numCol="1" spcCol="36000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2" descr="Section name Level 1&#10;"/>
          <p:cNvSpPr>
            <a:spLocks noGrp="1"/>
          </p:cNvSpPr>
          <p:nvPr>
            <p:ph type="body" idx="13" hasCustomPrompt="1"/>
          </p:nvPr>
        </p:nvSpPr>
        <p:spPr>
          <a:xfrm>
            <a:off x="4933075" y="1413389"/>
            <a:ext cx="2313038" cy="513119"/>
          </a:xfrm>
        </p:spPr>
        <p:txBody>
          <a:bodyPr numCol="1" spcCol="360000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1995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2"/>
          <p:cNvSpPr>
            <a:spLocks noGrp="1"/>
          </p:cNvSpPr>
          <p:nvPr>
            <p:ph type="body" idx="1"/>
          </p:nvPr>
        </p:nvSpPr>
        <p:spPr>
          <a:xfrm>
            <a:off x="4876685" y="4490681"/>
            <a:ext cx="2425816" cy="989369"/>
          </a:xfrm>
        </p:spPr>
        <p:txBody>
          <a:bodyPr numCol="1" spcCol="36000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501" y="6249627"/>
            <a:ext cx="1435611" cy="22402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489" y="6219908"/>
            <a:ext cx="653797" cy="28346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09" y="6111797"/>
            <a:ext cx="1664211" cy="466345"/>
          </a:xfrm>
          <a:prstGeom prst="rect">
            <a:avLst/>
          </a:prstGeom>
        </p:spPr>
      </p:pic>
      <p:sp>
        <p:nvSpPr>
          <p:cNvPr id="31" name="Текст 2" descr="Section name Level 1&#10;"/>
          <p:cNvSpPr>
            <a:spLocks noGrp="1"/>
          </p:cNvSpPr>
          <p:nvPr>
            <p:ph type="body" idx="13" hasCustomPrompt="1"/>
          </p:nvPr>
        </p:nvSpPr>
        <p:spPr>
          <a:xfrm>
            <a:off x="77306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1</a:t>
            </a:r>
            <a:endParaRPr lang="ru-RU" dirty="0"/>
          </a:p>
        </p:txBody>
      </p:sp>
      <p:sp>
        <p:nvSpPr>
          <p:cNvPr id="32" name="Текст 2" descr="Section name Level 2&#10;"/>
          <p:cNvSpPr>
            <a:spLocks noGrp="1"/>
          </p:cNvSpPr>
          <p:nvPr>
            <p:ph type="body" idx="14" hasCustomPrompt="1"/>
          </p:nvPr>
        </p:nvSpPr>
        <p:spPr>
          <a:xfrm>
            <a:off x="338291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2</a:t>
            </a:r>
            <a:endParaRPr lang="ru-RU" dirty="0"/>
          </a:p>
        </p:txBody>
      </p:sp>
      <p:sp>
        <p:nvSpPr>
          <p:cNvPr id="34" name="Текст 2"/>
          <p:cNvSpPr>
            <a:spLocks noGrp="1"/>
          </p:cNvSpPr>
          <p:nvPr>
            <p:ph type="body" idx="16" hasCustomPrompt="1"/>
          </p:nvPr>
        </p:nvSpPr>
        <p:spPr>
          <a:xfrm>
            <a:off x="8968774" y="1720197"/>
            <a:ext cx="2230168" cy="235934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04</a:t>
            </a:r>
          </a:p>
        </p:txBody>
      </p:sp>
      <p:sp>
        <p:nvSpPr>
          <p:cNvPr id="35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8968774" y="1935133"/>
            <a:ext cx="2230168" cy="356666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3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9372634" y="3112915"/>
            <a:ext cx="2230168" cy="235934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05</a:t>
            </a:r>
          </a:p>
        </p:txBody>
      </p:sp>
      <p:sp>
        <p:nvSpPr>
          <p:cNvPr id="39" name="Текст 2"/>
          <p:cNvSpPr>
            <a:spLocks noGrp="1"/>
          </p:cNvSpPr>
          <p:nvPr>
            <p:ph type="body" idx="20" hasCustomPrompt="1"/>
          </p:nvPr>
        </p:nvSpPr>
        <p:spPr>
          <a:xfrm>
            <a:off x="9372634" y="3327851"/>
            <a:ext cx="2230168" cy="356666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41" name="Текст 2"/>
          <p:cNvSpPr>
            <a:spLocks noGrp="1"/>
          </p:cNvSpPr>
          <p:nvPr>
            <p:ph type="body" idx="21" hasCustomPrompt="1"/>
          </p:nvPr>
        </p:nvSpPr>
        <p:spPr>
          <a:xfrm>
            <a:off x="8968774" y="4560679"/>
            <a:ext cx="2230168" cy="235934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06</a:t>
            </a:r>
          </a:p>
        </p:txBody>
      </p:sp>
      <p:sp>
        <p:nvSpPr>
          <p:cNvPr id="42" name="Текст 2"/>
          <p:cNvSpPr>
            <a:spLocks noGrp="1"/>
          </p:cNvSpPr>
          <p:nvPr>
            <p:ph type="body" idx="22" hasCustomPrompt="1"/>
          </p:nvPr>
        </p:nvSpPr>
        <p:spPr>
          <a:xfrm>
            <a:off x="8968774" y="4775615"/>
            <a:ext cx="2230168" cy="356666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44" name="Текст 2"/>
          <p:cNvSpPr>
            <a:spLocks noGrp="1"/>
          </p:cNvSpPr>
          <p:nvPr>
            <p:ph type="body" idx="23" hasCustomPrompt="1"/>
          </p:nvPr>
        </p:nvSpPr>
        <p:spPr>
          <a:xfrm>
            <a:off x="1035665" y="1720197"/>
            <a:ext cx="2230168" cy="235934"/>
          </a:xfrm>
        </p:spPr>
        <p:txBody>
          <a:bodyPr numCol="1" spcCol="360000">
            <a:noAutofit/>
          </a:bodyPr>
          <a:lstStyle>
            <a:lvl1pPr marL="0" indent="0" algn="r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01</a:t>
            </a:r>
          </a:p>
        </p:txBody>
      </p:sp>
      <p:sp>
        <p:nvSpPr>
          <p:cNvPr id="45" name="Текст 2"/>
          <p:cNvSpPr>
            <a:spLocks noGrp="1"/>
          </p:cNvSpPr>
          <p:nvPr>
            <p:ph type="body" idx="24" hasCustomPrompt="1"/>
          </p:nvPr>
        </p:nvSpPr>
        <p:spPr>
          <a:xfrm>
            <a:off x="1035665" y="1935133"/>
            <a:ext cx="2230168" cy="356666"/>
          </a:xfrm>
        </p:spPr>
        <p:txBody>
          <a:bodyPr numCol="1" spcCol="360000">
            <a:noAutofit/>
          </a:bodyPr>
          <a:lstStyle>
            <a:lvl1pPr marL="0" indent="0" algn="r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47" name="Текст 2"/>
          <p:cNvSpPr>
            <a:spLocks noGrp="1"/>
          </p:cNvSpPr>
          <p:nvPr>
            <p:ph type="body" idx="25" hasCustomPrompt="1"/>
          </p:nvPr>
        </p:nvSpPr>
        <p:spPr>
          <a:xfrm>
            <a:off x="601325" y="3112915"/>
            <a:ext cx="2230168" cy="235934"/>
          </a:xfrm>
        </p:spPr>
        <p:txBody>
          <a:bodyPr numCol="1" spcCol="360000">
            <a:noAutofit/>
          </a:bodyPr>
          <a:lstStyle>
            <a:lvl1pPr marL="0" indent="0" algn="r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02</a:t>
            </a:r>
          </a:p>
        </p:txBody>
      </p:sp>
      <p:sp>
        <p:nvSpPr>
          <p:cNvPr id="48" name="Текст 2"/>
          <p:cNvSpPr>
            <a:spLocks noGrp="1"/>
          </p:cNvSpPr>
          <p:nvPr>
            <p:ph type="body" idx="26" hasCustomPrompt="1"/>
          </p:nvPr>
        </p:nvSpPr>
        <p:spPr>
          <a:xfrm>
            <a:off x="601325" y="3327851"/>
            <a:ext cx="2230168" cy="356666"/>
          </a:xfrm>
        </p:spPr>
        <p:txBody>
          <a:bodyPr numCol="1" spcCol="360000">
            <a:noAutofit/>
          </a:bodyPr>
          <a:lstStyle>
            <a:lvl1pPr marL="0" indent="0" algn="r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50" name="Текст 2"/>
          <p:cNvSpPr>
            <a:spLocks noGrp="1"/>
          </p:cNvSpPr>
          <p:nvPr>
            <p:ph type="body" idx="27" hasCustomPrompt="1"/>
          </p:nvPr>
        </p:nvSpPr>
        <p:spPr>
          <a:xfrm>
            <a:off x="1035665" y="4560679"/>
            <a:ext cx="2230168" cy="235934"/>
          </a:xfrm>
        </p:spPr>
        <p:txBody>
          <a:bodyPr numCol="1" spcCol="360000">
            <a:noAutofit/>
          </a:bodyPr>
          <a:lstStyle>
            <a:lvl1pPr marL="0" indent="0" algn="r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03</a:t>
            </a:r>
          </a:p>
        </p:txBody>
      </p:sp>
      <p:sp>
        <p:nvSpPr>
          <p:cNvPr id="51" name="Текст 2"/>
          <p:cNvSpPr>
            <a:spLocks noGrp="1"/>
          </p:cNvSpPr>
          <p:nvPr>
            <p:ph type="body" idx="28" hasCustomPrompt="1"/>
          </p:nvPr>
        </p:nvSpPr>
        <p:spPr>
          <a:xfrm>
            <a:off x="1035665" y="4775615"/>
            <a:ext cx="2230168" cy="356666"/>
          </a:xfrm>
        </p:spPr>
        <p:txBody>
          <a:bodyPr numCol="1" spcCol="360000">
            <a:noAutofit/>
          </a:bodyPr>
          <a:lstStyle>
            <a:lvl1pPr marL="0" indent="0" algn="r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55" name="Текст 2"/>
          <p:cNvSpPr>
            <a:spLocks noGrp="1"/>
          </p:cNvSpPr>
          <p:nvPr>
            <p:ph type="body" idx="29" hasCustomPrompt="1"/>
          </p:nvPr>
        </p:nvSpPr>
        <p:spPr>
          <a:xfrm>
            <a:off x="3416301" y="1643998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56" name="Текст 2"/>
          <p:cNvSpPr>
            <a:spLocks noGrp="1"/>
          </p:cNvSpPr>
          <p:nvPr>
            <p:ph type="body" idx="30" hasCustomPrompt="1"/>
          </p:nvPr>
        </p:nvSpPr>
        <p:spPr>
          <a:xfrm>
            <a:off x="2994640" y="3059855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2</a:t>
            </a:r>
            <a:endParaRPr lang="en-US" dirty="0"/>
          </a:p>
        </p:txBody>
      </p:sp>
      <p:sp>
        <p:nvSpPr>
          <p:cNvPr id="57" name="Текст 2"/>
          <p:cNvSpPr>
            <a:spLocks noGrp="1"/>
          </p:cNvSpPr>
          <p:nvPr>
            <p:ph type="body" idx="31" hasCustomPrompt="1"/>
          </p:nvPr>
        </p:nvSpPr>
        <p:spPr>
          <a:xfrm>
            <a:off x="3416301" y="4474627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3</a:t>
            </a:r>
            <a:endParaRPr lang="en-US" dirty="0"/>
          </a:p>
        </p:txBody>
      </p:sp>
      <p:sp>
        <p:nvSpPr>
          <p:cNvPr id="59" name="Текст 2"/>
          <p:cNvSpPr>
            <a:spLocks noGrp="1"/>
          </p:cNvSpPr>
          <p:nvPr>
            <p:ph type="body" idx="32" hasCustomPrompt="1"/>
          </p:nvPr>
        </p:nvSpPr>
        <p:spPr>
          <a:xfrm>
            <a:off x="8033980" y="4474627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6</a:t>
            </a:r>
            <a:endParaRPr lang="en-US" dirty="0"/>
          </a:p>
        </p:txBody>
      </p:sp>
      <p:sp>
        <p:nvSpPr>
          <p:cNvPr id="60" name="Текст 2"/>
          <p:cNvSpPr>
            <a:spLocks noGrp="1"/>
          </p:cNvSpPr>
          <p:nvPr>
            <p:ph type="body" idx="33" hasCustomPrompt="1"/>
          </p:nvPr>
        </p:nvSpPr>
        <p:spPr>
          <a:xfrm>
            <a:off x="8455639" y="3059855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5</a:t>
            </a:r>
            <a:endParaRPr lang="en-US" dirty="0"/>
          </a:p>
        </p:txBody>
      </p:sp>
      <p:sp>
        <p:nvSpPr>
          <p:cNvPr id="61" name="Текст 2"/>
          <p:cNvSpPr>
            <a:spLocks noGrp="1"/>
          </p:cNvSpPr>
          <p:nvPr>
            <p:ph type="body" idx="34" hasCustomPrompt="1"/>
          </p:nvPr>
        </p:nvSpPr>
        <p:spPr>
          <a:xfrm>
            <a:off x="8033979" y="1640952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1756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46629"/>
            <a:ext cx="10515600" cy="544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7096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3" r:id="rId4"/>
    <p:sldLayoutId id="2147483660" r:id="rId5"/>
    <p:sldLayoutId id="2147483664" r:id="rId6"/>
    <p:sldLayoutId id="2147483661" r:id="rId7"/>
    <p:sldLayoutId id="2147483654" r:id="rId8"/>
    <p:sldLayoutId id="2147483655" r:id="rId9"/>
    <p:sldLayoutId id="2147483662" r:id="rId10"/>
    <p:sldLayoutId id="2147483656" r:id="rId11"/>
    <p:sldLayoutId id="214748365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prometheus.org.ua/" TargetMode="External"/><Relationship Id="rId7" Type="http://schemas.openxmlformats.org/officeDocument/2006/relationships/image" Target="../media/image15.png"/><Relationship Id="rId2" Type="http://schemas.openxmlformats.org/officeDocument/2006/relationships/hyperlink" Target="https://womo.ua/12-platform-dlya-onlayn-obrazovaniya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hyperlink" Target="https://www.ed-era.com/" TargetMode="External"/><Relationship Id="rId4" Type="http://schemas.openxmlformats.org/officeDocument/2006/relationships/hyperlink" Target="https://vum.org.ua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elearning.eapcivilsociety.eu/ru/category/kursy/webinars-ru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.eliademy.com/2015/02/07/how-can-ngos-use-e-learning/#.XNr99-UzZdg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elearning.eapcivilsociety.eu/ru/category/kursy/webinars-r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moodle.eapcivilsociety.eu/" TargetMode="Externa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ru.moodle.eapcivilsociety.eu/course/view.php?id=9&amp;section=2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ru.moodle.eapcivilsociety.eu/course/view.php?id=9&amp;section=3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leo.ru/items/career/kak-vybrat-online-kursy.s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prometheus.org.ua/" TargetMode="External"/><Relationship Id="rId7" Type="http://schemas.openxmlformats.org/officeDocument/2006/relationships/image" Target="../media/image15.png"/><Relationship Id="rId2" Type="http://schemas.openxmlformats.org/officeDocument/2006/relationships/hyperlink" Target="https://womo.ua/12-platform-dlya-onlayn-obrazovaniya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hyperlink" Target="https://www.ed-era.com/" TargetMode="External"/><Relationship Id="rId4" Type="http://schemas.openxmlformats.org/officeDocument/2006/relationships/hyperlink" Target="https://vum.org.ua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://kurs.dzedzich.org/" TargetMode="External"/><Relationship Id="rId7" Type="http://schemas.openxmlformats.org/officeDocument/2006/relationships/image" Target="../media/image18.png"/><Relationship Id="rId2" Type="http://schemas.openxmlformats.org/officeDocument/2006/relationships/hyperlink" Target="https://docs.google.com/document/d/1WNijBj1E1usz0CpqURaHV0k0jn3RmOQGDu0ZCKd63eE/edit?ts=5cd69246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hyperlink" Target="http://dobrososedi.tilda.ws/" TargetMode="External"/><Relationship Id="rId4" Type="http://schemas.openxmlformats.org/officeDocument/2006/relationships/hyperlink" Target="https://www.lawtrend.org/freedom-of-association/onlajn-kurs-pravo-nekommercheskih-organizatsij-nko-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7252" y="2518234"/>
            <a:ext cx="6396498" cy="211091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E-Learning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sz="2200" dirty="0" smtClean="0"/>
              <a:t>Модуль №</a:t>
            </a:r>
            <a:r>
              <a:rPr lang="en-US" sz="2200" dirty="0" smtClean="0"/>
              <a:t>3: </a:t>
            </a:r>
            <a:r>
              <a:rPr lang="ru-RU" sz="2200" dirty="0"/>
              <a:t>Информационные </a:t>
            </a:r>
            <a:r>
              <a:rPr lang="ru-RU" sz="2200" dirty="0" smtClean="0"/>
              <a:t>технологии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ru-RU" sz="2200" dirty="0" smtClean="0"/>
              <a:t>для </a:t>
            </a:r>
            <a:r>
              <a:rPr lang="ru-RU" sz="2200" dirty="0"/>
              <a:t>работы с бенефициарами и целевыми группами</a:t>
            </a:r>
            <a:r>
              <a:rPr lang="en-GB" sz="2200" dirty="0" smtClean="0"/>
              <a:t/>
            </a:r>
            <a:br>
              <a:rPr lang="en-GB" sz="2200" dirty="0" smtClean="0"/>
            </a:br>
            <a:r>
              <a:rPr lang="ru-RU" sz="2200" dirty="0" smtClean="0"/>
              <a:t>Учебный курс </a:t>
            </a:r>
            <a:r>
              <a:rPr lang="ru-RU" sz="2200" i="1" dirty="0" smtClean="0"/>
              <a:t>«Цифровые компетенции для организаций гражданского общества и активистов»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6096001" y="405123"/>
            <a:ext cx="5359964" cy="872692"/>
          </a:xfrm>
        </p:spPr>
        <p:txBody>
          <a:bodyPr>
            <a:normAutofit/>
          </a:bodyPr>
          <a:lstStyle/>
          <a:p>
            <a:r>
              <a:rPr lang="ru-RU" sz="1400" dirty="0"/>
              <a:t>Проект финансируется Европейски</a:t>
            </a:r>
            <a:r>
              <a:rPr lang="en-GB" sz="1400" dirty="0"/>
              <a:t>v</a:t>
            </a:r>
            <a:r>
              <a:rPr lang="ru-RU" sz="1400" dirty="0"/>
              <a:t> Союзом и реализуется консорциумом во главе с </a:t>
            </a:r>
            <a:r>
              <a:rPr lang="en-GB" sz="1400" dirty="0"/>
              <a:t>GDSI Limited</a:t>
            </a:r>
            <a:endParaRPr lang="ru-RU" sz="1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29-30 </a:t>
            </a:r>
            <a:r>
              <a:rPr lang="ru-RU" dirty="0"/>
              <a:t>М</a:t>
            </a:r>
            <a:r>
              <a:rPr lang="ru-RU" dirty="0" smtClean="0"/>
              <a:t>ая 2019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Киев, Украина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76300" y="4040138"/>
            <a:ext cx="400050" cy="0"/>
          </a:xfrm>
          <a:prstGeom prst="line">
            <a:avLst/>
          </a:prstGeom>
          <a:ln w="15875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876300" y="2407993"/>
            <a:ext cx="654844" cy="0"/>
          </a:xfrm>
          <a:prstGeom prst="line">
            <a:avLst/>
          </a:prstGeom>
          <a:ln w="15875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72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3486150" y="6165850"/>
            <a:ext cx="1384300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974939" y="1066821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7004983" y="1136927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5781862" y="2812526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6811906" y="2882632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вал 29"/>
          <p:cNvSpPr/>
          <p:nvPr/>
        </p:nvSpPr>
        <p:spPr>
          <a:xfrm>
            <a:off x="5974938" y="4542955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7004982" y="4613061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9471" y="1247442"/>
            <a:ext cx="3992392" cy="1009432"/>
          </a:xfrm>
        </p:spPr>
        <p:txBody>
          <a:bodyPr>
            <a:normAutofit/>
          </a:bodyPr>
          <a:lstStyle/>
          <a:p>
            <a:r>
              <a:rPr lang="en-US" dirty="0"/>
              <a:t>E-learning</a:t>
            </a:r>
            <a:r>
              <a:rPr lang="ru-RU" dirty="0"/>
              <a:t> </a:t>
            </a:r>
            <a:r>
              <a:rPr lang="ru-RU" dirty="0" smtClean="0"/>
              <a:t>Грузия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Что выбираете вы?</a:t>
            </a:r>
          </a:p>
          <a:p>
            <a:endParaRPr lang="ru-RU" dirty="0" smtClean="0"/>
          </a:p>
          <a:p>
            <a:r>
              <a:rPr lang="en-US" dirty="0">
                <a:hlinkClick r:id="rId2"/>
              </a:rPr>
              <a:t>https://womo.ua/12-platform-dlya-onlayn-obrazovaniya/</a:t>
            </a:r>
            <a:endParaRPr lang="ru-RU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E-learning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6"/>
          </p:nvPr>
        </p:nvSpPr>
        <p:spPr>
          <a:xfrm>
            <a:off x="6909732" y="1143020"/>
            <a:ext cx="4215467" cy="208844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https://prometheus.org.ua/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34"/>
          </p:nvPr>
        </p:nvSpPr>
        <p:spPr>
          <a:xfrm>
            <a:off x="5974938" y="1063775"/>
            <a:ext cx="741719" cy="739375"/>
          </a:xfrm>
        </p:spPr>
        <p:txBody>
          <a:bodyPr/>
          <a:lstStyle/>
          <a:p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38"/>
          </p:nvPr>
        </p:nvSpPr>
        <p:spPr>
          <a:xfrm>
            <a:off x="6716656" y="2888725"/>
            <a:ext cx="4259306" cy="181077"/>
          </a:xfrm>
        </p:spPr>
        <p:txBody>
          <a:bodyPr/>
          <a:lstStyle/>
          <a:p>
            <a:r>
              <a:rPr lang="en-US" dirty="0">
                <a:hlinkClick r:id="rId4"/>
              </a:rPr>
              <a:t>https://vum.org.ua/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idx="40"/>
          </p:nvPr>
        </p:nvSpPr>
        <p:spPr>
          <a:xfrm>
            <a:off x="5781861" y="2809480"/>
            <a:ext cx="741719" cy="739375"/>
          </a:xfrm>
        </p:spPr>
        <p:txBody>
          <a:bodyPr/>
          <a:lstStyle/>
          <a:p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idx="41"/>
          </p:nvPr>
        </p:nvSpPr>
        <p:spPr>
          <a:xfrm>
            <a:off x="6909732" y="4619154"/>
            <a:ext cx="4431776" cy="181077"/>
          </a:xfrm>
        </p:spPr>
        <p:txBody>
          <a:bodyPr/>
          <a:lstStyle/>
          <a:p>
            <a:r>
              <a:rPr lang="en-US" dirty="0">
                <a:hlinkClick r:id="rId5"/>
              </a:rPr>
              <a:t>https://www.ed-era.com/</a:t>
            </a:r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idx="43"/>
          </p:nvPr>
        </p:nvSpPr>
        <p:spPr>
          <a:xfrm>
            <a:off x="5974937" y="4539909"/>
            <a:ext cx="741719" cy="739375"/>
          </a:xfrm>
        </p:spPr>
        <p:txBody>
          <a:bodyPr/>
          <a:lstStyle/>
          <a:p>
            <a:r>
              <a:rPr lang="ru-RU" dirty="0" smtClean="0"/>
              <a:t>04</a:t>
            </a:r>
            <a:endParaRPr lang="ru-RU" dirty="0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232" y="1019581"/>
            <a:ext cx="2553768" cy="1358557"/>
          </a:xfrm>
          <a:prstGeom prst="rect">
            <a:avLst/>
          </a:prstGeom>
          <a:ln>
            <a:noFill/>
          </a:ln>
          <a:effectLst>
            <a:outerShdw blurRad="88900" algn="tl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300" y="2744131"/>
            <a:ext cx="2552700" cy="1371563"/>
          </a:xfrm>
          <a:prstGeom prst="rect">
            <a:avLst/>
          </a:prstGeom>
          <a:ln>
            <a:noFill/>
          </a:ln>
          <a:effectLst>
            <a:outerShdw blurRad="88900" algn="tl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232" y="4499241"/>
            <a:ext cx="2553768" cy="1183803"/>
          </a:xfrm>
          <a:prstGeom prst="rect">
            <a:avLst/>
          </a:prstGeom>
          <a:ln>
            <a:noFill/>
          </a:ln>
          <a:effectLst>
            <a:outerShdw blurRad="88900" algn="tl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375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3486150" y="6165850"/>
            <a:ext cx="1384300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974939" y="1066821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6916681" y="1289461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5781862" y="2812526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6716656" y="3023558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вал 29"/>
          <p:cNvSpPr/>
          <p:nvPr/>
        </p:nvSpPr>
        <p:spPr>
          <a:xfrm>
            <a:off x="5974938" y="4542955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6916681" y="4715931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" y="1247442"/>
            <a:ext cx="5118923" cy="1009432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e-learning HUB</a:t>
            </a:r>
            <a:br>
              <a:rPr lang="en-US" sz="4000" dirty="0" smtClean="0"/>
            </a:br>
            <a:r>
              <a:rPr lang="en-US" b="0" u="sng" dirty="0" smtClean="0"/>
              <a:t>elearning.eapcivilsociety.eu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Что выбираете вы?</a:t>
            </a:r>
          </a:p>
          <a:p>
            <a:endParaRPr lang="ru-RU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E-learning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6"/>
          </p:nvPr>
        </p:nvSpPr>
        <p:spPr>
          <a:xfrm>
            <a:off x="6760495" y="1311523"/>
            <a:ext cx="1521116" cy="380959"/>
          </a:xfrm>
        </p:spPr>
        <p:txBody>
          <a:bodyPr/>
          <a:lstStyle/>
          <a:p>
            <a:r>
              <a:rPr lang="ru-RU" dirty="0" err="1" smtClean="0"/>
              <a:t>Видеолекции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8" name="Текст 7"/>
          <p:cNvSpPr>
            <a:spLocks noGrp="1"/>
          </p:cNvSpPr>
          <p:nvPr>
            <p:ph type="body" idx="34"/>
          </p:nvPr>
        </p:nvSpPr>
        <p:spPr>
          <a:xfrm>
            <a:off x="5974938" y="1063775"/>
            <a:ext cx="741719" cy="739375"/>
          </a:xfrm>
        </p:spPr>
        <p:txBody>
          <a:bodyPr/>
          <a:lstStyle/>
          <a:p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38"/>
          </p:nvPr>
        </p:nvSpPr>
        <p:spPr>
          <a:xfrm>
            <a:off x="6620365" y="3023558"/>
            <a:ext cx="5668420" cy="309485"/>
          </a:xfrm>
        </p:spPr>
        <p:txBody>
          <a:bodyPr/>
          <a:lstStyle/>
          <a:p>
            <a:r>
              <a:rPr lang="ru-RU" dirty="0" err="1" smtClean="0"/>
              <a:t>Вебинары</a:t>
            </a:r>
            <a:endParaRPr lang="ru-RU" dirty="0" smtClean="0"/>
          </a:p>
          <a:p>
            <a:endParaRPr lang="ru-RU" dirty="0"/>
          </a:p>
          <a:p>
            <a:endParaRPr lang="ru-RU" b="0" dirty="0" smtClean="0">
              <a:hlinkClick r:id="rId2"/>
            </a:endParaRPr>
          </a:p>
          <a:p>
            <a:endParaRPr lang="ru-RU" b="0" dirty="0">
              <a:hlinkClick r:id="rId2"/>
            </a:endParaRPr>
          </a:p>
          <a:p>
            <a:endParaRPr lang="ru-RU" b="0" dirty="0" smtClean="0">
              <a:hlinkClick r:id="rId2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idx="40"/>
          </p:nvPr>
        </p:nvSpPr>
        <p:spPr>
          <a:xfrm>
            <a:off x="5781861" y="2809480"/>
            <a:ext cx="741719" cy="739375"/>
          </a:xfrm>
        </p:spPr>
        <p:txBody>
          <a:bodyPr/>
          <a:lstStyle/>
          <a:p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idx="41"/>
          </p:nvPr>
        </p:nvSpPr>
        <p:spPr>
          <a:xfrm>
            <a:off x="6808861" y="4737993"/>
            <a:ext cx="1015740" cy="343205"/>
          </a:xfrm>
        </p:spPr>
        <p:txBody>
          <a:bodyPr/>
          <a:lstStyle/>
          <a:p>
            <a:r>
              <a:rPr lang="ru-RU" dirty="0" smtClean="0"/>
              <a:t>Курсы</a:t>
            </a:r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idx="43"/>
          </p:nvPr>
        </p:nvSpPr>
        <p:spPr>
          <a:xfrm>
            <a:off x="5974937" y="4539909"/>
            <a:ext cx="741719" cy="739375"/>
          </a:xfrm>
        </p:spPr>
        <p:txBody>
          <a:bodyPr/>
          <a:lstStyle/>
          <a:p>
            <a:r>
              <a:rPr lang="ru-RU" dirty="0" smtClean="0"/>
              <a:t>04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413" y="2804080"/>
            <a:ext cx="4767663" cy="26937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2387" y="697524"/>
            <a:ext cx="2524814" cy="1546996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2387" y="2547037"/>
            <a:ext cx="2514023" cy="14565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1345" y="4414638"/>
            <a:ext cx="2580038" cy="151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07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9471" y="1247443"/>
            <a:ext cx="5705948" cy="5305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используют общественные организации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89471" y="2400299"/>
            <a:ext cx="4344629" cy="3499512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Корпоративное обучение (ценности, информирование членов организации, повышение квалификации)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Обучение кратковременных волонтеров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Внешнее обучение (есть стоят такие задачи)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Развитие сотрудничества с партнерами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Повышение осведомленности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Поддержка клиентов (продвижение услуг</a:t>
            </a:r>
            <a:r>
              <a:rPr lang="ru-RU" dirty="0" smtClean="0"/>
              <a:t>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dirty="0"/>
          </a:p>
          <a:p>
            <a:pPr algn="l"/>
            <a:r>
              <a:rPr lang="en-US" dirty="0">
                <a:hlinkClick r:id="rId2"/>
              </a:rPr>
              <a:t>https://blog.eliademy.com/2015/02/07/how-can-ngos-use-e-learning/#.XNr99-UzZdg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E-learning</a:t>
            </a:r>
            <a:endParaRPr lang="ru-RU" dirty="0"/>
          </a:p>
          <a:p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6604000" y="4515511"/>
            <a:ext cx="1384300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277101" y="1448474"/>
            <a:ext cx="3538686" cy="3538686"/>
          </a:xfrm>
          <a:prstGeom prst="ellipse">
            <a:avLst/>
          </a:prstGeom>
          <a:gradFill>
            <a:gsLst>
              <a:gs pos="0">
                <a:srgbClr val="A24AB1">
                  <a:alpha val="61000"/>
                </a:srgbClr>
              </a:gs>
              <a:gs pos="100000">
                <a:srgbClr val="5B12A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7495419" y="2727025"/>
            <a:ext cx="2990167" cy="21567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b="1" dirty="0">
                <a:solidFill>
                  <a:schemeClr val="bg1"/>
                </a:solidFill>
              </a:rPr>
              <a:t>Может ли ваша организация позволить себе не заниматься электронным обучением?</a:t>
            </a:r>
          </a:p>
          <a:p>
            <a:pPr algn="ctr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4899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Проводим </a:t>
            </a:r>
            <a:r>
              <a:rPr lang="ru-RU" dirty="0" err="1"/>
              <a:t>вебинары</a:t>
            </a:r>
            <a:r>
              <a:rPr lang="ru-RU" dirty="0"/>
              <a:t>: </a:t>
            </a:r>
            <a:r>
              <a:rPr lang="ru-RU" dirty="0" smtClean="0"/>
              <a:t>рекомендации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dirty="0"/>
              <a:t>Т</a:t>
            </a:r>
            <a:r>
              <a:rPr lang="ru-RU" dirty="0" err="1" smtClean="0"/>
              <a:t>рансляция</a:t>
            </a:r>
            <a:r>
              <a:rPr lang="ru-RU" dirty="0" smtClean="0"/>
              <a:t> </a:t>
            </a:r>
            <a:r>
              <a:rPr lang="ru-RU" dirty="0"/>
              <a:t>нескольких участников </a:t>
            </a:r>
            <a:r>
              <a:rPr lang="ru-RU" dirty="0" smtClean="0"/>
              <a:t>одновременно, мгновенные </a:t>
            </a:r>
            <a:r>
              <a:rPr lang="ru-RU" dirty="0"/>
              <a:t>сообщения в виде текстового </a:t>
            </a:r>
            <a:r>
              <a:rPr lang="ru-RU" dirty="0" smtClean="0"/>
              <a:t>чата, обмен файлами, опросы </a:t>
            </a:r>
            <a:r>
              <a:rPr lang="ru-RU" dirty="0"/>
              <a:t>и тестирование </a:t>
            </a:r>
            <a:r>
              <a:rPr lang="ru-RU" dirty="0" smtClean="0"/>
              <a:t>участников, </a:t>
            </a:r>
            <a:r>
              <a:rPr lang="ru-RU" dirty="0" err="1" smtClean="0"/>
              <a:t>whiteboard</a:t>
            </a:r>
            <a:r>
              <a:rPr lang="ru-RU" dirty="0" smtClean="0"/>
              <a:t>, </a:t>
            </a:r>
            <a:r>
              <a:rPr lang="ru-RU" dirty="0" err="1" smtClean="0"/>
              <a:t>breakout</a:t>
            </a:r>
            <a:r>
              <a:rPr lang="ru-RU" dirty="0" smtClean="0"/>
              <a:t> </a:t>
            </a:r>
            <a:r>
              <a:rPr lang="ru-RU" dirty="0" err="1"/>
              <a:t>rooms</a:t>
            </a:r>
            <a:r>
              <a:rPr lang="ru-RU" dirty="0"/>
              <a:t> - отдельные комнаты для групповой работы, «поднятие руки</a:t>
            </a:r>
            <a:r>
              <a:rPr lang="ru-RU" dirty="0" smtClean="0"/>
              <a:t>», запись </a:t>
            </a:r>
            <a:r>
              <a:rPr lang="ru-RU" dirty="0" err="1"/>
              <a:t>вебинара</a:t>
            </a:r>
            <a:r>
              <a:rPr lang="ru-RU" dirty="0"/>
              <a:t> для последующего </a:t>
            </a:r>
            <a:r>
              <a:rPr lang="ru-RU" dirty="0" smtClean="0"/>
              <a:t>просмотра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ПО: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uk-UA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CISCO </a:t>
            </a:r>
            <a:r>
              <a:rPr lang="uk-UA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WebEx</a:t>
            </a:r>
            <a:r>
              <a:rPr lang="uk-UA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uk-UA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OpenMeeting</a:t>
            </a:r>
            <a:r>
              <a:rPr lang="uk-UA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uk-UA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BigBlueButton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E-learning</a:t>
            </a:r>
            <a:endParaRPr lang="ru-RU" dirty="0"/>
          </a:p>
          <a:p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6604000" y="4515511"/>
            <a:ext cx="1384300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89471" y="5207661"/>
            <a:ext cx="701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http://elearning.eapcivilsociety.eu/ru/category/kursy/webinars-ru/</a:t>
            </a:r>
            <a:endParaRPr lang="en-US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61" y="1105078"/>
            <a:ext cx="5676839" cy="378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0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050" y="0"/>
            <a:ext cx="7981950" cy="53213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Создаем курсы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dirty="0"/>
              <a:t>П</a:t>
            </a:r>
            <a:r>
              <a:rPr lang="ru-RU" dirty="0" smtClean="0"/>
              <a:t>окупать </a:t>
            </a:r>
            <a:r>
              <a:rPr lang="ru-RU" dirty="0"/>
              <a:t>дорогие платформы для создания и продвижения курса совсем не обязательно. Главное — практическая ценность вашего курса + его сопровождение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ПО: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Moodle,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EdX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Udemy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iSpring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Online,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Pluralsight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Skillshare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Teachable,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Ruzuku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E-learning</a:t>
            </a:r>
            <a:endParaRPr lang="ru-RU" dirty="0"/>
          </a:p>
          <a:p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6604000" y="4515511"/>
            <a:ext cx="1384300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43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Стриминг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Оптимальный подход - для </a:t>
            </a:r>
            <a:r>
              <a:rPr lang="ru-RU" dirty="0"/>
              <a:t>лекционной </a:t>
            </a:r>
            <a:r>
              <a:rPr lang="ru-RU" dirty="0" smtClean="0"/>
              <a:t>подачи материала (преподаватель </a:t>
            </a:r>
            <a:r>
              <a:rPr lang="ru-RU" dirty="0"/>
              <a:t>передает учебный материал и отвечает на короткие вопросы </a:t>
            </a:r>
            <a:r>
              <a:rPr lang="ru-RU" dirty="0" smtClean="0"/>
              <a:t>слушателей)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Передача видеоизображения и звука, демонстрация рабочего стола, быстрое и удобное переключение сцен трансляции, текстовая информация в чате.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П</a:t>
            </a:r>
            <a:r>
              <a:rPr lang="ru-RU" dirty="0" smtClean="0"/>
              <a:t>ривлечение </a:t>
            </a:r>
            <a:r>
              <a:rPr lang="ru-RU" dirty="0"/>
              <a:t>большого количества слушателей.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ПО:</a:t>
            </a:r>
            <a:endParaRPr lang="ru-RU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Open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Broadcaster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Software 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(поддерживает </a:t>
            </a:r>
            <a:r>
              <a:rPr lang="ru-RU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стрим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на </a:t>
            </a:r>
            <a:r>
              <a:rPr lang="ru-RU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Youtube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Facebook</a:t>
            </a:r>
            <a:r>
              <a:rPr lang="ru-RU" sz="1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ru-RU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Твиттер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и другие.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Не </a:t>
            </a:r>
            <a:r>
              <a:rPr lang="ru-RU" dirty="0"/>
              <a:t>требует больших затрат - только стандартное аппаратное оборудование видеосвязи на стороне преподавателя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E-learning</a:t>
            </a:r>
            <a:endParaRPr lang="ru-RU" dirty="0"/>
          </a:p>
          <a:p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6604000" y="4515511"/>
            <a:ext cx="1384300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128" y="188955"/>
            <a:ext cx="6489834" cy="432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1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3486150" y="6165850"/>
            <a:ext cx="1384300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974939" y="1250490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7004983" y="132059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5758628" y="2460919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6788672" y="2531025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5758628" y="3629261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6788672" y="3699367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вал 29"/>
          <p:cNvSpPr/>
          <p:nvPr/>
        </p:nvSpPr>
        <p:spPr>
          <a:xfrm>
            <a:off x="5985075" y="4798355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7015119" y="4868461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9471" y="1247442"/>
            <a:ext cx="3897142" cy="1076658"/>
          </a:xfrm>
        </p:spPr>
        <p:txBody>
          <a:bodyPr>
            <a:normAutofit fontScale="90000"/>
          </a:bodyPr>
          <a:lstStyle/>
          <a:p>
            <a:r>
              <a:rPr lang="ru-RU" dirty="0"/>
              <a:t>Анализ предложений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Практика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E-learning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6"/>
          </p:nvPr>
        </p:nvSpPr>
        <p:spPr>
          <a:xfrm>
            <a:off x="6909732" y="1326689"/>
            <a:ext cx="4215467" cy="208844"/>
          </a:xfrm>
        </p:spPr>
        <p:txBody>
          <a:bodyPr/>
          <a:lstStyle/>
          <a:p>
            <a:r>
              <a:rPr lang="ru-RU" dirty="0"/>
              <a:t>Объединитесь в группы по 5 человек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r>
              <a:rPr lang="ru-RU" sz="1600" dirty="0"/>
              <a:t>(участники с из одной организации в разных группах) 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idx="34"/>
          </p:nvPr>
        </p:nvSpPr>
        <p:spPr/>
        <p:txBody>
          <a:bodyPr/>
          <a:lstStyle/>
          <a:p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35"/>
          </p:nvPr>
        </p:nvSpPr>
        <p:spPr>
          <a:xfrm>
            <a:off x="6693421" y="2537118"/>
            <a:ext cx="5206479" cy="82435"/>
          </a:xfrm>
        </p:spPr>
        <p:txBody>
          <a:bodyPr/>
          <a:lstStyle/>
          <a:p>
            <a:r>
              <a:rPr lang="ru-RU" dirty="0"/>
              <a:t>Запишите, какие курсы (</a:t>
            </a:r>
            <a:r>
              <a:rPr lang="ru-RU" dirty="0" err="1"/>
              <a:t>вебинары</a:t>
            </a:r>
            <a:r>
              <a:rPr lang="ru-RU" dirty="0"/>
              <a:t>) Вы бы рекомендовали для обучения Ваших сотрудников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idx="36"/>
          </p:nvPr>
        </p:nvSpPr>
        <p:spPr>
          <a:xfrm>
            <a:off x="6693421" y="3056097"/>
            <a:ext cx="3936478" cy="434865"/>
          </a:xfrm>
        </p:spPr>
        <p:txBody>
          <a:bodyPr/>
          <a:lstStyle/>
          <a:p>
            <a:r>
              <a:rPr lang="ru-RU" sz="1600" dirty="0"/>
              <a:t>(тема, реальный опыт)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idx="37"/>
          </p:nvPr>
        </p:nvSpPr>
        <p:spPr>
          <a:xfrm>
            <a:off x="5758627" y="2457873"/>
            <a:ext cx="741719" cy="739375"/>
          </a:xfrm>
        </p:spPr>
        <p:txBody>
          <a:bodyPr/>
          <a:lstStyle/>
          <a:p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38"/>
          </p:nvPr>
        </p:nvSpPr>
        <p:spPr>
          <a:xfrm>
            <a:off x="6693422" y="3705460"/>
            <a:ext cx="4259306" cy="181077"/>
          </a:xfrm>
        </p:spPr>
        <p:txBody>
          <a:bodyPr/>
          <a:lstStyle/>
          <a:p>
            <a:r>
              <a:rPr lang="ru-RU" dirty="0"/>
              <a:t>Запишите, какие курсы (</a:t>
            </a:r>
            <a:r>
              <a:rPr lang="ru-RU" dirty="0" err="1"/>
              <a:t>вебинары</a:t>
            </a:r>
            <a:r>
              <a:rPr lang="ru-RU" dirty="0"/>
              <a:t>) готовы предложить для гражданского общества Вы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idx="40"/>
          </p:nvPr>
        </p:nvSpPr>
        <p:spPr>
          <a:xfrm>
            <a:off x="5758627" y="3626215"/>
            <a:ext cx="741719" cy="739375"/>
          </a:xfrm>
        </p:spPr>
        <p:txBody>
          <a:bodyPr/>
          <a:lstStyle/>
          <a:p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idx="41"/>
          </p:nvPr>
        </p:nvSpPr>
        <p:spPr>
          <a:xfrm>
            <a:off x="6919869" y="4874554"/>
            <a:ext cx="4431776" cy="181077"/>
          </a:xfrm>
        </p:spPr>
        <p:txBody>
          <a:bodyPr/>
          <a:lstStyle/>
          <a:p>
            <a:r>
              <a:rPr lang="ru-RU" dirty="0"/>
              <a:t>Обсудите перспективы сотрудничества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idx="43"/>
          </p:nvPr>
        </p:nvSpPr>
        <p:spPr>
          <a:xfrm>
            <a:off x="5985074" y="4795309"/>
            <a:ext cx="741719" cy="739375"/>
          </a:xfrm>
        </p:spPr>
        <p:txBody>
          <a:bodyPr/>
          <a:lstStyle/>
          <a:p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34" name="Текст 9"/>
          <p:cNvSpPr>
            <a:spLocks noGrp="1"/>
          </p:cNvSpPr>
          <p:nvPr>
            <p:ph type="body" idx="36"/>
          </p:nvPr>
        </p:nvSpPr>
        <p:spPr>
          <a:xfrm>
            <a:off x="6697878" y="4246427"/>
            <a:ext cx="3936478" cy="434865"/>
          </a:xfrm>
        </p:spPr>
        <p:txBody>
          <a:bodyPr/>
          <a:lstStyle/>
          <a:p>
            <a:r>
              <a:rPr lang="ru-RU" sz="1600" dirty="0"/>
              <a:t>(тема, реальный опыт)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243287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Текст 3"/>
          <p:cNvSpPr>
            <a:spLocks noGrp="1"/>
          </p:cNvSpPr>
          <p:nvPr>
            <p:ph type="body" idx="13"/>
          </p:nvPr>
        </p:nvSpPr>
        <p:spPr>
          <a:xfrm>
            <a:off x="2329631" y="318014"/>
            <a:ext cx="2313038" cy="513119"/>
          </a:xfrm>
        </p:spPr>
        <p:txBody>
          <a:bodyPr/>
          <a:lstStyle/>
          <a:p>
            <a:r>
              <a:rPr lang="ru-RU" dirty="0"/>
              <a:t>Модуль 3: </a:t>
            </a:r>
            <a:r>
              <a:rPr lang="en-US" dirty="0" smtClean="0"/>
              <a:t>E-learning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201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Homework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79178" y="3627081"/>
            <a:ext cx="4420829" cy="989369"/>
          </a:xfrm>
        </p:spPr>
        <p:txBody>
          <a:bodyPr/>
          <a:lstStyle/>
          <a:p>
            <a:r>
              <a:rPr lang="en-US" dirty="0"/>
              <a:t>I know you have been waiting for this </a:t>
            </a:r>
            <a:r>
              <a:rPr lang="en-US" dirty="0">
                <a:sym typeface="Wingdings" pitchFamily="2" charset="2"/>
              </a:rPr>
              <a:t>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3"/>
          </p:nvPr>
        </p:nvSpPr>
        <p:spPr>
          <a:xfrm>
            <a:off x="4464478" y="5976742"/>
            <a:ext cx="3250228" cy="513119"/>
          </a:xfrm>
        </p:spPr>
        <p:txBody>
          <a:bodyPr>
            <a:noAutofit/>
          </a:bodyPr>
          <a:lstStyle/>
          <a:p>
            <a:r>
              <a:rPr lang="en-US" sz="1600" dirty="0">
                <a:hlinkClick r:id="rId2"/>
              </a:rPr>
              <a:t>http://moodle.eapcivilsociety.eu/</a:t>
            </a:r>
            <a:endParaRPr lang="ru-RU" sz="16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889569" y="2515907"/>
            <a:ext cx="400050" cy="0"/>
          </a:xfrm>
          <a:prstGeom prst="line">
            <a:avLst/>
          </a:prstGeom>
          <a:ln w="1587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889569" y="3590285"/>
            <a:ext cx="400050" cy="0"/>
          </a:xfrm>
          <a:prstGeom prst="line">
            <a:avLst/>
          </a:prstGeom>
          <a:ln w="1587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00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9471" y="1247442"/>
            <a:ext cx="7462813" cy="56169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cs typeface="Segoe UI" pitchFamily="34" charset="0"/>
              </a:rPr>
              <a:t>Thank you for your attention!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46671" y="1868131"/>
            <a:ext cx="4033813" cy="3814914"/>
          </a:xfrm>
        </p:spPr>
        <p:txBody>
          <a:bodyPr/>
          <a:lstStyle/>
          <a:p>
            <a:pPr algn="l"/>
            <a:r>
              <a:rPr lang="en-US" b="1" dirty="0">
                <a:latin typeface="+mn-lt"/>
                <a:cs typeface="Segoe UI" pitchFamily="34" charset="0"/>
              </a:rPr>
              <a:t>Project Regional  Office:</a:t>
            </a:r>
          </a:p>
          <a:p>
            <a:pPr algn="l">
              <a:spcAft>
                <a:spcPts val="600"/>
              </a:spcAft>
              <a:defRPr/>
            </a:pPr>
            <a:r>
              <a:rPr lang="nn-NO" dirty="0">
                <a:cs typeface="Segoe UI" pitchFamily="34" charset="0"/>
              </a:rPr>
              <a:t>23 Grigorenko Av., Suite 2505</a:t>
            </a:r>
            <a:r>
              <a:rPr lang="en-US" dirty="0">
                <a:cs typeface="Segoe UI" pitchFamily="34" charset="0"/>
              </a:rPr>
              <a:t>,</a:t>
            </a:r>
            <a:br>
              <a:rPr lang="en-US" dirty="0">
                <a:cs typeface="Segoe UI" pitchFamily="34" charset="0"/>
              </a:rPr>
            </a:br>
            <a:r>
              <a:rPr lang="en-US" dirty="0">
                <a:cs typeface="Segoe UI" pitchFamily="34" charset="0"/>
              </a:rPr>
              <a:t>02000 Kyiv, Ukraine</a:t>
            </a:r>
          </a:p>
          <a:p>
            <a:pPr algn="l">
              <a:spcAft>
                <a:spcPts val="600"/>
              </a:spcAft>
              <a:defRPr/>
            </a:pPr>
            <a:r>
              <a:rPr lang="en-US" dirty="0">
                <a:cs typeface="Segoe UI" pitchFamily="34" charset="0"/>
              </a:rPr>
              <a:t>+38  063 376 55 46</a:t>
            </a:r>
          </a:p>
          <a:p>
            <a:pPr algn="l">
              <a:spcAft>
                <a:spcPts val="600"/>
              </a:spcAft>
              <a:defRPr/>
            </a:pPr>
            <a:r>
              <a:rPr lang="en-US" dirty="0">
                <a:cs typeface="Segoe UI" pitchFamily="34" charset="0"/>
              </a:rPr>
              <a:t>welcome@EaPCivilSociety.eu</a:t>
            </a:r>
          </a:p>
          <a:p>
            <a:pPr algn="l">
              <a:spcAft>
                <a:spcPts val="600"/>
              </a:spcAft>
              <a:defRPr/>
            </a:pPr>
            <a:r>
              <a:rPr lang="en-US" dirty="0">
                <a:cs typeface="Segoe UI" pitchFamily="34" charset="0"/>
              </a:rPr>
              <a:t>www.EaPCivilSociety.eu</a:t>
            </a:r>
          </a:p>
          <a:p>
            <a:pPr algn="l"/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Contacts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Текст 2"/>
          <p:cNvSpPr txBox="1">
            <a:spLocks/>
          </p:cNvSpPr>
          <p:nvPr/>
        </p:nvSpPr>
        <p:spPr>
          <a:xfrm>
            <a:off x="6842735" y="1868131"/>
            <a:ext cx="4033813" cy="3814914"/>
          </a:xfrm>
          <a:prstGeom prst="rect">
            <a:avLst/>
          </a:prstGeom>
        </p:spPr>
        <p:txBody>
          <a:bodyPr vert="horz" lIns="91440" tIns="45720" rIns="91440" bIns="45720" numCol="1" spcCol="360000" rtlCol="0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smtClean="0">
                <a:cs typeface="Segoe UI" pitchFamily="34" charset="0"/>
              </a:rPr>
              <a:t>GDSI Office:</a:t>
            </a:r>
            <a:endParaRPr lang="en-US" b="1" dirty="0">
              <a:latin typeface="+mn-lt"/>
              <a:cs typeface="Segoe UI" pitchFamily="34" charset="0"/>
            </a:endParaRPr>
          </a:p>
          <a:p>
            <a:pPr algn="l">
              <a:spcAft>
                <a:spcPts val="600"/>
              </a:spcAft>
              <a:defRPr/>
            </a:pPr>
            <a:r>
              <a:rPr lang="en-US" dirty="0">
                <a:cs typeface="Segoe UI" pitchFamily="34" charset="0"/>
              </a:rPr>
              <a:t>Block 15, Galway Technology Park</a:t>
            </a:r>
            <a:br>
              <a:rPr lang="en-US" dirty="0">
                <a:cs typeface="Segoe UI" pitchFamily="34" charset="0"/>
              </a:rPr>
            </a:br>
            <a:r>
              <a:rPr lang="en-US" dirty="0">
                <a:cs typeface="Segoe UI" pitchFamily="34" charset="0"/>
              </a:rPr>
              <a:t>Parkmore, Galway, Ireland</a:t>
            </a:r>
          </a:p>
          <a:p>
            <a:pPr algn="l">
              <a:spcAft>
                <a:spcPts val="600"/>
              </a:spcAft>
              <a:defRPr/>
            </a:pPr>
            <a:r>
              <a:rPr lang="en-US" dirty="0">
                <a:cs typeface="Segoe UI" pitchFamily="34" charset="0"/>
              </a:rPr>
              <a:t>+38  063 376 55 46</a:t>
            </a:r>
          </a:p>
          <a:p>
            <a:pPr>
              <a:spcAft>
                <a:spcPts val="600"/>
              </a:spcAft>
              <a:defRPr/>
            </a:pPr>
            <a:r>
              <a:rPr lang="en-US" dirty="0">
                <a:cs typeface="Segoe UI" pitchFamily="34" charset="0"/>
              </a:rPr>
              <a:t>consulting@gdsi.ie</a:t>
            </a:r>
          </a:p>
          <a:p>
            <a:pPr>
              <a:defRPr/>
            </a:pPr>
            <a:r>
              <a:rPr lang="en-US" dirty="0">
                <a:cs typeface="Segoe UI" pitchFamily="34" charset="0"/>
              </a:rPr>
              <a:t>www.gdsi.ie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603" y="3728071"/>
            <a:ext cx="234018" cy="2510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033" y="2252974"/>
            <a:ext cx="258395" cy="2340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71" y="3315166"/>
            <a:ext cx="251082" cy="2340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092" y="2897499"/>
            <a:ext cx="265707" cy="23401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117" y="3728071"/>
            <a:ext cx="234018" cy="25108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547" y="2252974"/>
            <a:ext cx="258395" cy="23401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685" y="3315166"/>
            <a:ext cx="251082" cy="2340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606" y="2897499"/>
            <a:ext cx="265707" cy="23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8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22"/>
          <p:cNvSpPr/>
          <p:nvPr/>
        </p:nvSpPr>
        <p:spPr>
          <a:xfrm>
            <a:off x="4292600" y="1482725"/>
            <a:ext cx="3606800" cy="36068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5B12A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5889569" y="2417318"/>
            <a:ext cx="400050" cy="0"/>
          </a:xfrm>
          <a:prstGeom prst="line">
            <a:avLst/>
          </a:prstGeom>
          <a:ln w="1587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3365500" y="555625"/>
            <a:ext cx="5461000" cy="5461000"/>
          </a:xfrm>
          <a:prstGeom prst="ellipse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8310487" y="1955919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549585" y="930322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8497079" y="3181819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3203160" y="1955919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/>
          </a:p>
        </p:txBody>
      </p:sp>
      <p:sp>
        <p:nvSpPr>
          <p:cNvPr id="30" name="Овал 29"/>
          <p:cNvSpPr/>
          <p:nvPr/>
        </p:nvSpPr>
        <p:spPr>
          <a:xfrm>
            <a:off x="3944878" y="930322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/>
          </a:p>
        </p:txBody>
      </p:sp>
      <p:sp>
        <p:nvSpPr>
          <p:cNvPr id="31" name="Овал 30"/>
          <p:cNvSpPr/>
          <p:nvPr/>
        </p:nvSpPr>
        <p:spPr>
          <a:xfrm>
            <a:off x="2992432" y="3181819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8579629" y="1000428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9322731" y="2004601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9527123" y="3264122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3259692" y="1000428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2505294" y="2004601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2307246" y="3264122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773864" y="2530435"/>
            <a:ext cx="2631460" cy="2148663"/>
          </a:xfrm>
        </p:spPr>
        <p:txBody>
          <a:bodyPr>
            <a:normAutofit lnSpcReduction="10000"/>
          </a:bodyPr>
          <a:lstStyle/>
          <a:p>
            <a:r>
              <a:rPr lang="ru-RU" sz="1500" b="1" dirty="0"/>
              <a:t>Электронное обучение</a:t>
            </a:r>
            <a:r>
              <a:rPr lang="ru-RU" sz="1500" dirty="0"/>
              <a:t> (англ. </a:t>
            </a:r>
            <a:r>
              <a:rPr lang="ru-RU" sz="1500" i="1" dirty="0"/>
              <a:t>E-</a:t>
            </a:r>
            <a:r>
              <a:rPr lang="ru-RU" sz="1500" i="1" dirty="0" err="1"/>
              <a:t>learning</a:t>
            </a:r>
            <a:r>
              <a:rPr lang="ru-RU" sz="1500" dirty="0"/>
              <a:t>,</a:t>
            </a:r>
            <a:r>
              <a:rPr lang="en-US" sz="1500" dirty="0"/>
              <a:t> </a:t>
            </a:r>
            <a:r>
              <a:rPr lang="ru-RU" sz="1500" dirty="0"/>
              <a:t>сокращение от англ. </a:t>
            </a:r>
            <a:r>
              <a:rPr lang="ru-RU" sz="1500" i="1" dirty="0" err="1"/>
              <a:t>Electronic</a:t>
            </a:r>
            <a:r>
              <a:rPr lang="ru-RU" sz="1500" i="1" dirty="0"/>
              <a:t> </a:t>
            </a:r>
            <a:r>
              <a:rPr lang="ru-RU" sz="1500" i="1" dirty="0" err="1"/>
              <a:t>Learning</a:t>
            </a:r>
            <a:r>
              <a:rPr lang="ru-RU" sz="1500" dirty="0"/>
              <a:t>) — это система обучения при помощи информационных и электронных технологий; обучение с помощью интернета и </a:t>
            </a:r>
            <a:r>
              <a:rPr lang="ru-RU" sz="1500" dirty="0" smtClean="0"/>
              <a:t>мультимедиа</a:t>
            </a:r>
            <a:endParaRPr lang="ru-RU" sz="1500" dirty="0"/>
          </a:p>
          <a:p>
            <a:endParaRPr lang="ru-RU" sz="15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E-learning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6"/>
          </p:nvPr>
        </p:nvSpPr>
        <p:spPr>
          <a:xfrm>
            <a:off x="8484379" y="1006520"/>
            <a:ext cx="3377420" cy="379485"/>
          </a:xfrm>
        </p:spPr>
        <p:txBody>
          <a:bodyPr/>
          <a:lstStyle/>
          <a:p>
            <a:r>
              <a:rPr lang="ru-RU" dirty="0"/>
              <a:t>Информирование (реклама, лояльность клиентов)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9"/>
          </p:nvPr>
        </p:nvSpPr>
        <p:spPr>
          <a:xfrm>
            <a:off x="9227481" y="2010694"/>
            <a:ext cx="2230168" cy="235934"/>
          </a:xfrm>
        </p:spPr>
        <p:txBody>
          <a:bodyPr/>
          <a:lstStyle/>
          <a:p>
            <a:r>
              <a:rPr lang="ru-RU" dirty="0"/>
              <a:t>Корпоративное</a:t>
            </a:r>
          </a:p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21"/>
          </p:nvPr>
        </p:nvSpPr>
        <p:spPr>
          <a:xfrm>
            <a:off x="9431873" y="3270215"/>
            <a:ext cx="2230168" cy="235934"/>
          </a:xfrm>
        </p:spPr>
        <p:txBody>
          <a:bodyPr/>
          <a:lstStyle/>
          <a:p>
            <a:r>
              <a:rPr lang="ru-RU" dirty="0" err="1"/>
              <a:t>Информальное</a:t>
            </a:r>
            <a:endParaRPr lang="ru-RU" dirty="0"/>
          </a:p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23"/>
          </p:nvPr>
        </p:nvSpPr>
        <p:spPr>
          <a:xfrm>
            <a:off x="1564242" y="1006521"/>
            <a:ext cx="2230168" cy="235934"/>
          </a:xfrm>
        </p:spPr>
        <p:txBody>
          <a:bodyPr/>
          <a:lstStyle/>
          <a:p>
            <a:r>
              <a:rPr lang="ru-RU" dirty="0" smtClean="0"/>
              <a:t>МООС</a:t>
            </a:r>
          </a:p>
          <a:p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25"/>
          </p:nvPr>
        </p:nvSpPr>
        <p:spPr>
          <a:xfrm>
            <a:off x="809844" y="2010694"/>
            <a:ext cx="2230168" cy="235934"/>
          </a:xfrm>
        </p:spPr>
        <p:txBody>
          <a:bodyPr/>
          <a:lstStyle/>
          <a:p>
            <a:r>
              <a:rPr lang="ru-RU" dirty="0"/>
              <a:t>Смешанное обучение</a:t>
            </a:r>
          </a:p>
          <a:p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idx="27"/>
          </p:nvPr>
        </p:nvSpPr>
        <p:spPr>
          <a:xfrm>
            <a:off x="611796" y="3270215"/>
            <a:ext cx="2230168" cy="235934"/>
          </a:xfrm>
        </p:spPr>
        <p:txBody>
          <a:bodyPr/>
          <a:lstStyle/>
          <a:p>
            <a:r>
              <a:rPr lang="ru-RU" dirty="0" err="1"/>
              <a:t>Вебинары</a:t>
            </a:r>
            <a:endParaRPr lang="ru-RU" dirty="0"/>
          </a:p>
          <a:p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idx="29"/>
          </p:nvPr>
        </p:nvSpPr>
        <p:spPr>
          <a:xfrm>
            <a:off x="3944878" y="930322"/>
            <a:ext cx="741719" cy="739375"/>
          </a:xfrm>
        </p:spPr>
        <p:txBody>
          <a:bodyPr/>
          <a:lstStyle/>
          <a:p>
            <a:r>
              <a:rPr lang="en-US" dirty="0" smtClean="0"/>
              <a:t>01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idx="30"/>
          </p:nvPr>
        </p:nvSpPr>
        <p:spPr>
          <a:xfrm>
            <a:off x="3203159" y="1957634"/>
            <a:ext cx="741719" cy="739375"/>
          </a:xfrm>
        </p:spPr>
        <p:txBody>
          <a:bodyPr/>
          <a:lstStyle/>
          <a:p>
            <a:r>
              <a:rPr lang="en-US" dirty="0" smtClean="0"/>
              <a:t>02</a:t>
            </a:r>
            <a:endParaRPr lang="ru-RU" dirty="0"/>
          </a:p>
        </p:txBody>
      </p:sp>
      <p:sp>
        <p:nvSpPr>
          <p:cNvPr id="19" name="Текст 18"/>
          <p:cNvSpPr>
            <a:spLocks noGrp="1"/>
          </p:cNvSpPr>
          <p:nvPr>
            <p:ph type="body" idx="31"/>
          </p:nvPr>
        </p:nvSpPr>
        <p:spPr>
          <a:xfrm>
            <a:off x="2992432" y="3184163"/>
            <a:ext cx="741719" cy="739375"/>
          </a:xfrm>
        </p:spPr>
        <p:txBody>
          <a:bodyPr/>
          <a:lstStyle/>
          <a:p>
            <a:r>
              <a:rPr lang="en-US" dirty="0" smtClean="0"/>
              <a:t>03</a:t>
            </a:r>
            <a:endParaRPr lang="ru-RU" dirty="0"/>
          </a:p>
        </p:txBody>
      </p:sp>
      <p:sp>
        <p:nvSpPr>
          <p:cNvPr id="20" name="Текст 19"/>
          <p:cNvSpPr>
            <a:spLocks noGrp="1"/>
          </p:cNvSpPr>
          <p:nvPr>
            <p:ph type="body" idx="32"/>
          </p:nvPr>
        </p:nvSpPr>
        <p:spPr>
          <a:xfrm>
            <a:off x="8497079" y="3184163"/>
            <a:ext cx="741719" cy="739375"/>
          </a:xfrm>
        </p:spPr>
        <p:txBody>
          <a:bodyPr/>
          <a:lstStyle/>
          <a:p>
            <a:r>
              <a:rPr lang="en-US" dirty="0" smtClean="0"/>
              <a:t>09</a:t>
            </a:r>
            <a:endParaRPr lang="ru-RU" dirty="0"/>
          </a:p>
        </p:txBody>
      </p:sp>
      <p:sp>
        <p:nvSpPr>
          <p:cNvPr id="21" name="Текст 20"/>
          <p:cNvSpPr>
            <a:spLocks noGrp="1"/>
          </p:cNvSpPr>
          <p:nvPr>
            <p:ph type="body" idx="33"/>
          </p:nvPr>
        </p:nvSpPr>
        <p:spPr>
          <a:xfrm>
            <a:off x="8310486" y="1957634"/>
            <a:ext cx="741719" cy="739375"/>
          </a:xfrm>
        </p:spPr>
        <p:txBody>
          <a:bodyPr/>
          <a:lstStyle/>
          <a:p>
            <a:r>
              <a:rPr lang="en-US" dirty="0" smtClean="0"/>
              <a:t>10</a:t>
            </a:r>
            <a:endParaRPr lang="ru-RU" dirty="0"/>
          </a:p>
        </p:txBody>
      </p:sp>
      <p:sp>
        <p:nvSpPr>
          <p:cNvPr id="22" name="Текст 21"/>
          <p:cNvSpPr>
            <a:spLocks noGrp="1"/>
          </p:cNvSpPr>
          <p:nvPr>
            <p:ph type="body" idx="34"/>
          </p:nvPr>
        </p:nvSpPr>
        <p:spPr>
          <a:xfrm>
            <a:off x="7549584" y="927276"/>
            <a:ext cx="741719" cy="739375"/>
          </a:xfrm>
        </p:spPr>
        <p:txBody>
          <a:bodyPr/>
          <a:lstStyle/>
          <a:p>
            <a:r>
              <a:rPr lang="en-US" dirty="0" smtClean="0"/>
              <a:t>11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5145546" y="1842537"/>
            <a:ext cx="19009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E-LEARNING</a:t>
            </a:r>
            <a:r>
              <a:rPr lang="en-US" sz="2400" b="1" dirty="0" smtClean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42" name="Овал 41"/>
          <p:cNvSpPr/>
          <p:nvPr/>
        </p:nvSpPr>
        <p:spPr>
          <a:xfrm>
            <a:off x="3337884" y="4219310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/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2652698" y="4301613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Текст 14"/>
          <p:cNvSpPr>
            <a:spLocks noGrp="1"/>
          </p:cNvSpPr>
          <p:nvPr>
            <p:ph type="body" idx="27"/>
          </p:nvPr>
        </p:nvSpPr>
        <p:spPr>
          <a:xfrm>
            <a:off x="957248" y="4307706"/>
            <a:ext cx="2230168" cy="235934"/>
          </a:xfrm>
        </p:spPr>
        <p:txBody>
          <a:bodyPr/>
          <a:lstStyle/>
          <a:p>
            <a:r>
              <a:rPr lang="ru-RU" dirty="0"/>
              <a:t>Дистанционное обучение</a:t>
            </a:r>
          </a:p>
          <a:p>
            <a:endParaRPr lang="ru-RU" dirty="0"/>
          </a:p>
        </p:txBody>
      </p:sp>
      <p:sp>
        <p:nvSpPr>
          <p:cNvPr id="45" name="Текст 18"/>
          <p:cNvSpPr>
            <a:spLocks noGrp="1"/>
          </p:cNvSpPr>
          <p:nvPr>
            <p:ph type="body" idx="31"/>
          </p:nvPr>
        </p:nvSpPr>
        <p:spPr>
          <a:xfrm>
            <a:off x="3337884" y="4221654"/>
            <a:ext cx="741719" cy="739375"/>
          </a:xfrm>
        </p:spPr>
        <p:txBody>
          <a:bodyPr/>
          <a:lstStyle/>
          <a:p>
            <a:r>
              <a:rPr lang="en-US" dirty="0" smtClean="0"/>
              <a:t>04</a:t>
            </a:r>
            <a:endParaRPr lang="ru-RU" dirty="0"/>
          </a:p>
        </p:txBody>
      </p:sp>
      <p:sp>
        <p:nvSpPr>
          <p:cNvPr id="50" name="Овал 49"/>
          <p:cNvSpPr/>
          <p:nvPr/>
        </p:nvSpPr>
        <p:spPr>
          <a:xfrm>
            <a:off x="4230071" y="5148048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/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3544885" y="5230351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Текст 14"/>
          <p:cNvSpPr>
            <a:spLocks noGrp="1"/>
          </p:cNvSpPr>
          <p:nvPr>
            <p:ph type="body" idx="27"/>
          </p:nvPr>
        </p:nvSpPr>
        <p:spPr>
          <a:xfrm>
            <a:off x="1849435" y="5236444"/>
            <a:ext cx="2230168" cy="235934"/>
          </a:xfrm>
        </p:spPr>
        <p:txBody>
          <a:bodyPr/>
          <a:lstStyle/>
          <a:p>
            <a:r>
              <a:rPr lang="ru-RU" dirty="0" err="1"/>
              <a:t>Видеолекции</a:t>
            </a:r>
            <a:r>
              <a:rPr lang="ru-RU" dirty="0"/>
              <a:t> + тесты</a:t>
            </a:r>
          </a:p>
          <a:p>
            <a:endParaRPr lang="ru-RU" dirty="0"/>
          </a:p>
        </p:txBody>
      </p:sp>
      <p:sp>
        <p:nvSpPr>
          <p:cNvPr id="53" name="Текст 18"/>
          <p:cNvSpPr>
            <a:spLocks noGrp="1"/>
          </p:cNvSpPr>
          <p:nvPr>
            <p:ph type="body" idx="31"/>
          </p:nvPr>
        </p:nvSpPr>
        <p:spPr>
          <a:xfrm>
            <a:off x="4230071" y="5150392"/>
            <a:ext cx="741719" cy="739375"/>
          </a:xfrm>
        </p:spPr>
        <p:txBody>
          <a:bodyPr/>
          <a:lstStyle/>
          <a:p>
            <a:r>
              <a:rPr lang="en-US" dirty="0" smtClean="0"/>
              <a:t>05</a:t>
            </a:r>
            <a:endParaRPr lang="ru-RU" dirty="0"/>
          </a:p>
        </p:txBody>
      </p:sp>
      <p:sp>
        <p:nvSpPr>
          <p:cNvPr id="54" name="Овал 53"/>
          <p:cNvSpPr/>
          <p:nvPr/>
        </p:nvSpPr>
        <p:spPr>
          <a:xfrm>
            <a:off x="5574070" y="5645050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/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5781071" y="6448090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Текст 14"/>
          <p:cNvSpPr>
            <a:spLocks noGrp="1"/>
          </p:cNvSpPr>
          <p:nvPr>
            <p:ph type="body" idx="27"/>
          </p:nvPr>
        </p:nvSpPr>
        <p:spPr>
          <a:xfrm>
            <a:off x="4773864" y="6454183"/>
            <a:ext cx="2230168" cy="235934"/>
          </a:xfrm>
        </p:spPr>
        <p:txBody>
          <a:bodyPr/>
          <a:lstStyle/>
          <a:p>
            <a:pPr algn="ctr"/>
            <a:r>
              <a:rPr lang="ru-RU" dirty="0" err="1"/>
              <a:t>Стриминг</a:t>
            </a:r>
            <a:r>
              <a:rPr lang="ru-RU" dirty="0"/>
              <a:t> + соц. сети</a:t>
            </a:r>
          </a:p>
          <a:p>
            <a:pPr algn="ctr"/>
            <a:endParaRPr lang="ru-RU" dirty="0"/>
          </a:p>
        </p:txBody>
      </p:sp>
      <p:sp>
        <p:nvSpPr>
          <p:cNvPr id="57" name="Текст 18"/>
          <p:cNvSpPr>
            <a:spLocks noGrp="1"/>
          </p:cNvSpPr>
          <p:nvPr>
            <p:ph type="body" idx="31"/>
          </p:nvPr>
        </p:nvSpPr>
        <p:spPr>
          <a:xfrm>
            <a:off x="5574070" y="5647394"/>
            <a:ext cx="741719" cy="739375"/>
          </a:xfrm>
        </p:spPr>
        <p:txBody>
          <a:bodyPr/>
          <a:lstStyle/>
          <a:p>
            <a:r>
              <a:rPr lang="en-US" dirty="0" smtClean="0"/>
              <a:t>06</a:t>
            </a:r>
            <a:endParaRPr lang="ru-RU" dirty="0"/>
          </a:p>
        </p:txBody>
      </p:sp>
      <p:sp>
        <p:nvSpPr>
          <p:cNvPr id="58" name="Овал 57"/>
          <p:cNvSpPr/>
          <p:nvPr/>
        </p:nvSpPr>
        <p:spPr>
          <a:xfrm>
            <a:off x="8117411" y="4226812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9147455" y="4309115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Текст 8"/>
          <p:cNvSpPr>
            <a:spLocks noGrp="1"/>
          </p:cNvSpPr>
          <p:nvPr>
            <p:ph type="body" idx="21"/>
          </p:nvPr>
        </p:nvSpPr>
        <p:spPr>
          <a:xfrm>
            <a:off x="9052204" y="4315207"/>
            <a:ext cx="2809595" cy="774317"/>
          </a:xfrm>
        </p:spPr>
        <p:txBody>
          <a:bodyPr/>
          <a:lstStyle/>
          <a:p>
            <a:r>
              <a:rPr lang="ru-RU" dirty="0" smtClean="0"/>
              <a:t>Неформальное</a:t>
            </a:r>
            <a:r>
              <a:rPr lang="en-US" dirty="0" smtClean="0"/>
              <a:t> </a:t>
            </a:r>
            <a:r>
              <a:rPr lang="ru-RU" dirty="0" smtClean="0"/>
              <a:t>обучение</a:t>
            </a:r>
            <a:endParaRPr lang="ru-RU" dirty="0"/>
          </a:p>
          <a:p>
            <a:endParaRPr lang="ru-RU" dirty="0"/>
          </a:p>
        </p:txBody>
      </p:sp>
      <p:sp>
        <p:nvSpPr>
          <p:cNvPr id="61" name="Текст 19"/>
          <p:cNvSpPr>
            <a:spLocks noGrp="1"/>
          </p:cNvSpPr>
          <p:nvPr>
            <p:ph type="body" idx="32"/>
          </p:nvPr>
        </p:nvSpPr>
        <p:spPr>
          <a:xfrm>
            <a:off x="8117411" y="4229156"/>
            <a:ext cx="741719" cy="739375"/>
          </a:xfrm>
        </p:spPr>
        <p:txBody>
          <a:bodyPr/>
          <a:lstStyle/>
          <a:p>
            <a:r>
              <a:rPr lang="en-US" dirty="0" smtClean="0"/>
              <a:t>08</a:t>
            </a:r>
            <a:endParaRPr lang="ru-RU" dirty="0"/>
          </a:p>
        </p:txBody>
      </p:sp>
      <p:sp>
        <p:nvSpPr>
          <p:cNvPr id="62" name="Овал 61"/>
          <p:cNvSpPr/>
          <p:nvPr/>
        </p:nvSpPr>
        <p:spPr>
          <a:xfrm>
            <a:off x="7149690" y="5148048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>
            <a:off x="8179734" y="5230351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Текст 8"/>
          <p:cNvSpPr>
            <a:spLocks noGrp="1"/>
          </p:cNvSpPr>
          <p:nvPr>
            <p:ph type="body" idx="21"/>
          </p:nvPr>
        </p:nvSpPr>
        <p:spPr>
          <a:xfrm>
            <a:off x="8084484" y="5236444"/>
            <a:ext cx="2919916" cy="255728"/>
          </a:xfrm>
        </p:spPr>
        <p:txBody>
          <a:bodyPr/>
          <a:lstStyle/>
          <a:p>
            <a:r>
              <a:rPr lang="ru-RU" dirty="0"/>
              <a:t>Формальное обучение (вуз)</a:t>
            </a:r>
          </a:p>
          <a:p>
            <a:endParaRPr lang="ru-RU" dirty="0"/>
          </a:p>
        </p:txBody>
      </p:sp>
      <p:sp>
        <p:nvSpPr>
          <p:cNvPr id="65" name="Текст 19"/>
          <p:cNvSpPr>
            <a:spLocks noGrp="1"/>
          </p:cNvSpPr>
          <p:nvPr>
            <p:ph type="body" idx="32"/>
          </p:nvPr>
        </p:nvSpPr>
        <p:spPr>
          <a:xfrm>
            <a:off x="7149690" y="5150392"/>
            <a:ext cx="741719" cy="739375"/>
          </a:xfrm>
        </p:spPr>
        <p:txBody>
          <a:bodyPr/>
          <a:lstStyle/>
          <a:p>
            <a:r>
              <a:rPr lang="en-US" dirty="0" smtClean="0"/>
              <a:t>07</a:t>
            </a:r>
            <a:endParaRPr lang="ru-RU" dirty="0"/>
          </a:p>
        </p:txBody>
      </p:sp>
      <p:sp>
        <p:nvSpPr>
          <p:cNvPr id="66" name="Текст 10"/>
          <p:cNvSpPr>
            <a:spLocks noGrp="1"/>
          </p:cNvSpPr>
          <p:nvPr>
            <p:ph type="body" idx="23"/>
          </p:nvPr>
        </p:nvSpPr>
        <p:spPr>
          <a:xfrm>
            <a:off x="4587309" y="823827"/>
            <a:ext cx="3061564" cy="112898"/>
          </a:xfrm>
        </p:spPr>
        <p:txBody>
          <a:bodyPr/>
          <a:lstStyle/>
          <a:p>
            <a:pPr algn="ctr"/>
            <a:r>
              <a:rPr lang="ru-RU" sz="2400" dirty="0"/>
              <a:t>Что </a:t>
            </a:r>
            <a:r>
              <a:rPr lang="ru-RU" sz="1800" dirty="0"/>
              <a:t>выбираете</a:t>
            </a:r>
            <a:r>
              <a:rPr lang="ru-RU" sz="2400" dirty="0"/>
              <a:t> вы?</a:t>
            </a:r>
          </a:p>
        </p:txBody>
      </p:sp>
    </p:spTree>
    <p:extLst>
      <p:ext uri="{BB962C8B-B14F-4D97-AF65-F5344CB8AC3E}">
        <p14:creationId xmlns:p14="http://schemas.microsoft.com/office/powerpoint/2010/main" val="404216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89471" y="1247442"/>
            <a:ext cx="3906478" cy="561693"/>
          </a:xfrm>
        </p:spPr>
        <p:txBody>
          <a:bodyPr>
            <a:normAutofit fontScale="90000"/>
          </a:bodyPr>
          <a:lstStyle/>
          <a:p>
            <a:r>
              <a:rPr lang="ru-RU" dirty="0"/>
              <a:t>Опыт </a:t>
            </a:r>
            <a:r>
              <a:rPr lang="ru-RU" dirty="0" smtClean="0"/>
              <a:t>использования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E-learning</a:t>
            </a:r>
            <a:endParaRPr lang="ru-RU" dirty="0"/>
          </a:p>
          <a:p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10990387" y="2770814"/>
            <a:ext cx="577800" cy="5778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0937" y="737394"/>
            <a:ext cx="4261186" cy="2341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2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7611" y="3205568"/>
            <a:ext cx="4247838" cy="2528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20000"/>
              </a:srgbClr>
            </a:outerShdw>
          </a:effectLst>
        </p:spPr>
      </p:pic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5852176"/>
              </p:ext>
            </p:extLst>
          </p:nvPr>
        </p:nvGraphicFramePr>
        <p:xfrm>
          <a:off x="773061" y="1824146"/>
          <a:ext cx="5900382" cy="4809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6319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22"/>
          <p:cNvSpPr/>
          <p:nvPr/>
        </p:nvSpPr>
        <p:spPr>
          <a:xfrm>
            <a:off x="2519050" y="2038876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689884" y="2839875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5725140" y="2038876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5895974" y="2839875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Овал 28"/>
          <p:cNvSpPr/>
          <p:nvPr/>
        </p:nvSpPr>
        <p:spPr>
          <a:xfrm>
            <a:off x="8933791" y="2038876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9104625" y="2839875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/>
          <p:cNvSpPr/>
          <p:nvPr/>
        </p:nvSpPr>
        <p:spPr>
          <a:xfrm>
            <a:off x="2519050" y="3979902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2689884" y="4780901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/>
          <p:cNvSpPr/>
          <p:nvPr/>
        </p:nvSpPr>
        <p:spPr>
          <a:xfrm>
            <a:off x="5725140" y="3979902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5895974" y="4780901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 34"/>
          <p:cNvSpPr/>
          <p:nvPr/>
        </p:nvSpPr>
        <p:spPr>
          <a:xfrm>
            <a:off x="8933791" y="3979902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9104625" y="4780901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Текст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E-learning</a:t>
            </a:r>
            <a:endParaRPr lang="ru-RU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lang="ru-RU" sz="1800" dirty="0"/>
              <a:t>Экономия времени</a:t>
            </a:r>
          </a:p>
          <a:p>
            <a:endParaRPr lang="ru-RU" sz="18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4"/>
          </p:nvPr>
        </p:nvSpPr>
        <p:spPr/>
        <p:txBody>
          <a:bodyPr/>
          <a:lstStyle/>
          <a:p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35"/>
          </p:nvPr>
        </p:nvSpPr>
        <p:spPr/>
        <p:txBody>
          <a:bodyPr/>
          <a:lstStyle/>
          <a:p>
            <a:r>
              <a:rPr lang="ru-RU" sz="1800" dirty="0"/>
              <a:t>Гибкость обучения</a:t>
            </a:r>
          </a:p>
          <a:p>
            <a:endParaRPr lang="ru-RU" sz="1800" dirty="0"/>
          </a:p>
        </p:txBody>
      </p:sp>
      <p:sp>
        <p:nvSpPr>
          <p:cNvPr id="9" name="Текст 8"/>
          <p:cNvSpPr>
            <a:spLocks noGrp="1"/>
          </p:cNvSpPr>
          <p:nvPr>
            <p:ph type="body" idx="37"/>
          </p:nvPr>
        </p:nvSpPr>
        <p:spPr/>
        <p:txBody>
          <a:bodyPr/>
          <a:lstStyle/>
          <a:p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38"/>
          </p:nvPr>
        </p:nvSpPr>
        <p:spPr/>
        <p:txBody>
          <a:bodyPr/>
          <a:lstStyle/>
          <a:p>
            <a:r>
              <a:rPr lang="ru-RU" sz="1800" dirty="0"/>
              <a:t>Онлайн оценка и сертификация</a:t>
            </a:r>
          </a:p>
          <a:p>
            <a:endParaRPr lang="ru-RU" sz="1800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40"/>
          </p:nvPr>
        </p:nvSpPr>
        <p:spPr/>
        <p:txBody>
          <a:bodyPr/>
          <a:lstStyle/>
          <a:p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41"/>
          </p:nvPr>
        </p:nvSpPr>
        <p:spPr/>
        <p:txBody>
          <a:bodyPr/>
          <a:lstStyle/>
          <a:p>
            <a:r>
              <a:rPr lang="ru-RU" sz="1800" dirty="0"/>
              <a:t>Экономия ресурсов</a:t>
            </a:r>
          </a:p>
          <a:p>
            <a:endParaRPr lang="ru-RU" sz="1800" dirty="0"/>
          </a:p>
        </p:txBody>
      </p:sp>
      <p:sp>
        <p:nvSpPr>
          <p:cNvPr id="15" name="Текст 14"/>
          <p:cNvSpPr>
            <a:spLocks noGrp="1"/>
          </p:cNvSpPr>
          <p:nvPr>
            <p:ph type="body" idx="43"/>
          </p:nvPr>
        </p:nvSpPr>
        <p:spPr/>
        <p:txBody>
          <a:bodyPr/>
          <a:lstStyle/>
          <a:p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idx="44"/>
          </p:nvPr>
        </p:nvSpPr>
        <p:spPr/>
        <p:txBody>
          <a:bodyPr/>
          <a:lstStyle/>
          <a:p>
            <a:r>
              <a:rPr lang="ru-RU" sz="1800" dirty="0"/>
              <a:t>Масштабируемость (охват аудитории)</a:t>
            </a:r>
          </a:p>
          <a:p>
            <a:endParaRPr lang="ru-RU" sz="1800" dirty="0"/>
          </a:p>
        </p:txBody>
      </p:sp>
      <p:sp>
        <p:nvSpPr>
          <p:cNvPr id="18" name="Текст 17"/>
          <p:cNvSpPr>
            <a:spLocks noGrp="1"/>
          </p:cNvSpPr>
          <p:nvPr>
            <p:ph type="body" idx="46"/>
          </p:nvPr>
        </p:nvSpPr>
        <p:spPr/>
        <p:txBody>
          <a:bodyPr/>
          <a:lstStyle/>
          <a:p>
            <a:r>
              <a:rPr lang="ru-RU" dirty="0" smtClean="0"/>
              <a:t>05</a:t>
            </a:r>
            <a:endParaRPr lang="ru-RU" dirty="0"/>
          </a:p>
        </p:txBody>
      </p:sp>
      <p:sp>
        <p:nvSpPr>
          <p:cNvPr id="19" name="Текст 18"/>
          <p:cNvSpPr>
            <a:spLocks noGrp="1"/>
          </p:cNvSpPr>
          <p:nvPr>
            <p:ph type="body" idx="47"/>
          </p:nvPr>
        </p:nvSpPr>
        <p:spPr/>
        <p:txBody>
          <a:bodyPr/>
          <a:lstStyle/>
          <a:p>
            <a:r>
              <a:rPr lang="ru-RU" sz="1800" dirty="0"/>
              <a:t>Обновление контента</a:t>
            </a:r>
          </a:p>
          <a:p>
            <a:endParaRPr lang="ru-RU" sz="1800" dirty="0"/>
          </a:p>
        </p:txBody>
      </p:sp>
      <p:sp>
        <p:nvSpPr>
          <p:cNvPr id="21" name="Текст 20"/>
          <p:cNvSpPr>
            <a:spLocks noGrp="1"/>
          </p:cNvSpPr>
          <p:nvPr>
            <p:ph type="body" idx="49"/>
          </p:nvPr>
        </p:nvSpPr>
        <p:spPr/>
        <p:txBody>
          <a:bodyPr/>
          <a:lstStyle/>
          <a:p>
            <a:r>
              <a:rPr lang="ru-RU" dirty="0" smtClean="0"/>
              <a:t>06</a:t>
            </a:r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1789471" y="1247442"/>
            <a:ext cx="6973529" cy="606757"/>
          </a:xfrm>
        </p:spPr>
        <p:txBody>
          <a:bodyPr>
            <a:normAutofit/>
          </a:bodyPr>
          <a:lstStyle/>
          <a:p>
            <a:r>
              <a:rPr lang="ru-RU" dirty="0" smtClean="0"/>
              <a:t>Преимущества </a:t>
            </a:r>
            <a:r>
              <a:rPr lang="en-US" dirty="0" smtClean="0"/>
              <a:t>e-learning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966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89471" y="1247442"/>
            <a:ext cx="4596392" cy="56963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Причины неудач и способы преодоления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789471" y="2374899"/>
            <a:ext cx="4420829" cy="3308145"/>
          </a:xfrm>
        </p:spPr>
        <p:txBody>
          <a:bodyPr/>
          <a:lstStyle/>
          <a:p>
            <a:r>
              <a:rPr lang="ru-RU" b="1" dirty="0" smtClean="0"/>
              <a:t>Слушатели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Завышенные ожидания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Слабая мотивация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Жесткий контроль (отсутствие контроля)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Плата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Сложность подачи (простота)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Неудобный формат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Отсутствие сопровождения</a:t>
            </a:r>
          </a:p>
          <a:p>
            <a:endParaRPr lang="en-US" b="1" dirty="0">
              <a:latin typeface="Comic Sans MS" pitchFamily="66" charset="0"/>
            </a:endParaRP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E-learning</a:t>
            </a:r>
            <a:endParaRPr lang="ru-RU" dirty="0"/>
          </a:p>
          <a:p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6385863" y="4913543"/>
            <a:ext cx="1384300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0295881" y="-132545"/>
            <a:ext cx="3321665" cy="3321665"/>
          </a:xfrm>
          <a:prstGeom prst="ellipse">
            <a:avLst/>
          </a:prstGeom>
          <a:gradFill>
            <a:gsLst>
              <a:gs pos="0">
                <a:srgbClr val="F3AE49"/>
              </a:gs>
              <a:gs pos="100000">
                <a:srgbClr val="F4AF3D">
                  <a:alpha val="2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0990387" y="2770814"/>
            <a:ext cx="577800" cy="5778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195271" y="4688386"/>
            <a:ext cx="750455" cy="750455"/>
          </a:xfrm>
          <a:prstGeom prst="ellipse">
            <a:avLst/>
          </a:prstGeom>
          <a:gradFill>
            <a:gsLst>
              <a:gs pos="0">
                <a:srgbClr val="F3AE49"/>
              </a:gs>
              <a:gs pos="100000">
                <a:srgbClr val="F4AF3D">
                  <a:alpha val="2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89471" y="5174755"/>
            <a:ext cx="95821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Учимся на своих ошибках</a:t>
            </a:r>
            <a:r>
              <a:rPr lang="ru-RU" sz="2400" b="1" dirty="0" smtClean="0"/>
              <a:t>?</a:t>
            </a:r>
          </a:p>
          <a:p>
            <a:pPr lvl="0"/>
            <a:r>
              <a:rPr lang="en-US" sz="1600" dirty="0">
                <a:hlinkClick r:id="rId2"/>
              </a:rPr>
              <a:t>http://ru.moodle.eapcivilsociety.eu/course/view.php?id=9&amp;section=2</a:t>
            </a:r>
            <a:endParaRPr lang="en-US" sz="1600" kern="0" dirty="0">
              <a:latin typeface="Arial" pitchFamily="34" charset="0"/>
              <a:cs typeface="Arial" pitchFamily="34" charset="0"/>
            </a:endParaRPr>
          </a:p>
          <a:p>
            <a:endParaRPr lang="ru-RU" sz="2400" b="1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935" y="1961087"/>
            <a:ext cx="4032794" cy="26742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9411332" y="5063613"/>
            <a:ext cx="1938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Пример: Тема 3.3</a:t>
            </a:r>
          </a:p>
        </p:txBody>
      </p:sp>
    </p:spTree>
    <p:extLst>
      <p:ext uri="{BB962C8B-B14F-4D97-AF65-F5344CB8AC3E}">
        <p14:creationId xmlns:p14="http://schemas.microsoft.com/office/powerpoint/2010/main" val="210035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3486150" y="6165850"/>
            <a:ext cx="1384300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974939" y="1250490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7004983" y="132059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5758629" y="2186768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6788673" y="2256874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5689800" y="3117656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6719844" y="3187762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вал 29"/>
          <p:cNvSpPr/>
          <p:nvPr/>
        </p:nvSpPr>
        <p:spPr>
          <a:xfrm>
            <a:off x="5758629" y="4061569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6788673" y="4131675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5994603" y="4993503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7024647" y="5063609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Сила команды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Практика, 15 минут</a:t>
            </a:r>
          </a:p>
          <a:p>
            <a:endParaRPr lang="ru-RU" dirty="0" smtClean="0"/>
          </a:p>
          <a:p>
            <a:r>
              <a:rPr lang="en-US" dirty="0">
                <a:hlinkClick r:id="rId2"/>
              </a:rPr>
              <a:t>http://ru.moodle.eapcivilsociety.eu/course/view.php?id=9&amp;section=3</a:t>
            </a:r>
            <a:endParaRPr lang="ru-RU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E-learning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6"/>
          </p:nvPr>
        </p:nvSpPr>
        <p:spPr>
          <a:xfrm>
            <a:off x="6909732" y="1326689"/>
            <a:ext cx="4215467" cy="208844"/>
          </a:xfrm>
        </p:spPr>
        <p:txBody>
          <a:bodyPr/>
          <a:lstStyle/>
          <a:p>
            <a:r>
              <a:rPr lang="ru-RU" dirty="0"/>
              <a:t>Объединитесь в группы по 5 человек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r>
              <a:rPr lang="ru-RU" sz="1600" dirty="0"/>
              <a:t>(участники с разным уровнем работы с курсом) </a:t>
            </a:r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34"/>
          </p:nvPr>
        </p:nvSpPr>
        <p:spPr/>
        <p:txBody>
          <a:bodyPr/>
          <a:lstStyle/>
          <a:p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35"/>
          </p:nvPr>
        </p:nvSpPr>
        <p:spPr>
          <a:xfrm>
            <a:off x="6693422" y="2262967"/>
            <a:ext cx="4533377" cy="121018"/>
          </a:xfrm>
        </p:spPr>
        <p:txBody>
          <a:bodyPr/>
          <a:lstStyle/>
          <a:p>
            <a:r>
              <a:rPr lang="ru-RU" dirty="0"/>
              <a:t>Изучите материалы модуля 3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idx="36"/>
          </p:nvPr>
        </p:nvSpPr>
        <p:spPr>
          <a:xfrm>
            <a:off x="6693422" y="2477902"/>
            <a:ext cx="3936478" cy="434865"/>
          </a:xfrm>
        </p:spPr>
        <p:txBody>
          <a:bodyPr/>
          <a:lstStyle/>
          <a:p>
            <a:r>
              <a:rPr lang="ru-RU" sz="1600" dirty="0"/>
              <a:t>(п. 3.3 – краткий обзор коммуникационных инструментов) 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idx="37"/>
          </p:nvPr>
        </p:nvSpPr>
        <p:spPr/>
        <p:txBody>
          <a:bodyPr/>
          <a:lstStyle/>
          <a:p>
            <a:r>
              <a:rPr lang="ru-RU" dirty="0" smtClean="0"/>
              <a:t>02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38"/>
          </p:nvPr>
        </p:nvSpPr>
        <p:spPr>
          <a:xfrm>
            <a:off x="6624594" y="3193855"/>
            <a:ext cx="4259306" cy="181077"/>
          </a:xfrm>
        </p:spPr>
        <p:txBody>
          <a:bodyPr/>
          <a:lstStyle/>
          <a:p>
            <a:r>
              <a:rPr lang="ru-RU" dirty="0"/>
              <a:t>Обсудите в группах, какие инструменты Вы используете или планируете использовать </a:t>
            </a:r>
          </a:p>
          <a:p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idx="40"/>
          </p:nvPr>
        </p:nvSpPr>
        <p:spPr/>
        <p:txBody>
          <a:bodyPr/>
          <a:lstStyle/>
          <a:p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idx="41"/>
          </p:nvPr>
        </p:nvSpPr>
        <p:spPr>
          <a:xfrm>
            <a:off x="6693423" y="4137768"/>
            <a:ext cx="4431776" cy="181077"/>
          </a:xfrm>
        </p:spPr>
        <p:txBody>
          <a:bodyPr/>
          <a:lstStyle/>
          <a:p>
            <a:r>
              <a:rPr lang="ru-RU" dirty="0"/>
              <a:t>Проверьте себя: пройдите тест </a:t>
            </a:r>
          </a:p>
          <a:p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idx="43"/>
          </p:nvPr>
        </p:nvSpPr>
        <p:spPr/>
        <p:txBody>
          <a:bodyPr/>
          <a:lstStyle/>
          <a:p>
            <a:r>
              <a:rPr lang="ru-RU" dirty="0" smtClean="0"/>
              <a:t>04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idx="44"/>
          </p:nvPr>
        </p:nvSpPr>
        <p:spPr>
          <a:xfrm>
            <a:off x="6929396" y="5069702"/>
            <a:ext cx="3954503" cy="214936"/>
          </a:xfrm>
        </p:spPr>
        <p:txBody>
          <a:bodyPr/>
          <a:lstStyle/>
          <a:p>
            <a:r>
              <a:rPr lang="ru-RU" dirty="0"/>
              <a:t>Обсудите в команде полученные результаты</a:t>
            </a:r>
          </a:p>
          <a:p>
            <a:endParaRPr lang="ru-RU" dirty="0"/>
          </a:p>
        </p:txBody>
      </p:sp>
      <p:sp>
        <p:nvSpPr>
          <p:cNvPr id="20" name="Текст 19"/>
          <p:cNvSpPr>
            <a:spLocks noGrp="1"/>
          </p:cNvSpPr>
          <p:nvPr>
            <p:ph type="body" idx="46"/>
          </p:nvPr>
        </p:nvSpPr>
        <p:spPr/>
        <p:txBody>
          <a:bodyPr/>
          <a:lstStyle/>
          <a:p>
            <a:r>
              <a:rPr lang="ru-RU" dirty="0" smtClean="0"/>
              <a:t>05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715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 выбрать курсы для организации (МООС)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89471" y="1896706"/>
            <a:ext cx="8632724" cy="3814914"/>
          </a:xfrm>
        </p:spPr>
        <p:txBody>
          <a:bodyPr numCol="1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Что продают?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Что узнаю?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Как учиться (формат подачи, график…)?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Кто автор?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Сколько платить?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Как получить доступ (смогу ли запустить)?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Есть ли поддержка?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E-learning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789471" y="4921935"/>
            <a:ext cx="8357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https://www.kleo.ru/items/career/kak-vybrat-online-kursy.shtml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123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3486150" y="6165850"/>
            <a:ext cx="1384300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974939" y="1066821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7004983" y="1136927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5781862" y="2812526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6811906" y="2882632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вал 29"/>
          <p:cNvSpPr/>
          <p:nvPr/>
        </p:nvSpPr>
        <p:spPr>
          <a:xfrm>
            <a:off x="5974938" y="4542955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7004982" y="4613061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9471" y="1247442"/>
            <a:ext cx="3992392" cy="1009432"/>
          </a:xfrm>
        </p:spPr>
        <p:txBody>
          <a:bodyPr>
            <a:normAutofit fontScale="90000"/>
          </a:bodyPr>
          <a:lstStyle/>
          <a:p>
            <a:r>
              <a:rPr lang="ru-RU" dirty="0"/>
              <a:t>МООС платформы (Украина)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Что выбираете вы?</a:t>
            </a:r>
          </a:p>
          <a:p>
            <a:endParaRPr lang="ru-RU" dirty="0" smtClean="0"/>
          </a:p>
          <a:p>
            <a:r>
              <a:rPr lang="en-US" dirty="0">
                <a:hlinkClick r:id="rId2"/>
              </a:rPr>
              <a:t>https://womo.ua/12-platform-dlya-onlayn-obrazovaniya/</a:t>
            </a:r>
            <a:endParaRPr lang="ru-RU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E-learning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6"/>
          </p:nvPr>
        </p:nvSpPr>
        <p:spPr>
          <a:xfrm>
            <a:off x="6909732" y="1143020"/>
            <a:ext cx="4215467" cy="208844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https://prometheus.org.ua/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34"/>
          </p:nvPr>
        </p:nvSpPr>
        <p:spPr>
          <a:xfrm>
            <a:off x="5974938" y="1063775"/>
            <a:ext cx="741719" cy="739375"/>
          </a:xfrm>
        </p:spPr>
        <p:txBody>
          <a:bodyPr/>
          <a:lstStyle/>
          <a:p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38"/>
          </p:nvPr>
        </p:nvSpPr>
        <p:spPr>
          <a:xfrm>
            <a:off x="6716656" y="2888725"/>
            <a:ext cx="4259306" cy="181077"/>
          </a:xfrm>
        </p:spPr>
        <p:txBody>
          <a:bodyPr/>
          <a:lstStyle/>
          <a:p>
            <a:r>
              <a:rPr lang="en-US" dirty="0">
                <a:hlinkClick r:id="rId4"/>
              </a:rPr>
              <a:t>https://vum.org.ua/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idx="40"/>
          </p:nvPr>
        </p:nvSpPr>
        <p:spPr>
          <a:xfrm>
            <a:off x="5781861" y="2809480"/>
            <a:ext cx="741719" cy="739375"/>
          </a:xfrm>
        </p:spPr>
        <p:txBody>
          <a:bodyPr/>
          <a:lstStyle/>
          <a:p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idx="41"/>
          </p:nvPr>
        </p:nvSpPr>
        <p:spPr>
          <a:xfrm>
            <a:off x="6909732" y="4619154"/>
            <a:ext cx="4431776" cy="181077"/>
          </a:xfrm>
        </p:spPr>
        <p:txBody>
          <a:bodyPr/>
          <a:lstStyle/>
          <a:p>
            <a:r>
              <a:rPr lang="en-US" dirty="0">
                <a:hlinkClick r:id="rId5"/>
              </a:rPr>
              <a:t>https://www.ed-era.com/</a:t>
            </a:r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idx="43"/>
          </p:nvPr>
        </p:nvSpPr>
        <p:spPr>
          <a:xfrm>
            <a:off x="5974937" y="4539909"/>
            <a:ext cx="741719" cy="739375"/>
          </a:xfrm>
        </p:spPr>
        <p:txBody>
          <a:bodyPr/>
          <a:lstStyle/>
          <a:p>
            <a:r>
              <a:rPr lang="ru-RU" dirty="0" smtClean="0"/>
              <a:t>04</a:t>
            </a:r>
            <a:endParaRPr lang="ru-RU" dirty="0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232" y="1019581"/>
            <a:ext cx="2553768" cy="1358557"/>
          </a:xfrm>
          <a:prstGeom prst="rect">
            <a:avLst/>
          </a:prstGeom>
          <a:ln>
            <a:noFill/>
          </a:ln>
          <a:effectLst>
            <a:outerShdw blurRad="88900" algn="tl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300" y="2744131"/>
            <a:ext cx="2552700" cy="1371563"/>
          </a:xfrm>
          <a:prstGeom prst="rect">
            <a:avLst/>
          </a:prstGeom>
          <a:ln>
            <a:noFill/>
          </a:ln>
          <a:effectLst>
            <a:outerShdw blurRad="88900" algn="tl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232" y="4499241"/>
            <a:ext cx="2553768" cy="1183803"/>
          </a:xfrm>
          <a:prstGeom prst="rect">
            <a:avLst/>
          </a:prstGeom>
          <a:ln>
            <a:noFill/>
          </a:ln>
          <a:effectLst>
            <a:outerShdw blurRad="88900" algn="tl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84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3486150" y="6165850"/>
            <a:ext cx="1384300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974939" y="1066821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7004983" y="1136927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5781862" y="2812526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6811906" y="2882632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вал 29"/>
          <p:cNvSpPr/>
          <p:nvPr/>
        </p:nvSpPr>
        <p:spPr>
          <a:xfrm>
            <a:off x="5974938" y="4542955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7004982" y="4613061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9471" y="1247442"/>
            <a:ext cx="3992392" cy="10094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E-learning</a:t>
            </a:r>
            <a:r>
              <a:rPr lang="ru-RU" dirty="0" smtClean="0"/>
              <a:t> </a:t>
            </a:r>
            <a:r>
              <a:rPr lang="ru-RU" dirty="0"/>
              <a:t>Беларусь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Что выбираете вы?</a:t>
            </a:r>
          </a:p>
          <a:p>
            <a:endParaRPr lang="ru-RU" dirty="0" smtClean="0"/>
          </a:p>
          <a:p>
            <a:r>
              <a:rPr lang="en-US" dirty="0">
                <a:hlinkClick r:id="rId2"/>
              </a:rPr>
              <a:t>https://docs.google.com/document/d/1WNijBj1E1usz0CpqURaHV0k0jn3RmOQGDu0ZCKd63eE/edit?ts=5cd69246</a:t>
            </a:r>
            <a:endParaRPr lang="ru-RU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E-learning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6"/>
          </p:nvPr>
        </p:nvSpPr>
        <p:spPr>
          <a:xfrm>
            <a:off x="6909732" y="1143020"/>
            <a:ext cx="4215467" cy="208844"/>
          </a:xfrm>
        </p:spPr>
        <p:txBody>
          <a:bodyPr/>
          <a:lstStyle/>
          <a:p>
            <a:r>
              <a:rPr lang="en-US" dirty="0">
                <a:hlinkClick r:id="rId3"/>
              </a:rPr>
              <a:t>http://kurs.dzedzich.org/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34"/>
          </p:nvPr>
        </p:nvSpPr>
        <p:spPr>
          <a:xfrm>
            <a:off x="5974938" y="1063775"/>
            <a:ext cx="741719" cy="739375"/>
          </a:xfrm>
        </p:spPr>
        <p:txBody>
          <a:bodyPr/>
          <a:lstStyle/>
          <a:p>
            <a:r>
              <a:rPr lang="ru-RU" dirty="0" smtClean="0"/>
              <a:t>01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38"/>
          </p:nvPr>
        </p:nvSpPr>
        <p:spPr>
          <a:xfrm>
            <a:off x="6716656" y="2888725"/>
            <a:ext cx="2541644" cy="445193"/>
          </a:xfrm>
        </p:spPr>
        <p:txBody>
          <a:bodyPr/>
          <a:lstStyle/>
          <a:p>
            <a:r>
              <a:rPr lang="en-US" dirty="0">
                <a:hlinkClick r:id="rId4"/>
              </a:rPr>
              <a:t>https://www.lawtrend.org/freedom-of-association/onlajn-kurs-pravo-nekommercheskih-organizatsij-nko-2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idx="40"/>
          </p:nvPr>
        </p:nvSpPr>
        <p:spPr>
          <a:xfrm>
            <a:off x="5781861" y="2809480"/>
            <a:ext cx="741719" cy="739375"/>
          </a:xfrm>
        </p:spPr>
        <p:txBody>
          <a:bodyPr/>
          <a:lstStyle/>
          <a:p>
            <a:r>
              <a:rPr lang="ru-RU" dirty="0" smtClean="0"/>
              <a:t>03</a:t>
            </a:r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idx="41"/>
          </p:nvPr>
        </p:nvSpPr>
        <p:spPr>
          <a:xfrm>
            <a:off x="6909732" y="4619154"/>
            <a:ext cx="4431776" cy="181077"/>
          </a:xfrm>
        </p:spPr>
        <p:txBody>
          <a:bodyPr/>
          <a:lstStyle/>
          <a:p>
            <a:r>
              <a:rPr lang="en-US" dirty="0">
                <a:hlinkClick r:id="rId5"/>
              </a:rPr>
              <a:t>http://dobrososedi.tilda.ws/</a:t>
            </a:r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idx="43"/>
          </p:nvPr>
        </p:nvSpPr>
        <p:spPr>
          <a:xfrm>
            <a:off x="5974937" y="4539909"/>
            <a:ext cx="741719" cy="739375"/>
          </a:xfrm>
        </p:spPr>
        <p:txBody>
          <a:bodyPr/>
          <a:lstStyle/>
          <a:p>
            <a:r>
              <a:rPr lang="ru-RU" dirty="0" smtClean="0"/>
              <a:t>04</a:t>
            </a:r>
            <a:endParaRPr lang="ru-RU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231" y="994232"/>
            <a:ext cx="2553769" cy="1060364"/>
          </a:xfrm>
          <a:prstGeom prst="rect">
            <a:avLst/>
          </a:prstGeom>
          <a:ln>
            <a:noFill/>
          </a:ln>
          <a:effectLst>
            <a:outerShdw blurRad="88900" algn="tl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028" y="2783204"/>
            <a:ext cx="2604174" cy="1139527"/>
          </a:xfrm>
          <a:prstGeom prst="rect">
            <a:avLst/>
          </a:prstGeom>
          <a:ln>
            <a:noFill/>
          </a:ln>
          <a:effectLst>
            <a:outerShdw blurRad="88900" algn="tl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827" y="4539822"/>
            <a:ext cx="2604173" cy="946395"/>
          </a:xfrm>
          <a:prstGeom prst="rect">
            <a:avLst/>
          </a:prstGeom>
          <a:ln>
            <a:noFill/>
          </a:ln>
          <a:effectLst>
            <a:outerShdw blurRad="88900" algn="tl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18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B05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4011</TotalTime>
  <Words>675</Words>
  <Application>Microsoft Office PowerPoint</Application>
  <PresentationFormat>Широкоэкранный</PresentationFormat>
  <Paragraphs>192</Paragraphs>
  <Slides>18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Comic Sans MS</vt:lpstr>
      <vt:lpstr>Segoe UI</vt:lpstr>
      <vt:lpstr>Wingdings</vt:lpstr>
      <vt:lpstr>Тема Office</vt:lpstr>
      <vt:lpstr>E-Learning  Модуль №3: Информационные технологии  для работы с бенефициарами и целевыми группами Учебный курс «Цифровые компетенции для организаций гражданского общества и активистов»  </vt:lpstr>
      <vt:lpstr>Презентация PowerPoint</vt:lpstr>
      <vt:lpstr>Опыт использования</vt:lpstr>
      <vt:lpstr>Преимущества e-learning</vt:lpstr>
      <vt:lpstr>Причины неудач и способы преодоления</vt:lpstr>
      <vt:lpstr>Сила команды</vt:lpstr>
      <vt:lpstr>Как выбрать курсы для организации (МООС)</vt:lpstr>
      <vt:lpstr>МООС платформы (Украина)</vt:lpstr>
      <vt:lpstr>E-learning Беларусь</vt:lpstr>
      <vt:lpstr>E-learning Грузия</vt:lpstr>
      <vt:lpstr>e-learning HUB elearning.eapcivilsociety.eu </vt:lpstr>
      <vt:lpstr>Как используют общественные организации</vt:lpstr>
      <vt:lpstr>Проводим вебинары: рекомендации</vt:lpstr>
      <vt:lpstr>Создаем курсы</vt:lpstr>
      <vt:lpstr>Стриминг</vt:lpstr>
      <vt:lpstr>Анализ предложений</vt:lpstr>
      <vt:lpstr>Homework</vt:lpstr>
      <vt:lpstr>Thank you for your attention!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Igor Polivka</dc:creator>
  <cp:lastModifiedBy>Пользователь Windows</cp:lastModifiedBy>
  <cp:revision>74</cp:revision>
  <dcterms:created xsi:type="dcterms:W3CDTF">2019-02-18T10:33:07Z</dcterms:created>
  <dcterms:modified xsi:type="dcterms:W3CDTF">2019-05-29T08:09:41Z</dcterms:modified>
</cp:coreProperties>
</file>