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3" roundtripDataSignature="AMtx7mif+lWSnZAq0lgtzU0xWpISk3DW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2" name="Google Shape;27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3" name="Google Shape;28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5187d7f2d0_0_1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3" name="Google Shape;313;g5187d7f2d0_0_1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3" name="Google Shape;32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9" name="Google Shape;33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5187d7f2d0_0_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6" name="Google Shape;366;g5187d7f2d0_0_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3" name="Google Shape;39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7" name="Google Shape;42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" name="Google Shape;17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187d7f2d0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g5187d7f2d0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5187d7f2d0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g5187d7f2d0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" name="Google Shape;20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1" name="Google Shape;22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187d7f2d0_0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g5187d7f2d0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7" name="Google Shape;237;g5187d7f2d0_0_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6" name="Google Shape;24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5187d7f2d0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2" name="Google Shape;262;g5187d7f2d0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>
  <p:cSld name="Титульный слайд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 txBox="1"/>
          <p:nvPr>
            <p:ph type="ctrTitle"/>
          </p:nvPr>
        </p:nvSpPr>
        <p:spPr>
          <a:xfrm>
            <a:off x="747252" y="2167859"/>
            <a:ext cx="992074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b="1" sz="63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" type="subTitle"/>
          </p:nvPr>
        </p:nvSpPr>
        <p:spPr>
          <a:xfrm>
            <a:off x="747252" y="3952568"/>
            <a:ext cx="9920748" cy="906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3125" y="6249627"/>
            <a:ext cx="1435611" cy="224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21458" y="6219908"/>
            <a:ext cx="653797" cy="283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9947" y="381902"/>
            <a:ext cx="1664211" cy="46634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3"/>
          <p:cNvSpPr txBox="1"/>
          <p:nvPr>
            <p:ph idx="2" type="body"/>
          </p:nvPr>
        </p:nvSpPr>
        <p:spPr>
          <a:xfrm>
            <a:off x="6995160" y="405124"/>
            <a:ext cx="4460804" cy="4018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3" type="body"/>
          </p:nvPr>
        </p:nvSpPr>
        <p:spPr>
          <a:xfrm>
            <a:off x="6995160" y="6100928"/>
            <a:ext cx="4460804" cy="23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4" type="body"/>
          </p:nvPr>
        </p:nvSpPr>
        <p:spPr>
          <a:xfrm>
            <a:off x="6995160" y="6316801"/>
            <a:ext cx="4460804" cy="23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>
  <p:cSld name="Пустой слайд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idx="1" type="body"/>
          </p:nvPr>
        </p:nvSpPr>
        <p:spPr>
          <a:xfrm>
            <a:off x="4876685" y="4490681"/>
            <a:ext cx="2425816" cy="9893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126" name="Google Shape;12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7501" y="6249627"/>
            <a:ext cx="1435611" cy="224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63489" y="6219908"/>
            <a:ext cx="653797" cy="283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4709" y="6111797"/>
            <a:ext cx="1664211" cy="466345"/>
          </a:xfrm>
          <a:prstGeom prst="rect">
            <a:avLst/>
          </a:prstGeom>
          <a:noFill/>
          <a:ln>
            <a:noFill/>
          </a:ln>
        </p:spPr>
      </p:pic>
      <p:sp>
        <p:nvSpPr>
          <p:cNvPr descr="Section name Level 1&#10;" id="129" name="Google Shape;129;p21"/>
          <p:cNvSpPr txBox="1"/>
          <p:nvPr>
            <p:ph idx="2" type="body"/>
          </p:nvPr>
        </p:nvSpPr>
        <p:spPr>
          <a:xfrm>
            <a:off x="773061" y="318014"/>
            <a:ext cx="2313038" cy="513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descr="Section name Level 2&#10;" id="130" name="Google Shape;130;p21"/>
          <p:cNvSpPr txBox="1"/>
          <p:nvPr>
            <p:ph idx="3" type="body"/>
          </p:nvPr>
        </p:nvSpPr>
        <p:spPr>
          <a:xfrm>
            <a:off x="3382911" y="318014"/>
            <a:ext cx="2313038" cy="513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1" name="Google Shape;131;p21"/>
          <p:cNvSpPr txBox="1"/>
          <p:nvPr>
            <p:ph idx="4" type="body"/>
          </p:nvPr>
        </p:nvSpPr>
        <p:spPr>
          <a:xfrm>
            <a:off x="8968774" y="1720197"/>
            <a:ext cx="2230168" cy="235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i="0"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2" name="Google Shape;132;p21"/>
          <p:cNvSpPr txBox="1"/>
          <p:nvPr>
            <p:ph idx="5" type="body"/>
          </p:nvPr>
        </p:nvSpPr>
        <p:spPr>
          <a:xfrm>
            <a:off x="8968774" y="1935133"/>
            <a:ext cx="2230168" cy="356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3" name="Google Shape;133;p21"/>
          <p:cNvSpPr txBox="1"/>
          <p:nvPr>
            <p:ph idx="6" type="body"/>
          </p:nvPr>
        </p:nvSpPr>
        <p:spPr>
          <a:xfrm>
            <a:off x="9372634" y="3112915"/>
            <a:ext cx="2230168" cy="235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i="0"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4" name="Google Shape;134;p21"/>
          <p:cNvSpPr txBox="1"/>
          <p:nvPr>
            <p:ph idx="7" type="body"/>
          </p:nvPr>
        </p:nvSpPr>
        <p:spPr>
          <a:xfrm>
            <a:off x="9372634" y="3327851"/>
            <a:ext cx="2230168" cy="356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5" name="Google Shape;135;p21"/>
          <p:cNvSpPr txBox="1"/>
          <p:nvPr>
            <p:ph idx="8" type="body"/>
          </p:nvPr>
        </p:nvSpPr>
        <p:spPr>
          <a:xfrm>
            <a:off x="8968774" y="4560679"/>
            <a:ext cx="2230168" cy="235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i="0"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6" name="Google Shape;136;p21"/>
          <p:cNvSpPr txBox="1"/>
          <p:nvPr>
            <p:ph idx="9" type="body"/>
          </p:nvPr>
        </p:nvSpPr>
        <p:spPr>
          <a:xfrm>
            <a:off x="8968774" y="4775615"/>
            <a:ext cx="2230168" cy="356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7" name="Google Shape;137;p21"/>
          <p:cNvSpPr txBox="1"/>
          <p:nvPr>
            <p:ph idx="13" type="body"/>
          </p:nvPr>
        </p:nvSpPr>
        <p:spPr>
          <a:xfrm>
            <a:off x="1035665" y="1720197"/>
            <a:ext cx="2230168" cy="235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i="0"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8" name="Google Shape;138;p21"/>
          <p:cNvSpPr txBox="1"/>
          <p:nvPr>
            <p:ph idx="14" type="body"/>
          </p:nvPr>
        </p:nvSpPr>
        <p:spPr>
          <a:xfrm>
            <a:off x="1035665" y="1935133"/>
            <a:ext cx="2230168" cy="356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9" name="Google Shape;139;p21"/>
          <p:cNvSpPr txBox="1"/>
          <p:nvPr>
            <p:ph idx="15" type="body"/>
          </p:nvPr>
        </p:nvSpPr>
        <p:spPr>
          <a:xfrm>
            <a:off x="601325" y="3112915"/>
            <a:ext cx="2230168" cy="235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i="0"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0" name="Google Shape;140;p21"/>
          <p:cNvSpPr txBox="1"/>
          <p:nvPr>
            <p:ph idx="16" type="body"/>
          </p:nvPr>
        </p:nvSpPr>
        <p:spPr>
          <a:xfrm>
            <a:off x="601325" y="3327851"/>
            <a:ext cx="2230168" cy="356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1" name="Google Shape;141;p21"/>
          <p:cNvSpPr txBox="1"/>
          <p:nvPr>
            <p:ph idx="17" type="body"/>
          </p:nvPr>
        </p:nvSpPr>
        <p:spPr>
          <a:xfrm>
            <a:off x="1035665" y="4560679"/>
            <a:ext cx="2230168" cy="235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i="0"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2" name="Google Shape;142;p21"/>
          <p:cNvSpPr txBox="1"/>
          <p:nvPr>
            <p:ph idx="18" type="body"/>
          </p:nvPr>
        </p:nvSpPr>
        <p:spPr>
          <a:xfrm>
            <a:off x="1035665" y="4775615"/>
            <a:ext cx="2230168" cy="356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3" name="Google Shape;143;p21"/>
          <p:cNvSpPr txBox="1"/>
          <p:nvPr>
            <p:ph idx="19" type="body"/>
          </p:nvPr>
        </p:nvSpPr>
        <p:spPr>
          <a:xfrm>
            <a:off x="3416301" y="1643998"/>
            <a:ext cx="741719" cy="739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i="0" sz="3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4" name="Google Shape;144;p21"/>
          <p:cNvSpPr txBox="1"/>
          <p:nvPr>
            <p:ph idx="20" type="body"/>
          </p:nvPr>
        </p:nvSpPr>
        <p:spPr>
          <a:xfrm>
            <a:off x="2994640" y="3059855"/>
            <a:ext cx="741719" cy="739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i="0" sz="3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5" name="Google Shape;145;p21"/>
          <p:cNvSpPr txBox="1"/>
          <p:nvPr>
            <p:ph idx="21" type="body"/>
          </p:nvPr>
        </p:nvSpPr>
        <p:spPr>
          <a:xfrm>
            <a:off x="3416301" y="4474627"/>
            <a:ext cx="741719" cy="739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i="0" sz="3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6" name="Google Shape;146;p21"/>
          <p:cNvSpPr txBox="1"/>
          <p:nvPr>
            <p:ph idx="22" type="body"/>
          </p:nvPr>
        </p:nvSpPr>
        <p:spPr>
          <a:xfrm>
            <a:off x="8033980" y="4474627"/>
            <a:ext cx="741719" cy="739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i="0" sz="3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7" name="Google Shape;147;p21"/>
          <p:cNvSpPr txBox="1"/>
          <p:nvPr>
            <p:ph idx="23" type="body"/>
          </p:nvPr>
        </p:nvSpPr>
        <p:spPr>
          <a:xfrm>
            <a:off x="8455639" y="3059855"/>
            <a:ext cx="741719" cy="739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i="0" sz="3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8" name="Google Shape;148;p21"/>
          <p:cNvSpPr txBox="1"/>
          <p:nvPr>
            <p:ph idx="24" type="body"/>
          </p:nvPr>
        </p:nvSpPr>
        <p:spPr>
          <a:xfrm>
            <a:off x="8033979" y="1640952"/>
            <a:ext cx="741719" cy="739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i="0" sz="3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>
  <p:cSld name="Объект с подписью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7501" y="6249627"/>
            <a:ext cx="1435611" cy="224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63489" y="6219908"/>
            <a:ext cx="653797" cy="283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4709" y="6111797"/>
            <a:ext cx="1664211" cy="46634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3"/>
          <p:cNvSpPr txBox="1"/>
          <p:nvPr>
            <p:ph type="title"/>
          </p:nvPr>
        </p:nvSpPr>
        <p:spPr>
          <a:xfrm>
            <a:off x="1789471" y="1247442"/>
            <a:ext cx="4420829" cy="561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sz="36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3"/>
          <p:cNvSpPr txBox="1"/>
          <p:nvPr>
            <p:ph idx="1" type="body"/>
          </p:nvPr>
        </p:nvSpPr>
        <p:spPr>
          <a:xfrm>
            <a:off x="1789471" y="1868131"/>
            <a:ext cx="4420829" cy="3814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descr="Section name Level 1&#10;" id="155" name="Google Shape;155;p23"/>
          <p:cNvSpPr txBox="1"/>
          <p:nvPr>
            <p:ph idx="2" type="body"/>
          </p:nvPr>
        </p:nvSpPr>
        <p:spPr>
          <a:xfrm>
            <a:off x="773061" y="318014"/>
            <a:ext cx="2313038" cy="513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type="picTx">
  <p:cSld name="PICTURE_WITH_CAPTION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2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60" name="Google Shape;160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>
  <p:cSld name="Заголовок раздела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title"/>
          </p:nvPr>
        </p:nvSpPr>
        <p:spPr>
          <a:xfrm>
            <a:off x="1789471" y="1247442"/>
            <a:ext cx="8632724" cy="561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sz="36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1789471" y="1868131"/>
            <a:ext cx="8632724" cy="3814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24" name="Google Shape;2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7501" y="6249627"/>
            <a:ext cx="1435611" cy="224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63489" y="6219908"/>
            <a:ext cx="653797" cy="283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4709" y="6111797"/>
            <a:ext cx="1664211" cy="466345"/>
          </a:xfrm>
          <a:prstGeom prst="rect">
            <a:avLst/>
          </a:prstGeom>
          <a:noFill/>
          <a:ln>
            <a:noFill/>
          </a:ln>
        </p:spPr>
      </p:pic>
      <p:sp>
        <p:nvSpPr>
          <p:cNvPr descr="Section name Level 1&#10;" id="27" name="Google Shape;27;p14"/>
          <p:cNvSpPr txBox="1"/>
          <p:nvPr>
            <p:ph idx="2" type="body"/>
          </p:nvPr>
        </p:nvSpPr>
        <p:spPr>
          <a:xfrm>
            <a:off x="773061" y="318014"/>
            <a:ext cx="2313038" cy="513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descr="Section name Level 2&#10;" id="28" name="Google Shape;28;p14"/>
          <p:cNvSpPr txBox="1"/>
          <p:nvPr>
            <p:ph idx="3" type="body"/>
          </p:nvPr>
        </p:nvSpPr>
        <p:spPr>
          <a:xfrm>
            <a:off x="3382911" y="318014"/>
            <a:ext cx="2313038" cy="513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>
  <p:cSld name="Заголовок и объек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/>
          <p:nvPr>
            <p:ph type="title"/>
          </p:nvPr>
        </p:nvSpPr>
        <p:spPr>
          <a:xfrm>
            <a:off x="1789471" y="1247442"/>
            <a:ext cx="4420829" cy="561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sz="36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" type="body"/>
          </p:nvPr>
        </p:nvSpPr>
        <p:spPr>
          <a:xfrm>
            <a:off x="1789471" y="1868131"/>
            <a:ext cx="4420829" cy="3814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32" name="Google Shape;3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7501" y="6249627"/>
            <a:ext cx="1435611" cy="224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63489" y="6219908"/>
            <a:ext cx="653797" cy="283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4709" y="6111797"/>
            <a:ext cx="1664211" cy="466345"/>
          </a:xfrm>
          <a:prstGeom prst="rect">
            <a:avLst/>
          </a:prstGeom>
          <a:noFill/>
          <a:ln>
            <a:noFill/>
          </a:ln>
        </p:spPr>
      </p:pic>
      <p:sp>
        <p:nvSpPr>
          <p:cNvPr descr="Section name Level 1&#10;" id="35" name="Google Shape;35;p15"/>
          <p:cNvSpPr txBox="1"/>
          <p:nvPr>
            <p:ph idx="2" type="body"/>
          </p:nvPr>
        </p:nvSpPr>
        <p:spPr>
          <a:xfrm>
            <a:off x="773061" y="318014"/>
            <a:ext cx="2313038" cy="513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descr="Section name Level 2&#10;" id="36" name="Google Shape;36;p15"/>
          <p:cNvSpPr txBox="1"/>
          <p:nvPr>
            <p:ph idx="3" type="body"/>
          </p:nvPr>
        </p:nvSpPr>
        <p:spPr>
          <a:xfrm>
            <a:off x="3382911" y="318014"/>
            <a:ext cx="2313038" cy="513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15"/>
          <p:cNvSpPr/>
          <p:nvPr>
            <p:ph idx="4" type="pic"/>
          </p:nvPr>
        </p:nvSpPr>
        <p:spPr>
          <a:xfrm>
            <a:off x="6604000" y="849789"/>
            <a:ext cx="4833257" cy="483325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11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Заголовок и объект">
  <p:cSld name="3_Заголовок и объек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6"/>
          <p:cNvSpPr/>
          <p:nvPr>
            <p:ph idx="2" type="pic"/>
          </p:nvPr>
        </p:nvSpPr>
        <p:spPr>
          <a:xfrm>
            <a:off x="6834188" y="1247776"/>
            <a:ext cx="5357812" cy="4435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16"/>
          <p:cNvSpPr txBox="1"/>
          <p:nvPr>
            <p:ph type="title"/>
          </p:nvPr>
        </p:nvSpPr>
        <p:spPr>
          <a:xfrm>
            <a:off x="1789471" y="1247442"/>
            <a:ext cx="4420829" cy="561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sz="36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idx="1" type="body"/>
          </p:nvPr>
        </p:nvSpPr>
        <p:spPr>
          <a:xfrm>
            <a:off x="1789471" y="1868131"/>
            <a:ext cx="4420829" cy="3814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42" name="Google Shape;4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7501" y="6249627"/>
            <a:ext cx="1435611" cy="224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63489" y="6219908"/>
            <a:ext cx="653797" cy="283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4709" y="6111797"/>
            <a:ext cx="1664211" cy="46634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6"/>
          <p:cNvSpPr txBox="1"/>
          <p:nvPr>
            <p:ph idx="3" type="body"/>
          </p:nvPr>
        </p:nvSpPr>
        <p:spPr>
          <a:xfrm>
            <a:off x="7990020" y="3260451"/>
            <a:ext cx="3046148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descr="Section name Level 1&#10;" id="46" name="Google Shape;46;p16"/>
          <p:cNvSpPr txBox="1"/>
          <p:nvPr>
            <p:ph idx="4" type="body"/>
          </p:nvPr>
        </p:nvSpPr>
        <p:spPr>
          <a:xfrm>
            <a:off x="773061" y="318014"/>
            <a:ext cx="2313038" cy="513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descr="Section name Level 2&#10;" id="47" name="Google Shape;47;p16"/>
          <p:cNvSpPr txBox="1"/>
          <p:nvPr>
            <p:ph idx="5" type="body"/>
          </p:nvPr>
        </p:nvSpPr>
        <p:spPr>
          <a:xfrm>
            <a:off x="3382911" y="318014"/>
            <a:ext cx="2313038" cy="513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11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Заголовок и объект">
  <p:cSld name="1_Заголовок и объек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 txBox="1"/>
          <p:nvPr>
            <p:ph type="title"/>
          </p:nvPr>
        </p:nvSpPr>
        <p:spPr>
          <a:xfrm>
            <a:off x="1789471" y="1247442"/>
            <a:ext cx="4420829" cy="561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sz="36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7"/>
          <p:cNvSpPr txBox="1"/>
          <p:nvPr>
            <p:ph idx="1" type="body"/>
          </p:nvPr>
        </p:nvSpPr>
        <p:spPr>
          <a:xfrm>
            <a:off x="1789471" y="1868131"/>
            <a:ext cx="4420829" cy="3814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51" name="Google Shape;5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7501" y="6249627"/>
            <a:ext cx="1435611" cy="224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63489" y="6219908"/>
            <a:ext cx="653797" cy="283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4709" y="6111797"/>
            <a:ext cx="1664211" cy="46634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7"/>
          <p:cNvSpPr txBox="1"/>
          <p:nvPr>
            <p:ph idx="2" type="body"/>
          </p:nvPr>
        </p:nvSpPr>
        <p:spPr>
          <a:xfrm>
            <a:off x="7400626" y="1495425"/>
            <a:ext cx="3046148" cy="29449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b="1" i="1" sz="3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descr="Section name Level 1&#10;" id="55" name="Google Shape;55;p17"/>
          <p:cNvSpPr txBox="1"/>
          <p:nvPr>
            <p:ph idx="3" type="body"/>
          </p:nvPr>
        </p:nvSpPr>
        <p:spPr>
          <a:xfrm>
            <a:off x="773061" y="318014"/>
            <a:ext cx="2313038" cy="513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descr="Section name Level 2&#10;" id="56" name="Google Shape;56;p17"/>
          <p:cNvSpPr txBox="1"/>
          <p:nvPr>
            <p:ph idx="4" type="body"/>
          </p:nvPr>
        </p:nvSpPr>
        <p:spPr>
          <a:xfrm>
            <a:off x="3382911" y="318014"/>
            <a:ext cx="2313038" cy="513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" name="Google Shape;57;p17"/>
          <p:cNvSpPr txBox="1"/>
          <p:nvPr>
            <p:ph idx="5" type="body"/>
          </p:nvPr>
        </p:nvSpPr>
        <p:spPr>
          <a:xfrm>
            <a:off x="7400626" y="4554703"/>
            <a:ext cx="3046148" cy="3601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i="0"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>
  <p:cSld name="Только заголовок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7501" y="6249627"/>
            <a:ext cx="1435611" cy="224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63489" y="6219908"/>
            <a:ext cx="653797" cy="283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4709" y="6111797"/>
            <a:ext cx="1664211" cy="46634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8"/>
          <p:cNvSpPr txBox="1"/>
          <p:nvPr>
            <p:ph type="title"/>
          </p:nvPr>
        </p:nvSpPr>
        <p:spPr>
          <a:xfrm>
            <a:off x="3879179" y="2554826"/>
            <a:ext cx="4420829" cy="561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1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 txBox="1"/>
          <p:nvPr>
            <p:ph idx="1" type="body"/>
          </p:nvPr>
        </p:nvSpPr>
        <p:spPr>
          <a:xfrm>
            <a:off x="3879178" y="4592281"/>
            <a:ext cx="4420829" cy="9893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descr="Section name Level 1&#10;" id="64" name="Google Shape;64;p18"/>
          <p:cNvSpPr txBox="1"/>
          <p:nvPr>
            <p:ph idx="2" type="body"/>
          </p:nvPr>
        </p:nvSpPr>
        <p:spPr>
          <a:xfrm>
            <a:off x="4933075" y="1413389"/>
            <a:ext cx="2313038" cy="513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Заголовок и объект">
  <p:cSld name="4_Заголовок и объек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/>
          <p:nvPr>
            <p:ph type="title"/>
          </p:nvPr>
        </p:nvSpPr>
        <p:spPr>
          <a:xfrm>
            <a:off x="1789471" y="1247442"/>
            <a:ext cx="3421159" cy="1076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sz="36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" type="body"/>
          </p:nvPr>
        </p:nvSpPr>
        <p:spPr>
          <a:xfrm>
            <a:off x="1789472" y="2324099"/>
            <a:ext cx="3421158" cy="3358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68" name="Google Shape;6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7501" y="6249627"/>
            <a:ext cx="1435611" cy="224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63489" y="6219908"/>
            <a:ext cx="653797" cy="283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4709" y="6111797"/>
            <a:ext cx="1664211" cy="466345"/>
          </a:xfrm>
          <a:prstGeom prst="rect">
            <a:avLst/>
          </a:prstGeom>
          <a:noFill/>
          <a:ln>
            <a:noFill/>
          </a:ln>
        </p:spPr>
      </p:pic>
      <p:sp>
        <p:nvSpPr>
          <p:cNvPr descr="Section name Level 1&#10;" id="71" name="Google Shape;71;p19"/>
          <p:cNvSpPr txBox="1"/>
          <p:nvPr>
            <p:ph idx="2" type="body"/>
          </p:nvPr>
        </p:nvSpPr>
        <p:spPr>
          <a:xfrm>
            <a:off x="773061" y="318014"/>
            <a:ext cx="2313038" cy="513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descr="Section name Level 2&#10;" id="72" name="Google Shape;72;p19"/>
          <p:cNvSpPr txBox="1"/>
          <p:nvPr>
            <p:ph idx="3" type="body"/>
          </p:nvPr>
        </p:nvSpPr>
        <p:spPr>
          <a:xfrm>
            <a:off x="3382911" y="318014"/>
            <a:ext cx="2313038" cy="513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3" name="Google Shape;73;p19"/>
          <p:cNvSpPr/>
          <p:nvPr/>
        </p:nvSpPr>
        <p:spPr>
          <a:xfrm>
            <a:off x="6066974" y="-2990118"/>
            <a:ext cx="12838235" cy="12838235"/>
          </a:xfrm>
          <a:prstGeom prst="ellipse">
            <a:avLst/>
          </a:prstGeom>
          <a:noFill/>
          <a:ln cap="flat" cmpd="sng" w="952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9"/>
          <p:cNvSpPr txBox="1"/>
          <p:nvPr>
            <p:ph idx="4" type="body"/>
          </p:nvPr>
        </p:nvSpPr>
        <p:spPr>
          <a:xfrm>
            <a:off x="6909733" y="1326689"/>
            <a:ext cx="2230168" cy="235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i="0"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9"/>
          <p:cNvSpPr txBox="1"/>
          <p:nvPr>
            <p:ph idx="5" type="body"/>
          </p:nvPr>
        </p:nvSpPr>
        <p:spPr>
          <a:xfrm>
            <a:off x="6909733" y="1541625"/>
            <a:ext cx="3507442" cy="356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6" name="Google Shape;76;p19"/>
          <p:cNvSpPr txBox="1"/>
          <p:nvPr>
            <p:ph idx="6" type="body"/>
          </p:nvPr>
        </p:nvSpPr>
        <p:spPr>
          <a:xfrm>
            <a:off x="5974938" y="1247444"/>
            <a:ext cx="741719" cy="739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i="0" sz="3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7" name="Google Shape;77;p19"/>
          <p:cNvSpPr txBox="1"/>
          <p:nvPr>
            <p:ph idx="7" type="body"/>
          </p:nvPr>
        </p:nvSpPr>
        <p:spPr>
          <a:xfrm>
            <a:off x="6693423" y="2262967"/>
            <a:ext cx="2230168" cy="235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i="0"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8" name="Google Shape;78;p19"/>
          <p:cNvSpPr txBox="1"/>
          <p:nvPr>
            <p:ph idx="8" type="body"/>
          </p:nvPr>
        </p:nvSpPr>
        <p:spPr>
          <a:xfrm>
            <a:off x="6693422" y="2477903"/>
            <a:ext cx="3723753" cy="356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9" name="Google Shape;79;p19"/>
          <p:cNvSpPr txBox="1"/>
          <p:nvPr>
            <p:ph idx="9" type="body"/>
          </p:nvPr>
        </p:nvSpPr>
        <p:spPr>
          <a:xfrm>
            <a:off x="5758628" y="2183722"/>
            <a:ext cx="741719" cy="739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i="0" sz="3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0" name="Google Shape;80;p19"/>
          <p:cNvSpPr txBox="1"/>
          <p:nvPr>
            <p:ph idx="13" type="body"/>
          </p:nvPr>
        </p:nvSpPr>
        <p:spPr>
          <a:xfrm>
            <a:off x="6624594" y="3193855"/>
            <a:ext cx="2230168" cy="235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i="0"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1" name="Google Shape;81;p19"/>
          <p:cNvSpPr txBox="1"/>
          <p:nvPr>
            <p:ph idx="14" type="body"/>
          </p:nvPr>
        </p:nvSpPr>
        <p:spPr>
          <a:xfrm>
            <a:off x="6624593" y="3408791"/>
            <a:ext cx="3792580" cy="356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2" name="Google Shape;82;p19"/>
          <p:cNvSpPr txBox="1"/>
          <p:nvPr>
            <p:ph idx="15" type="body"/>
          </p:nvPr>
        </p:nvSpPr>
        <p:spPr>
          <a:xfrm>
            <a:off x="5689799" y="3114610"/>
            <a:ext cx="741719" cy="739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i="0" sz="3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3" name="Google Shape;83;p19"/>
          <p:cNvSpPr txBox="1"/>
          <p:nvPr>
            <p:ph idx="16" type="body"/>
          </p:nvPr>
        </p:nvSpPr>
        <p:spPr>
          <a:xfrm>
            <a:off x="6693423" y="4137768"/>
            <a:ext cx="2230168" cy="235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i="0"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4" name="Google Shape;84;p19"/>
          <p:cNvSpPr txBox="1"/>
          <p:nvPr>
            <p:ph idx="17" type="body"/>
          </p:nvPr>
        </p:nvSpPr>
        <p:spPr>
          <a:xfrm>
            <a:off x="6693423" y="4352704"/>
            <a:ext cx="3723750" cy="356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5" name="Google Shape;85;p19"/>
          <p:cNvSpPr txBox="1"/>
          <p:nvPr>
            <p:ph idx="18" type="body"/>
          </p:nvPr>
        </p:nvSpPr>
        <p:spPr>
          <a:xfrm>
            <a:off x="5758628" y="4058523"/>
            <a:ext cx="741719" cy="739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i="0" sz="3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6" name="Google Shape;86;p19"/>
          <p:cNvSpPr txBox="1"/>
          <p:nvPr>
            <p:ph idx="19" type="body"/>
          </p:nvPr>
        </p:nvSpPr>
        <p:spPr>
          <a:xfrm>
            <a:off x="6929397" y="5069702"/>
            <a:ext cx="2230168" cy="235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i="0"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7" name="Google Shape;87;p19"/>
          <p:cNvSpPr txBox="1"/>
          <p:nvPr>
            <p:ph idx="20" type="body"/>
          </p:nvPr>
        </p:nvSpPr>
        <p:spPr>
          <a:xfrm>
            <a:off x="6929396" y="5284638"/>
            <a:ext cx="3487777" cy="356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8" name="Google Shape;88;p19"/>
          <p:cNvSpPr txBox="1"/>
          <p:nvPr>
            <p:ph idx="21" type="body"/>
          </p:nvPr>
        </p:nvSpPr>
        <p:spPr>
          <a:xfrm>
            <a:off x="5994602" y="4990457"/>
            <a:ext cx="741719" cy="739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i="0" sz="3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118">
          <p15:clr>
            <a:srgbClr val="FBAE40"/>
          </p15:clr>
        </p15:guide>
        <p15:guide id="2" pos="656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Заголовок и объект">
  <p:cSld name="2_Заголовок и объек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/>
          <p:nvPr>
            <p:ph idx="2" type="pic"/>
          </p:nvPr>
        </p:nvSpPr>
        <p:spPr>
          <a:xfrm>
            <a:off x="1982886" y="956914"/>
            <a:ext cx="3869600" cy="38696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1" name="Google Shape;9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7501" y="6249627"/>
            <a:ext cx="1435611" cy="224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63489" y="6219908"/>
            <a:ext cx="653797" cy="283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4709" y="6111797"/>
            <a:ext cx="1664211" cy="46634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0"/>
          <p:cNvSpPr txBox="1"/>
          <p:nvPr>
            <p:ph idx="1" type="body"/>
          </p:nvPr>
        </p:nvSpPr>
        <p:spPr>
          <a:xfrm>
            <a:off x="6206826" y="1914525"/>
            <a:ext cx="3046148" cy="29449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b="1" i="1" sz="3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descr="Section name Level 1&#10;" id="95" name="Google Shape;95;p20"/>
          <p:cNvSpPr txBox="1"/>
          <p:nvPr>
            <p:ph idx="3" type="body"/>
          </p:nvPr>
        </p:nvSpPr>
        <p:spPr>
          <a:xfrm>
            <a:off x="773061" y="318014"/>
            <a:ext cx="2313038" cy="513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descr="Section name Level 2&#10;" id="96" name="Google Shape;96;p20"/>
          <p:cNvSpPr txBox="1"/>
          <p:nvPr>
            <p:ph idx="4" type="body"/>
          </p:nvPr>
        </p:nvSpPr>
        <p:spPr>
          <a:xfrm>
            <a:off x="3382911" y="318014"/>
            <a:ext cx="2313038" cy="513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7" name="Google Shape;97;p20"/>
          <p:cNvSpPr txBox="1"/>
          <p:nvPr>
            <p:ph idx="5" type="body"/>
          </p:nvPr>
        </p:nvSpPr>
        <p:spPr>
          <a:xfrm>
            <a:off x="3794451" y="4973804"/>
            <a:ext cx="1569651" cy="3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i="0"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8" name="Google Shape;98;p20"/>
          <p:cNvSpPr txBox="1"/>
          <p:nvPr>
            <p:ph idx="6" type="body"/>
          </p:nvPr>
        </p:nvSpPr>
        <p:spPr>
          <a:xfrm>
            <a:off x="3794451" y="5268729"/>
            <a:ext cx="1569651" cy="28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Пустой слайд">
  <p:cSld name="1_Пустой слайд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7501" y="6249627"/>
            <a:ext cx="1435611" cy="224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63489" y="6219908"/>
            <a:ext cx="653797" cy="283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4709" y="6111797"/>
            <a:ext cx="1664211" cy="466345"/>
          </a:xfrm>
          <a:prstGeom prst="rect">
            <a:avLst/>
          </a:prstGeom>
          <a:noFill/>
          <a:ln>
            <a:noFill/>
          </a:ln>
        </p:spPr>
      </p:pic>
      <p:sp>
        <p:nvSpPr>
          <p:cNvPr descr="Section name Level 1&#10;" id="103" name="Google Shape;103;p22"/>
          <p:cNvSpPr txBox="1"/>
          <p:nvPr>
            <p:ph idx="1" type="body"/>
          </p:nvPr>
        </p:nvSpPr>
        <p:spPr>
          <a:xfrm>
            <a:off x="773061" y="318014"/>
            <a:ext cx="2313038" cy="513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descr="Section name Level 2&#10;" id="104" name="Google Shape;104;p22"/>
          <p:cNvSpPr txBox="1"/>
          <p:nvPr>
            <p:ph idx="2" type="body"/>
          </p:nvPr>
        </p:nvSpPr>
        <p:spPr>
          <a:xfrm>
            <a:off x="3382911" y="318014"/>
            <a:ext cx="2313038" cy="513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p22"/>
          <p:cNvSpPr txBox="1"/>
          <p:nvPr>
            <p:ph idx="3" type="body"/>
          </p:nvPr>
        </p:nvSpPr>
        <p:spPr>
          <a:xfrm>
            <a:off x="1774825" y="2845968"/>
            <a:ext cx="2230168" cy="235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i="0"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4" type="body"/>
          </p:nvPr>
        </p:nvSpPr>
        <p:spPr>
          <a:xfrm>
            <a:off x="1774825" y="3060904"/>
            <a:ext cx="2230168" cy="356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7" name="Google Shape;107;p22"/>
          <p:cNvSpPr txBox="1"/>
          <p:nvPr>
            <p:ph idx="5" type="body"/>
          </p:nvPr>
        </p:nvSpPr>
        <p:spPr>
          <a:xfrm>
            <a:off x="2519050" y="2035830"/>
            <a:ext cx="741719" cy="739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i="0" sz="3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6" type="body"/>
          </p:nvPr>
        </p:nvSpPr>
        <p:spPr>
          <a:xfrm>
            <a:off x="4980915" y="2845968"/>
            <a:ext cx="2230168" cy="235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i="0"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7" type="body"/>
          </p:nvPr>
        </p:nvSpPr>
        <p:spPr>
          <a:xfrm>
            <a:off x="4980915" y="3060904"/>
            <a:ext cx="2230168" cy="356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8" type="body"/>
          </p:nvPr>
        </p:nvSpPr>
        <p:spPr>
          <a:xfrm>
            <a:off x="5725140" y="2035830"/>
            <a:ext cx="741719" cy="739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i="0" sz="3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1" name="Google Shape;111;p22"/>
          <p:cNvSpPr txBox="1"/>
          <p:nvPr>
            <p:ph idx="9" type="body"/>
          </p:nvPr>
        </p:nvSpPr>
        <p:spPr>
          <a:xfrm>
            <a:off x="8189566" y="2845968"/>
            <a:ext cx="2230168" cy="235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i="0"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22"/>
          <p:cNvSpPr txBox="1"/>
          <p:nvPr>
            <p:ph idx="13" type="body"/>
          </p:nvPr>
        </p:nvSpPr>
        <p:spPr>
          <a:xfrm>
            <a:off x="8189566" y="3060904"/>
            <a:ext cx="2230168" cy="356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3" name="Google Shape;113;p22"/>
          <p:cNvSpPr txBox="1"/>
          <p:nvPr>
            <p:ph idx="14" type="body"/>
          </p:nvPr>
        </p:nvSpPr>
        <p:spPr>
          <a:xfrm>
            <a:off x="8933791" y="2035830"/>
            <a:ext cx="741719" cy="739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i="0" sz="3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4" name="Google Shape;114;p22"/>
          <p:cNvSpPr txBox="1"/>
          <p:nvPr>
            <p:ph idx="15" type="body"/>
          </p:nvPr>
        </p:nvSpPr>
        <p:spPr>
          <a:xfrm>
            <a:off x="1774825" y="4786994"/>
            <a:ext cx="2230168" cy="235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i="0"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22"/>
          <p:cNvSpPr txBox="1"/>
          <p:nvPr>
            <p:ph idx="16" type="body"/>
          </p:nvPr>
        </p:nvSpPr>
        <p:spPr>
          <a:xfrm>
            <a:off x="1774825" y="5001930"/>
            <a:ext cx="2230168" cy="356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6" name="Google Shape;116;p22"/>
          <p:cNvSpPr txBox="1"/>
          <p:nvPr>
            <p:ph idx="17" type="body"/>
          </p:nvPr>
        </p:nvSpPr>
        <p:spPr>
          <a:xfrm>
            <a:off x="2519050" y="3976856"/>
            <a:ext cx="741719" cy="739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i="0" sz="3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7" name="Google Shape;117;p22"/>
          <p:cNvSpPr txBox="1"/>
          <p:nvPr>
            <p:ph idx="18" type="body"/>
          </p:nvPr>
        </p:nvSpPr>
        <p:spPr>
          <a:xfrm>
            <a:off x="4980915" y="4786994"/>
            <a:ext cx="2230168" cy="235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i="0"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8" name="Google Shape;118;p22"/>
          <p:cNvSpPr txBox="1"/>
          <p:nvPr>
            <p:ph idx="19" type="body"/>
          </p:nvPr>
        </p:nvSpPr>
        <p:spPr>
          <a:xfrm>
            <a:off x="4980915" y="5001930"/>
            <a:ext cx="2230168" cy="356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22"/>
          <p:cNvSpPr txBox="1"/>
          <p:nvPr>
            <p:ph idx="20" type="body"/>
          </p:nvPr>
        </p:nvSpPr>
        <p:spPr>
          <a:xfrm>
            <a:off x="5725140" y="3976856"/>
            <a:ext cx="741719" cy="739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i="0" sz="3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0" name="Google Shape;120;p22"/>
          <p:cNvSpPr txBox="1"/>
          <p:nvPr>
            <p:ph idx="21" type="body"/>
          </p:nvPr>
        </p:nvSpPr>
        <p:spPr>
          <a:xfrm>
            <a:off x="8189566" y="4786994"/>
            <a:ext cx="2230168" cy="235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i="0"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1" name="Google Shape;121;p22"/>
          <p:cNvSpPr txBox="1"/>
          <p:nvPr>
            <p:ph idx="22" type="body"/>
          </p:nvPr>
        </p:nvSpPr>
        <p:spPr>
          <a:xfrm>
            <a:off x="8189566" y="5001930"/>
            <a:ext cx="2230168" cy="356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2" name="Google Shape;122;p22"/>
          <p:cNvSpPr txBox="1"/>
          <p:nvPr>
            <p:ph idx="23" type="body"/>
          </p:nvPr>
        </p:nvSpPr>
        <p:spPr>
          <a:xfrm>
            <a:off x="8933791" y="3976856"/>
            <a:ext cx="741719" cy="739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i="0" sz="3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3" name="Google Shape;123;p22"/>
          <p:cNvSpPr txBox="1"/>
          <p:nvPr>
            <p:ph type="title"/>
          </p:nvPr>
        </p:nvSpPr>
        <p:spPr>
          <a:xfrm>
            <a:off x="1789471" y="1247442"/>
            <a:ext cx="4420829" cy="561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sz="36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6562">
          <p15:clr>
            <a:srgbClr val="FBAE40"/>
          </p15:clr>
        </p15:guide>
        <p15:guide id="3" pos="1118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838200" y="1146629"/>
            <a:ext cx="10515600" cy="5440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opendata.city-adm.lviv.ua/" TargetMode="External"/><Relationship Id="rId4" Type="http://schemas.openxmlformats.org/officeDocument/2006/relationships/hyperlink" Target="https://opendata.dniprorada.gov.ua/" TargetMode="External"/><Relationship Id="rId5" Type="http://schemas.openxmlformats.org/officeDocument/2006/relationships/hyperlink" Target="https://opendata.gov.ua/" TargetMode="External"/><Relationship Id="rId6" Type="http://schemas.openxmlformats.org/officeDocument/2006/relationships/hyperlink" Target="https://data.city.cv.ua/" TargetMode="External"/><Relationship Id="rId7" Type="http://schemas.openxmlformats.org/officeDocument/2006/relationships/hyperlink" Target="https://opendata.drohobych-rada.gov.ua/" TargetMode="External"/><Relationship Id="rId8" Type="http://schemas.openxmlformats.org/officeDocument/2006/relationships/hyperlink" Target="https://drive.google.com/file/d/1mBOknYp7McrCIAKt37vV0gF0zwbQ_LcH/view?ts=5c6416c7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image" Target="../media/image25.png"/><Relationship Id="rId13" Type="http://schemas.openxmlformats.org/officeDocument/2006/relationships/image" Target="../media/image23.png"/><Relationship Id="rId1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youcontrol.com.ua/" TargetMode="External"/><Relationship Id="rId4" Type="http://schemas.openxmlformats.org/officeDocument/2006/relationships/hyperlink" Target="https://ring.org.ua/" TargetMode="External"/><Relationship Id="rId9" Type="http://schemas.openxmlformats.org/officeDocument/2006/relationships/image" Target="../media/image22.png"/><Relationship Id="rId14" Type="http://schemas.openxmlformats.org/officeDocument/2006/relationships/hyperlink" Target="https://opendatabot.ua/" TargetMode="External"/><Relationship Id="rId5" Type="http://schemas.openxmlformats.org/officeDocument/2006/relationships/hyperlink" Target="http://court-on-the-palm.com.ua/" TargetMode="External"/><Relationship Id="rId6" Type="http://schemas.openxmlformats.org/officeDocument/2006/relationships/hyperlink" Target="https://monitor.estate/" TargetMode="External"/><Relationship Id="rId7" Type="http://schemas.openxmlformats.org/officeDocument/2006/relationships/hyperlink" Target="https://www.saveecobot.com/" TargetMode="External"/><Relationship Id="rId8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7.png"/><Relationship Id="rId10" Type="http://schemas.openxmlformats.org/officeDocument/2006/relationships/image" Target="../media/image24.png"/><Relationship Id="rId13" Type="http://schemas.openxmlformats.org/officeDocument/2006/relationships/image" Target="../media/image34.png"/><Relationship Id="rId1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Relationship Id="rId4" Type="http://schemas.openxmlformats.org/officeDocument/2006/relationships/hyperlink" Target="https://clarity-project.info/" TargetMode="External"/><Relationship Id="rId9" Type="http://schemas.openxmlformats.org/officeDocument/2006/relationships/image" Target="../media/image26.png"/><Relationship Id="rId14" Type="http://schemas.openxmlformats.org/officeDocument/2006/relationships/hyperlink" Target="http://coal.texty.org.ua/" TargetMode="External"/><Relationship Id="rId5" Type="http://schemas.openxmlformats.org/officeDocument/2006/relationships/hyperlink" Target="https://dozorro.org/" TargetMode="External"/><Relationship Id="rId6" Type="http://schemas.openxmlformats.org/officeDocument/2006/relationships/hyperlink" Target="https://www.007.org.ua/" TargetMode="External"/><Relationship Id="rId7" Type="http://schemas.openxmlformats.org/officeDocument/2006/relationships/hyperlink" Target="https://inspections.gov.ua/" TargetMode="External"/><Relationship Id="rId8" Type="http://schemas.openxmlformats.org/officeDocument/2006/relationships/hyperlink" Target="http://texty.org.ua/cars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Relationship Id="rId4" Type="http://schemas.openxmlformats.org/officeDocument/2006/relationships/image" Target="../media/image32.png"/><Relationship Id="rId5" Type="http://schemas.openxmlformats.org/officeDocument/2006/relationships/image" Target="../media/image31.png"/><Relationship Id="rId6" Type="http://schemas.openxmlformats.org/officeDocument/2006/relationships/image" Target="../media/image3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en.wikipedia.org/wiki/Data" TargetMode="External"/><Relationship Id="rId4" Type="http://schemas.openxmlformats.org/officeDocument/2006/relationships/hyperlink" Target="http://www.businessdictionary.com/definition/data.html" TargetMode="External"/><Relationship Id="rId5" Type="http://schemas.openxmlformats.org/officeDocument/2006/relationships/hyperlink" Target="https://www.mathsisfun.com/data/data.html" TargetMode="External"/><Relationship Id="rId6" Type="http://schemas.openxmlformats.org/officeDocument/2006/relationships/hyperlink" Target="https://www.webopedia.com/TERM/D/data.html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hyperlink" Target="http://dataportals.org/" TargetMode="External"/><Relationship Id="rId10" Type="http://schemas.openxmlformats.org/officeDocument/2006/relationships/hyperlink" Target="http://dataportals.org/" TargetMode="External"/><Relationship Id="rId13" Type="http://schemas.openxmlformats.org/officeDocument/2006/relationships/hyperlink" Target="https://theodi.org/guides/what-open-data" TargetMode="External"/><Relationship Id="rId12" Type="http://schemas.openxmlformats.org/officeDocument/2006/relationships/hyperlink" Target="https://blog.okfn.org/2013/10/03/defining-open-data/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programmableweb.com/category/big-data/api" TargetMode="External"/><Relationship Id="rId4" Type="http://schemas.openxmlformats.org/officeDocument/2006/relationships/hyperlink" Target="https://www.programmableweb.com/category/big-data/api" TargetMode="External"/><Relationship Id="rId9" Type="http://schemas.openxmlformats.org/officeDocument/2006/relationships/hyperlink" Target="http://dataportals.org/" TargetMode="External"/><Relationship Id="rId15" Type="http://schemas.openxmlformats.org/officeDocument/2006/relationships/hyperlink" Target="http://opendatahandbook.org/guide/en/what-is-open-data/" TargetMode="External"/><Relationship Id="rId14" Type="http://schemas.openxmlformats.org/officeDocument/2006/relationships/hyperlink" Target="https://www.europeandataportal.eu/elearning/en/module1/#/id/co-01" TargetMode="External"/><Relationship Id="rId5" Type="http://schemas.openxmlformats.org/officeDocument/2006/relationships/hyperlink" Target="https://www.opensciencedatacloud.org/" TargetMode="External"/><Relationship Id="rId6" Type="http://schemas.openxmlformats.org/officeDocument/2006/relationships/hyperlink" Target="https://www.opensciencedatacloud.org/" TargetMode="External"/><Relationship Id="rId7" Type="http://schemas.openxmlformats.org/officeDocument/2006/relationships/hyperlink" Target="http://www.civicdata.com/" TargetMode="External"/><Relationship Id="rId8" Type="http://schemas.openxmlformats.org/officeDocument/2006/relationships/hyperlink" Target="http://www.civicdata.com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hyperlink" Target="http://opendefinition.org/government/" TargetMode="External"/><Relationship Id="rId5" Type="http://schemas.openxmlformats.org/officeDocument/2006/relationships/hyperlink" Target="http://www.oecd.org/gov/digital-government/open-government-data.htm" TargetMode="External"/><Relationship Id="rId6" Type="http://schemas.openxmlformats.org/officeDocument/2006/relationships/hyperlink" Target="https://www.opengovpartnership.org/glossary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opendatahandbook.org/guide/en/why-open-dat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 txBox="1"/>
          <p:nvPr>
            <p:ph type="ctrTitle"/>
          </p:nvPr>
        </p:nvSpPr>
        <p:spPr>
          <a:xfrm>
            <a:off x="396677" y="1090484"/>
            <a:ext cx="99207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lang="en-US">
                <a:solidFill>
                  <a:srgbClr val="F3AE49"/>
                </a:solidFill>
              </a:rPr>
              <a:t>ОТКРЫТЫЕ </a:t>
            </a:r>
            <a:endParaRPr>
              <a:solidFill>
                <a:srgbClr val="F3AE4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lang="en-US">
                <a:solidFill>
                  <a:srgbClr val="F3AE49"/>
                </a:solidFill>
              </a:rPr>
              <a:t>ДАННЫЕ ДЛЯ СИВИКТЕХ</a:t>
            </a:r>
            <a:endParaRPr>
              <a:solidFill>
                <a:srgbClr val="F3AE49"/>
              </a:solidFill>
            </a:endParaRPr>
          </a:p>
        </p:txBody>
      </p:sp>
      <p:sp>
        <p:nvSpPr>
          <p:cNvPr id="168" name="Google Shape;168;p1"/>
          <p:cNvSpPr txBox="1"/>
          <p:nvPr>
            <p:ph idx="1" type="subTitle"/>
          </p:nvPr>
        </p:nvSpPr>
        <p:spPr>
          <a:xfrm>
            <a:off x="747252" y="4366930"/>
            <a:ext cx="9920700" cy="9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Что такое открытые данные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Как открытые данные урегулирование в Украине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Какие стартапы основаны на открытых данных в Украине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Как сделать правительственные данные открытыми </a:t>
            </a:r>
            <a:endParaRPr/>
          </a:p>
        </p:txBody>
      </p:sp>
      <p:sp>
        <p:nvSpPr>
          <p:cNvPr id="169" name="Google Shape;169;p1"/>
          <p:cNvSpPr txBox="1"/>
          <p:nvPr>
            <p:ph idx="2" type="body"/>
          </p:nvPr>
        </p:nvSpPr>
        <p:spPr>
          <a:xfrm>
            <a:off x="6995160" y="405124"/>
            <a:ext cx="4460804" cy="4018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/>
              <a:t>KYIV, 2019</a:t>
            </a:r>
            <a:endParaRPr/>
          </a:p>
        </p:txBody>
      </p:sp>
      <p:sp>
        <p:nvSpPr>
          <p:cNvPr id="170" name="Google Shape;170;p1"/>
          <p:cNvSpPr txBox="1"/>
          <p:nvPr>
            <p:ph idx="3" type="body"/>
          </p:nvPr>
        </p:nvSpPr>
        <p:spPr>
          <a:xfrm>
            <a:off x="6995160" y="6100928"/>
            <a:ext cx="4460804" cy="237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40"/>
              <a:buNone/>
            </a:pPr>
            <a:r>
              <a:rPr lang="en-US" sz="1800"/>
              <a:t>Nadiia Babynska</a:t>
            </a:r>
            <a:endParaRPr sz="1800"/>
          </a:p>
        </p:txBody>
      </p:sp>
      <p:sp>
        <p:nvSpPr>
          <p:cNvPr id="171" name="Google Shape;171;p1"/>
          <p:cNvSpPr txBox="1"/>
          <p:nvPr>
            <p:ph idx="4" type="body"/>
          </p:nvPr>
        </p:nvSpPr>
        <p:spPr>
          <a:xfrm>
            <a:off x="6995160" y="6316801"/>
            <a:ext cx="4460804" cy="23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10"/>
              <a:buNone/>
            </a:pPr>
            <a:r>
              <a:rPr lang="en-US" sz="1400"/>
              <a:t>+380502104847, virnadiia@gmail.com</a:t>
            </a:r>
            <a:endParaRPr sz="1400"/>
          </a:p>
        </p:txBody>
      </p:sp>
      <p:cxnSp>
        <p:nvCxnSpPr>
          <p:cNvPr id="172" name="Google Shape;172;p1"/>
          <p:cNvCxnSpPr/>
          <p:nvPr/>
        </p:nvCxnSpPr>
        <p:spPr>
          <a:xfrm>
            <a:off x="876300" y="3871913"/>
            <a:ext cx="400050" cy="0"/>
          </a:xfrm>
          <a:prstGeom prst="straightConnector1">
            <a:avLst/>
          </a:prstGeom>
          <a:noFill/>
          <a:ln cap="rnd" cmpd="sng" w="158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3" name="Google Shape;173;p1"/>
          <p:cNvCxnSpPr/>
          <p:nvPr/>
        </p:nvCxnSpPr>
        <p:spPr>
          <a:xfrm>
            <a:off x="745325" y="1070500"/>
            <a:ext cx="635400" cy="21900"/>
          </a:xfrm>
          <a:prstGeom prst="straightConnector1">
            <a:avLst/>
          </a:prstGeom>
          <a:noFill/>
          <a:ln cap="rnd" cmpd="sng" w="158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74" name="Google Shape;17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35302" y="4589802"/>
            <a:ext cx="1511125" cy="151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"/>
          <p:cNvSpPr txBox="1"/>
          <p:nvPr>
            <p:ph type="title"/>
          </p:nvPr>
        </p:nvSpPr>
        <p:spPr>
          <a:xfrm>
            <a:off x="3879179" y="3318126"/>
            <a:ext cx="44208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Calibri"/>
              <a:buNone/>
            </a:pPr>
            <a:r>
              <a:rPr lang="en-US" sz="3240"/>
              <a:t>ОТКРЫТЫЕ ДАННЫЕ В УКРАИНЕ</a:t>
            </a:r>
            <a:endParaRPr sz="3240"/>
          </a:p>
        </p:txBody>
      </p:sp>
      <p:sp>
        <p:nvSpPr>
          <p:cNvPr id="275" name="Google Shape;275;p6"/>
          <p:cNvSpPr txBox="1"/>
          <p:nvPr>
            <p:ph idx="1" type="body"/>
          </p:nvPr>
        </p:nvSpPr>
        <p:spPr>
          <a:xfrm>
            <a:off x="3879178" y="4592281"/>
            <a:ext cx="4420829" cy="9893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/>
              <a:t>Законодательная и сивиктех перспектива </a:t>
            </a:r>
            <a:endParaRPr/>
          </a:p>
        </p:txBody>
      </p:sp>
      <p:sp>
        <p:nvSpPr>
          <p:cNvPr id="276" name="Google Shape;276;p6"/>
          <p:cNvSpPr txBox="1"/>
          <p:nvPr>
            <p:ph idx="2" type="body"/>
          </p:nvPr>
        </p:nvSpPr>
        <p:spPr>
          <a:xfrm>
            <a:off x="4933075" y="1413389"/>
            <a:ext cx="23130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/>
              <a:t>Как это работает</a:t>
            </a:r>
            <a:endParaRPr/>
          </a:p>
        </p:txBody>
      </p:sp>
      <p:cxnSp>
        <p:nvCxnSpPr>
          <p:cNvPr id="277" name="Google Shape;277;p6"/>
          <p:cNvCxnSpPr/>
          <p:nvPr/>
        </p:nvCxnSpPr>
        <p:spPr>
          <a:xfrm>
            <a:off x="5889569" y="1344332"/>
            <a:ext cx="399900" cy="0"/>
          </a:xfrm>
          <a:prstGeom prst="straightConnector1">
            <a:avLst/>
          </a:prstGeom>
          <a:noFill/>
          <a:ln cap="rnd" cmpd="sng" w="158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8" name="Google Shape;278;p6"/>
          <p:cNvCxnSpPr/>
          <p:nvPr/>
        </p:nvCxnSpPr>
        <p:spPr>
          <a:xfrm>
            <a:off x="5889569" y="2515907"/>
            <a:ext cx="400050" cy="0"/>
          </a:xfrm>
          <a:prstGeom prst="straightConnector1">
            <a:avLst/>
          </a:prstGeom>
          <a:noFill/>
          <a:ln cap="rnd" cmpd="sng" w="158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9" name="Google Shape;279;p6"/>
          <p:cNvCxnSpPr/>
          <p:nvPr/>
        </p:nvCxnSpPr>
        <p:spPr>
          <a:xfrm>
            <a:off x="5889569" y="4555485"/>
            <a:ext cx="400050" cy="0"/>
          </a:xfrm>
          <a:prstGeom prst="straightConnector1">
            <a:avLst/>
          </a:prstGeom>
          <a:noFill/>
          <a:ln cap="rnd" cmpd="sng" w="158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80" name="Google Shape;280;p6"/>
          <p:cNvPicPr preferRelativeResize="0"/>
          <p:nvPr/>
        </p:nvPicPr>
        <p:blipFill rotWithShape="1">
          <a:blip r:embed="rId3">
            <a:alphaModFix/>
          </a:blip>
          <a:srcRect b="21153" l="10591" r="49420" t="34876"/>
          <a:stretch/>
        </p:blipFill>
        <p:spPr>
          <a:xfrm>
            <a:off x="5289800" y="2127575"/>
            <a:ext cx="1599451" cy="98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5" name="Google Shape;285;p7"/>
          <p:cNvCxnSpPr/>
          <p:nvPr/>
        </p:nvCxnSpPr>
        <p:spPr>
          <a:xfrm>
            <a:off x="876300" y="273306"/>
            <a:ext cx="400050" cy="0"/>
          </a:xfrm>
          <a:prstGeom prst="straightConnector1">
            <a:avLst/>
          </a:prstGeom>
          <a:noFill/>
          <a:ln cap="rnd" cmpd="sng" w="15875">
            <a:solidFill>
              <a:srgbClr val="9F2EB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6" name="Google Shape;286;p7"/>
          <p:cNvCxnSpPr/>
          <p:nvPr/>
        </p:nvCxnSpPr>
        <p:spPr>
          <a:xfrm>
            <a:off x="3486150" y="273306"/>
            <a:ext cx="400050" cy="0"/>
          </a:xfrm>
          <a:prstGeom prst="straightConnector1">
            <a:avLst/>
          </a:prstGeom>
          <a:noFill/>
          <a:ln cap="rnd" cmpd="sng" w="15875">
            <a:solidFill>
              <a:srgbClr val="9F2EB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7" name="Google Shape;287;p7"/>
          <p:cNvSpPr/>
          <p:nvPr/>
        </p:nvSpPr>
        <p:spPr>
          <a:xfrm>
            <a:off x="3486150" y="6165850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7"/>
          <p:cNvSpPr/>
          <p:nvPr/>
        </p:nvSpPr>
        <p:spPr>
          <a:xfrm>
            <a:off x="5974939" y="1250490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1372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9" name="Google Shape;289;p7"/>
          <p:cNvCxnSpPr/>
          <p:nvPr/>
        </p:nvCxnSpPr>
        <p:spPr>
          <a:xfrm>
            <a:off x="7004983" y="1320596"/>
            <a:ext cx="400050" cy="0"/>
          </a:xfrm>
          <a:prstGeom prst="straightConnector1">
            <a:avLst/>
          </a:prstGeom>
          <a:noFill/>
          <a:ln cap="rnd" cmpd="sng" w="15875">
            <a:solidFill>
              <a:srgbClr val="9F2EB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0" name="Google Shape;290;p7"/>
          <p:cNvSpPr/>
          <p:nvPr/>
        </p:nvSpPr>
        <p:spPr>
          <a:xfrm>
            <a:off x="5758629" y="2186768"/>
            <a:ext cx="741600" cy="7416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1372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1" name="Google Shape;291;p7"/>
          <p:cNvCxnSpPr/>
          <p:nvPr/>
        </p:nvCxnSpPr>
        <p:spPr>
          <a:xfrm>
            <a:off x="6788673" y="2256874"/>
            <a:ext cx="400050" cy="0"/>
          </a:xfrm>
          <a:prstGeom prst="straightConnector1">
            <a:avLst/>
          </a:prstGeom>
          <a:noFill/>
          <a:ln cap="rnd" cmpd="sng" w="15875">
            <a:solidFill>
              <a:srgbClr val="9F2EB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2" name="Google Shape;292;p7"/>
          <p:cNvSpPr/>
          <p:nvPr/>
        </p:nvSpPr>
        <p:spPr>
          <a:xfrm>
            <a:off x="5689800" y="3117656"/>
            <a:ext cx="741600" cy="7416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1372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3" name="Google Shape;293;p7"/>
          <p:cNvCxnSpPr/>
          <p:nvPr/>
        </p:nvCxnSpPr>
        <p:spPr>
          <a:xfrm>
            <a:off x="6719844" y="3187762"/>
            <a:ext cx="400050" cy="0"/>
          </a:xfrm>
          <a:prstGeom prst="straightConnector1">
            <a:avLst/>
          </a:prstGeom>
          <a:noFill/>
          <a:ln cap="rnd" cmpd="sng" w="15875">
            <a:solidFill>
              <a:srgbClr val="9F2EB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4" name="Google Shape;294;p7"/>
          <p:cNvSpPr/>
          <p:nvPr/>
        </p:nvSpPr>
        <p:spPr>
          <a:xfrm>
            <a:off x="5758629" y="4061569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1372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5" name="Google Shape;295;p7"/>
          <p:cNvCxnSpPr/>
          <p:nvPr/>
        </p:nvCxnSpPr>
        <p:spPr>
          <a:xfrm>
            <a:off x="6788673" y="4131675"/>
            <a:ext cx="400050" cy="0"/>
          </a:xfrm>
          <a:prstGeom prst="straightConnector1">
            <a:avLst/>
          </a:prstGeom>
          <a:noFill/>
          <a:ln cap="rnd" cmpd="sng" w="15875">
            <a:solidFill>
              <a:srgbClr val="9F2EB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6" name="Google Shape;296;p7"/>
          <p:cNvSpPr/>
          <p:nvPr/>
        </p:nvSpPr>
        <p:spPr>
          <a:xfrm>
            <a:off x="5994603" y="4993503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1372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7" name="Google Shape;297;p7"/>
          <p:cNvCxnSpPr/>
          <p:nvPr/>
        </p:nvCxnSpPr>
        <p:spPr>
          <a:xfrm>
            <a:off x="7024647" y="5063609"/>
            <a:ext cx="400050" cy="0"/>
          </a:xfrm>
          <a:prstGeom prst="straightConnector1">
            <a:avLst/>
          </a:prstGeom>
          <a:noFill/>
          <a:ln cap="rnd" cmpd="sng" w="15875">
            <a:solidFill>
              <a:srgbClr val="9F2EB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8" name="Google Shape;298;p7"/>
          <p:cNvSpPr txBox="1"/>
          <p:nvPr>
            <p:ph type="title"/>
          </p:nvPr>
        </p:nvSpPr>
        <p:spPr>
          <a:xfrm>
            <a:off x="1789471" y="1247442"/>
            <a:ext cx="3421159" cy="1076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Открытые данные в Украине. Старт. </a:t>
            </a:r>
            <a:endParaRPr/>
          </a:p>
        </p:txBody>
      </p:sp>
      <p:sp>
        <p:nvSpPr>
          <p:cNvPr id="299" name="Google Shape;299;p7"/>
          <p:cNvSpPr txBox="1"/>
          <p:nvPr>
            <p:ph idx="1" type="body"/>
          </p:nvPr>
        </p:nvSpPr>
        <p:spPr>
          <a:xfrm>
            <a:off x="1161625" y="3429000"/>
            <a:ext cx="4206900" cy="22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гражданское общество</a:t>
            </a:r>
            <a:endParaRPr sz="2400"/>
          </a:p>
          <a:p>
            <a:pPr indent="-3810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общественные запрос</a:t>
            </a:r>
            <a:endParaRPr sz="2400"/>
          </a:p>
          <a:p>
            <a:pPr indent="-3810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международные партнеры </a:t>
            </a:r>
            <a:endParaRPr sz="2400"/>
          </a:p>
          <a:p>
            <a:pPr indent="-3810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политическая воля </a:t>
            </a:r>
            <a:endParaRPr sz="2400"/>
          </a:p>
          <a:p>
            <a:pPr indent="-3810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рейтинги (ODB, GODI, AI и др.)</a:t>
            </a:r>
            <a:endParaRPr sz="2400"/>
          </a:p>
        </p:txBody>
      </p:sp>
      <p:sp>
        <p:nvSpPr>
          <p:cNvPr id="300" name="Google Shape;300;p7"/>
          <p:cNvSpPr txBox="1"/>
          <p:nvPr>
            <p:ph idx="2" type="body"/>
          </p:nvPr>
        </p:nvSpPr>
        <p:spPr>
          <a:xfrm>
            <a:off x="773061" y="318014"/>
            <a:ext cx="2313038" cy="513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</a:pPr>
            <a:r>
              <a:rPr lang="en-US"/>
              <a:t>OPEN DATA FOR CIVIC TECH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</a:pPr>
            <a:r>
              <a:t/>
            </a:r>
            <a:endParaRPr/>
          </a:p>
        </p:txBody>
      </p:sp>
      <p:sp>
        <p:nvSpPr>
          <p:cNvPr id="301" name="Google Shape;301;p7"/>
          <p:cNvSpPr txBox="1"/>
          <p:nvPr>
            <p:ph idx="3" type="body"/>
          </p:nvPr>
        </p:nvSpPr>
        <p:spPr>
          <a:xfrm>
            <a:off x="3382911" y="318014"/>
            <a:ext cx="2313038" cy="513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</a:pPr>
            <a:r>
              <a:rPr lang="en-US"/>
              <a:t>NADIIA BABYNSKA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</a:pPr>
            <a:r>
              <a:t/>
            </a:r>
            <a:endParaRPr/>
          </a:p>
        </p:txBody>
      </p:sp>
      <p:sp>
        <p:nvSpPr>
          <p:cNvPr id="302" name="Google Shape;302;p7"/>
          <p:cNvSpPr txBox="1"/>
          <p:nvPr>
            <p:ph idx="4" type="body"/>
          </p:nvPr>
        </p:nvSpPr>
        <p:spPr>
          <a:xfrm>
            <a:off x="6909722" y="1326700"/>
            <a:ext cx="3038100" cy="2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2014 принятие Антикоррупционной стратегии, Национального плана действий ИОП </a:t>
            </a:r>
            <a:endParaRPr/>
          </a:p>
        </p:txBody>
      </p:sp>
      <p:sp>
        <p:nvSpPr>
          <p:cNvPr id="303" name="Google Shape;303;p7"/>
          <p:cNvSpPr txBox="1"/>
          <p:nvPr>
            <p:ph idx="6" type="body"/>
          </p:nvPr>
        </p:nvSpPr>
        <p:spPr>
          <a:xfrm>
            <a:off x="5994650" y="1162075"/>
            <a:ext cx="7416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 1</a:t>
            </a:r>
            <a:endParaRPr/>
          </a:p>
        </p:txBody>
      </p:sp>
      <p:sp>
        <p:nvSpPr>
          <p:cNvPr id="304" name="Google Shape;304;p7"/>
          <p:cNvSpPr txBox="1"/>
          <p:nvPr>
            <p:ph idx="7" type="body"/>
          </p:nvPr>
        </p:nvSpPr>
        <p:spPr>
          <a:xfrm>
            <a:off x="6693423" y="2262967"/>
            <a:ext cx="2230168" cy="235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2015 приняты изменения в закон о доступе к публичной информации </a:t>
            </a:r>
            <a:endParaRPr/>
          </a:p>
        </p:txBody>
      </p:sp>
      <p:sp>
        <p:nvSpPr>
          <p:cNvPr id="305" name="Google Shape;305;p7"/>
          <p:cNvSpPr txBox="1"/>
          <p:nvPr>
            <p:ph idx="13" type="body"/>
          </p:nvPr>
        </p:nvSpPr>
        <p:spPr>
          <a:xfrm>
            <a:off x="6624594" y="3193855"/>
            <a:ext cx="2230168" cy="235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2015 Постановление Кабмина о перечне данных для публикации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306" name="Google Shape;306;p7"/>
          <p:cNvSpPr txBox="1"/>
          <p:nvPr>
            <p:ph idx="16" type="body"/>
          </p:nvPr>
        </p:nvSpPr>
        <p:spPr>
          <a:xfrm>
            <a:off x="6693423" y="4137768"/>
            <a:ext cx="2230200" cy="2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2016 принятие Хартии открытых данных, Национальный план </a:t>
            </a:r>
            <a:endParaRPr/>
          </a:p>
        </p:txBody>
      </p:sp>
      <p:sp>
        <p:nvSpPr>
          <p:cNvPr id="307" name="Google Shape;307;p7"/>
          <p:cNvSpPr txBox="1"/>
          <p:nvPr>
            <p:ph idx="19" type="body"/>
          </p:nvPr>
        </p:nvSpPr>
        <p:spPr>
          <a:xfrm>
            <a:off x="6929397" y="5069702"/>
            <a:ext cx="2230168" cy="235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2017-2018 открытые данные стали частью стратегических документов правительства</a:t>
            </a:r>
            <a:endParaRPr/>
          </a:p>
        </p:txBody>
      </p:sp>
      <p:sp>
        <p:nvSpPr>
          <p:cNvPr id="308" name="Google Shape;308;p7"/>
          <p:cNvSpPr/>
          <p:nvPr/>
        </p:nvSpPr>
        <p:spPr>
          <a:xfrm>
            <a:off x="5689804" y="3124218"/>
            <a:ext cx="741600" cy="7416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1372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7"/>
          <p:cNvSpPr/>
          <p:nvPr/>
        </p:nvSpPr>
        <p:spPr>
          <a:xfrm>
            <a:off x="5758691" y="4055568"/>
            <a:ext cx="741600" cy="7416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1372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1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7"/>
          <p:cNvSpPr/>
          <p:nvPr/>
        </p:nvSpPr>
        <p:spPr>
          <a:xfrm>
            <a:off x="5994666" y="4999043"/>
            <a:ext cx="741600" cy="7416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1372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1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5187d7f2d0_0_105"/>
          <p:cNvSpPr txBox="1"/>
          <p:nvPr>
            <p:ph type="title"/>
          </p:nvPr>
        </p:nvSpPr>
        <p:spPr>
          <a:xfrm>
            <a:off x="1779596" y="735129"/>
            <a:ext cx="86328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en-US" sz="3240"/>
              <a:t>КАКИЕ ДАННЫЕ ОТКРЫТЫ</a:t>
            </a:r>
            <a:endParaRPr sz="3240"/>
          </a:p>
        </p:txBody>
      </p:sp>
      <p:sp>
        <p:nvSpPr>
          <p:cNvPr id="316" name="Google Shape;316;g5187d7f2d0_0_105"/>
          <p:cNvSpPr txBox="1"/>
          <p:nvPr>
            <p:ph idx="1" type="body"/>
          </p:nvPr>
        </p:nvSpPr>
        <p:spPr>
          <a:xfrm>
            <a:off x="1779596" y="1408006"/>
            <a:ext cx="8632800" cy="38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/>
              <a:t>Реестр физических и юридических лиц (НО!)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/>
              <a:t>Трансакции бюджетных денег  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/>
              <a:t>Данные закупок (OCDS) + Молдова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/>
              <a:t>Парламентские данные 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/>
              <a:t>Данные деклараций чиновников 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/>
              <a:t>Судебные данные 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/>
              <a:t>Городские данные (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Lviv</a:t>
            </a:r>
            <a:r>
              <a:rPr lang="en-US" sz="2400"/>
              <a:t>, </a:t>
            </a:r>
            <a:r>
              <a:rPr lang="en-US" sz="2400" u="sng">
                <a:solidFill>
                  <a:schemeClr val="hlink"/>
                </a:solidFill>
                <a:hlinkClick r:id="rId4"/>
              </a:rPr>
              <a:t>Dnipro</a:t>
            </a:r>
            <a:r>
              <a:rPr lang="en-US" sz="2400"/>
              <a:t>, </a:t>
            </a:r>
            <a:r>
              <a:rPr lang="en-US" sz="2400" u="sng">
                <a:solidFill>
                  <a:schemeClr val="hlink"/>
                </a:solidFill>
                <a:hlinkClick r:id="rId5"/>
              </a:rPr>
              <a:t>Vinnytsia</a:t>
            </a:r>
            <a:r>
              <a:rPr lang="en-US" sz="2400"/>
              <a:t>, </a:t>
            </a:r>
            <a:r>
              <a:rPr lang="en-US" sz="2400" u="sng">
                <a:solidFill>
                  <a:schemeClr val="hlink"/>
                </a:solidFill>
                <a:hlinkClick r:id="rId6"/>
              </a:rPr>
              <a:t>Chernivtsi</a:t>
            </a:r>
            <a:r>
              <a:rPr lang="en-US" sz="2400"/>
              <a:t>, </a:t>
            </a:r>
            <a:r>
              <a:rPr lang="en-US" sz="2400" u="sng">
                <a:solidFill>
                  <a:schemeClr val="hlink"/>
                </a:solidFill>
                <a:hlinkClick r:id="rId7"/>
              </a:rPr>
              <a:t>Drohobych</a:t>
            </a:r>
            <a:r>
              <a:rPr lang="en-US" sz="2400"/>
              <a:t>) 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/>
              <a:t>Больше  </a:t>
            </a:r>
            <a:r>
              <a:rPr lang="en-US" sz="2400" u="sng">
                <a:solidFill>
                  <a:schemeClr val="hlink"/>
                </a:solidFill>
                <a:hlinkClick r:id="rId8"/>
              </a:rPr>
              <a:t>тут 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2400"/>
          </a:p>
        </p:txBody>
      </p:sp>
      <p:sp>
        <p:nvSpPr>
          <p:cNvPr id="317" name="Google Shape;317;g5187d7f2d0_0_105"/>
          <p:cNvSpPr txBox="1"/>
          <p:nvPr>
            <p:ph idx="2" type="body"/>
          </p:nvPr>
        </p:nvSpPr>
        <p:spPr>
          <a:xfrm>
            <a:off x="773061" y="318014"/>
            <a:ext cx="23130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</a:pPr>
            <a:r>
              <a:rPr lang="en-US"/>
              <a:t>OPEN DATA FOR CIVIC TECH</a:t>
            </a:r>
            <a:endParaRPr/>
          </a:p>
        </p:txBody>
      </p:sp>
      <p:sp>
        <p:nvSpPr>
          <p:cNvPr id="318" name="Google Shape;318;g5187d7f2d0_0_105"/>
          <p:cNvSpPr txBox="1"/>
          <p:nvPr>
            <p:ph idx="3" type="body"/>
          </p:nvPr>
        </p:nvSpPr>
        <p:spPr>
          <a:xfrm>
            <a:off x="3382911" y="318014"/>
            <a:ext cx="23130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</a:pPr>
            <a:r>
              <a:rPr lang="en-US"/>
              <a:t>NADIIA BABYNSKA</a:t>
            </a:r>
            <a:endParaRPr/>
          </a:p>
        </p:txBody>
      </p:sp>
      <p:cxnSp>
        <p:nvCxnSpPr>
          <p:cNvPr id="319" name="Google Shape;319;g5187d7f2d0_0_105"/>
          <p:cNvCxnSpPr/>
          <p:nvPr/>
        </p:nvCxnSpPr>
        <p:spPr>
          <a:xfrm>
            <a:off x="876300" y="273306"/>
            <a:ext cx="399900" cy="0"/>
          </a:xfrm>
          <a:prstGeom prst="straightConnector1">
            <a:avLst/>
          </a:prstGeom>
          <a:noFill/>
          <a:ln cap="rnd" cmpd="sng" w="15875">
            <a:solidFill>
              <a:srgbClr val="9F2EB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0" name="Google Shape;320;g5187d7f2d0_0_105"/>
          <p:cNvCxnSpPr/>
          <p:nvPr/>
        </p:nvCxnSpPr>
        <p:spPr>
          <a:xfrm>
            <a:off x="3486150" y="273306"/>
            <a:ext cx="399900" cy="0"/>
          </a:xfrm>
          <a:prstGeom prst="straightConnector1">
            <a:avLst/>
          </a:prstGeom>
          <a:noFill/>
          <a:ln cap="rnd" cmpd="sng" w="15875">
            <a:solidFill>
              <a:srgbClr val="9F2EB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8"/>
          <p:cNvSpPr/>
          <p:nvPr>
            <p:ph idx="2" type="pic"/>
          </p:nvPr>
        </p:nvSpPr>
        <p:spPr>
          <a:xfrm>
            <a:off x="773050" y="875850"/>
            <a:ext cx="5448600" cy="54243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-US" sz="2400"/>
              <a:t>ГОСИНСТИТУЦИИ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400"/>
              <a:t>Госагентство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Парламент</a:t>
            </a:r>
            <a:r>
              <a:rPr lang="en-US" sz="2400"/>
              <a:t>, Министерства, Местные советы и другие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-US" sz="2400"/>
              <a:t>ПРОЕКТЫ ОБ ОД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(TAPAS, Incubator 1991, EGAP, Apps4cities, DIXI Group, BRDO)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CIVIC TECH 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-US" sz="2400"/>
              <a:t>БИЗНЕС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6" name="Google Shape;326;p8"/>
          <p:cNvCxnSpPr/>
          <p:nvPr/>
        </p:nvCxnSpPr>
        <p:spPr>
          <a:xfrm>
            <a:off x="876300" y="273306"/>
            <a:ext cx="400050" cy="0"/>
          </a:xfrm>
          <a:prstGeom prst="straightConnector1">
            <a:avLst/>
          </a:prstGeom>
          <a:noFill/>
          <a:ln cap="rnd" cmpd="sng" w="15875">
            <a:solidFill>
              <a:srgbClr val="9F2EB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7" name="Google Shape;327;p8"/>
          <p:cNvCxnSpPr/>
          <p:nvPr/>
        </p:nvCxnSpPr>
        <p:spPr>
          <a:xfrm>
            <a:off x="3486150" y="273306"/>
            <a:ext cx="400050" cy="0"/>
          </a:xfrm>
          <a:prstGeom prst="straightConnector1">
            <a:avLst/>
          </a:prstGeom>
          <a:noFill/>
          <a:ln cap="rnd" cmpd="sng" w="15875">
            <a:solidFill>
              <a:srgbClr val="9F2EB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8" name="Google Shape;328;p8"/>
          <p:cNvSpPr/>
          <p:nvPr/>
        </p:nvSpPr>
        <p:spPr>
          <a:xfrm>
            <a:off x="6096000" y="817189"/>
            <a:ext cx="5223600" cy="5223600"/>
          </a:xfrm>
          <a:prstGeom prst="ellipse">
            <a:avLst/>
          </a:prstGeom>
          <a:gradFill>
            <a:gsLst>
              <a:gs pos="0">
                <a:srgbClr val="A24AB1">
                  <a:alpha val="60392"/>
                </a:srgbClr>
              </a:gs>
              <a:gs pos="100000">
                <a:srgbClr val="5B12AA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8"/>
          <p:cNvSpPr/>
          <p:nvPr/>
        </p:nvSpPr>
        <p:spPr>
          <a:xfrm>
            <a:off x="5939650" y="4614536"/>
            <a:ext cx="1384200" cy="13842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7083581" y="1403303"/>
            <a:ext cx="430867" cy="326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8846" y="4674972"/>
            <a:ext cx="430867" cy="326564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8"/>
          <p:cNvSpPr txBox="1"/>
          <p:nvPr>
            <p:ph idx="1" type="body"/>
          </p:nvPr>
        </p:nvSpPr>
        <p:spPr>
          <a:xfrm>
            <a:off x="7514439" y="1729875"/>
            <a:ext cx="3046200" cy="294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2400"/>
              <a:t>Страна (Украина) усилила свою национальную инициативу по открытых данных</a:t>
            </a:r>
            <a:r>
              <a:rPr lang="en-US" sz="2400"/>
              <a:t>, улучшила политику открытых данных и практики управления данными </a:t>
            </a:r>
            <a:endParaRPr sz="2400"/>
          </a:p>
        </p:txBody>
      </p:sp>
      <p:sp>
        <p:nvSpPr>
          <p:cNvPr id="333" name="Google Shape;333;p8"/>
          <p:cNvSpPr txBox="1"/>
          <p:nvPr>
            <p:ph idx="3" type="body"/>
          </p:nvPr>
        </p:nvSpPr>
        <p:spPr>
          <a:xfrm>
            <a:off x="773061" y="318014"/>
            <a:ext cx="2313038" cy="513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</a:pPr>
            <a:r>
              <a:rPr lang="en-US"/>
              <a:t>OPEN DATA FOR CIVIC TECH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</a:pPr>
            <a:r>
              <a:t/>
            </a:r>
            <a:endParaRPr/>
          </a:p>
        </p:txBody>
      </p:sp>
      <p:sp>
        <p:nvSpPr>
          <p:cNvPr id="334" name="Google Shape;334;p8"/>
          <p:cNvSpPr txBox="1"/>
          <p:nvPr>
            <p:ph idx="4" type="body"/>
          </p:nvPr>
        </p:nvSpPr>
        <p:spPr>
          <a:xfrm>
            <a:off x="3382911" y="318014"/>
            <a:ext cx="2313038" cy="513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</a:pPr>
            <a:r>
              <a:rPr lang="en-US"/>
              <a:t>NADIIA BABYNSKA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</a:pPr>
            <a:r>
              <a:t/>
            </a:r>
            <a:endParaRPr/>
          </a:p>
        </p:txBody>
      </p:sp>
      <p:sp>
        <p:nvSpPr>
          <p:cNvPr id="335" name="Google Shape;335;p8"/>
          <p:cNvSpPr txBox="1"/>
          <p:nvPr>
            <p:ph idx="5" type="body"/>
          </p:nvPr>
        </p:nvSpPr>
        <p:spPr>
          <a:xfrm>
            <a:off x="153375" y="599950"/>
            <a:ext cx="51054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4800"/>
              <a:t>ЭКОСИСТЕМА</a:t>
            </a:r>
            <a:endParaRPr sz="4800"/>
          </a:p>
        </p:txBody>
      </p:sp>
      <p:sp>
        <p:nvSpPr>
          <p:cNvPr id="336" name="Google Shape;336;p8"/>
          <p:cNvSpPr txBox="1"/>
          <p:nvPr/>
        </p:nvSpPr>
        <p:spPr>
          <a:xfrm>
            <a:off x="7673250" y="5056150"/>
            <a:ext cx="97809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Open Data Barometer, </a:t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2018</a:t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1" name="Google Shape;341;p10"/>
          <p:cNvCxnSpPr/>
          <p:nvPr/>
        </p:nvCxnSpPr>
        <p:spPr>
          <a:xfrm>
            <a:off x="876300" y="273306"/>
            <a:ext cx="400050" cy="0"/>
          </a:xfrm>
          <a:prstGeom prst="straightConnector1">
            <a:avLst/>
          </a:prstGeom>
          <a:noFill/>
          <a:ln cap="rnd" cmpd="sng" w="15875">
            <a:solidFill>
              <a:srgbClr val="9F2EB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2" name="Google Shape;342;p10"/>
          <p:cNvCxnSpPr/>
          <p:nvPr/>
        </p:nvCxnSpPr>
        <p:spPr>
          <a:xfrm>
            <a:off x="3486150" y="273306"/>
            <a:ext cx="400050" cy="0"/>
          </a:xfrm>
          <a:prstGeom prst="straightConnector1">
            <a:avLst/>
          </a:prstGeom>
          <a:noFill/>
          <a:ln cap="rnd" cmpd="sng" w="15875">
            <a:solidFill>
              <a:srgbClr val="9F2EB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3" name="Google Shape;343;p10"/>
          <p:cNvCxnSpPr/>
          <p:nvPr/>
        </p:nvCxnSpPr>
        <p:spPr>
          <a:xfrm>
            <a:off x="2689884" y="2839875"/>
            <a:ext cx="400050" cy="0"/>
          </a:xfrm>
          <a:prstGeom prst="straightConnector1">
            <a:avLst/>
          </a:prstGeom>
          <a:noFill/>
          <a:ln cap="rnd" cmpd="sng" w="15875">
            <a:solidFill>
              <a:srgbClr val="9F2EB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4" name="Google Shape;344;p10"/>
          <p:cNvCxnSpPr/>
          <p:nvPr/>
        </p:nvCxnSpPr>
        <p:spPr>
          <a:xfrm>
            <a:off x="5895974" y="2839875"/>
            <a:ext cx="400050" cy="0"/>
          </a:xfrm>
          <a:prstGeom prst="straightConnector1">
            <a:avLst/>
          </a:prstGeom>
          <a:noFill/>
          <a:ln cap="rnd" cmpd="sng" w="15875">
            <a:solidFill>
              <a:srgbClr val="9F2EB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5" name="Google Shape;345;p10"/>
          <p:cNvCxnSpPr/>
          <p:nvPr/>
        </p:nvCxnSpPr>
        <p:spPr>
          <a:xfrm>
            <a:off x="9104625" y="2839875"/>
            <a:ext cx="400050" cy="0"/>
          </a:xfrm>
          <a:prstGeom prst="straightConnector1">
            <a:avLst/>
          </a:prstGeom>
          <a:noFill/>
          <a:ln cap="rnd" cmpd="sng" w="15875">
            <a:solidFill>
              <a:srgbClr val="9F2EB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6" name="Google Shape;346;p10"/>
          <p:cNvCxnSpPr/>
          <p:nvPr/>
        </p:nvCxnSpPr>
        <p:spPr>
          <a:xfrm>
            <a:off x="2689884" y="4780901"/>
            <a:ext cx="400050" cy="0"/>
          </a:xfrm>
          <a:prstGeom prst="straightConnector1">
            <a:avLst/>
          </a:prstGeom>
          <a:noFill/>
          <a:ln cap="rnd" cmpd="sng" w="15875">
            <a:solidFill>
              <a:srgbClr val="9F2EB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7" name="Google Shape;347;p10"/>
          <p:cNvCxnSpPr/>
          <p:nvPr/>
        </p:nvCxnSpPr>
        <p:spPr>
          <a:xfrm>
            <a:off x="5895974" y="4780901"/>
            <a:ext cx="400050" cy="0"/>
          </a:xfrm>
          <a:prstGeom prst="straightConnector1">
            <a:avLst/>
          </a:prstGeom>
          <a:noFill/>
          <a:ln cap="rnd" cmpd="sng" w="15875">
            <a:solidFill>
              <a:srgbClr val="9F2EB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8" name="Google Shape;348;p10"/>
          <p:cNvCxnSpPr/>
          <p:nvPr/>
        </p:nvCxnSpPr>
        <p:spPr>
          <a:xfrm>
            <a:off x="9104625" y="4780901"/>
            <a:ext cx="400050" cy="0"/>
          </a:xfrm>
          <a:prstGeom prst="straightConnector1">
            <a:avLst/>
          </a:prstGeom>
          <a:noFill/>
          <a:ln cap="rnd" cmpd="sng" w="15875">
            <a:solidFill>
              <a:srgbClr val="9F2EB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9" name="Google Shape;349;p10"/>
          <p:cNvSpPr txBox="1"/>
          <p:nvPr>
            <p:ph idx="1" type="body"/>
          </p:nvPr>
        </p:nvSpPr>
        <p:spPr>
          <a:xfrm>
            <a:off x="773061" y="318014"/>
            <a:ext cx="23130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</a:pPr>
            <a:r>
              <a:rPr lang="en-US"/>
              <a:t>OPEN DATA FOR CIVIC TECH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</a:pPr>
            <a:r>
              <a:t/>
            </a:r>
            <a:endParaRPr/>
          </a:p>
        </p:txBody>
      </p:sp>
      <p:sp>
        <p:nvSpPr>
          <p:cNvPr id="350" name="Google Shape;350;p10"/>
          <p:cNvSpPr txBox="1"/>
          <p:nvPr>
            <p:ph idx="2" type="body"/>
          </p:nvPr>
        </p:nvSpPr>
        <p:spPr>
          <a:xfrm>
            <a:off x="3382911" y="318014"/>
            <a:ext cx="2313038" cy="513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</a:pPr>
            <a:r>
              <a:rPr lang="en-US"/>
              <a:t>NADIIA BABYNSKA</a:t>
            </a:r>
            <a:endParaRPr/>
          </a:p>
        </p:txBody>
      </p:sp>
      <p:sp>
        <p:nvSpPr>
          <p:cNvPr id="351" name="Google Shape;351;p10"/>
          <p:cNvSpPr txBox="1"/>
          <p:nvPr>
            <p:ph idx="3" type="body"/>
          </p:nvPr>
        </p:nvSpPr>
        <p:spPr>
          <a:xfrm>
            <a:off x="1665575" y="2845975"/>
            <a:ext cx="26073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1400" u="sng">
                <a:solidFill>
                  <a:srgbClr val="2D5CA6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YouControl</a:t>
            </a:r>
            <a:r>
              <a:rPr b="0" lang="en-US" sz="1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информация о и для бизнеса </a:t>
            </a:r>
            <a:endParaRPr b="0" sz="14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400"/>
          </a:p>
        </p:txBody>
      </p:sp>
      <p:sp>
        <p:nvSpPr>
          <p:cNvPr id="352" name="Google Shape;352;p10"/>
          <p:cNvSpPr txBox="1"/>
          <p:nvPr>
            <p:ph idx="9" type="body"/>
          </p:nvPr>
        </p:nvSpPr>
        <p:spPr>
          <a:xfrm>
            <a:off x="8189577" y="2845980"/>
            <a:ext cx="2829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1400" u="sng">
                <a:solidFill>
                  <a:srgbClr val="2D5CA6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Ring</a:t>
            </a:r>
            <a:r>
              <a:rPr b="0" lang="en-US" sz="14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n-US" sz="1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сгруппированная</a:t>
            </a:r>
            <a:r>
              <a:rPr b="0" lang="en-US" sz="1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информация из 12 реестров</a:t>
            </a:r>
            <a:endParaRPr sz="1400"/>
          </a:p>
        </p:txBody>
      </p:sp>
      <p:sp>
        <p:nvSpPr>
          <p:cNvPr id="353" name="Google Shape;353;p10"/>
          <p:cNvSpPr txBox="1"/>
          <p:nvPr>
            <p:ph idx="15" type="body"/>
          </p:nvPr>
        </p:nvSpPr>
        <p:spPr>
          <a:xfrm>
            <a:off x="1774825" y="4787003"/>
            <a:ext cx="2498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1400" u="sng">
                <a:solidFill>
                  <a:srgbClr val="2D5CA6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Суд на долоні</a:t>
            </a:r>
            <a:r>
              <a:rPr b="0" lang="en-US" sz="1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сервис на судебных данных</a:t>
            </a:r>
            <a:endParaRPr sz="1400"/>
          </a:p>
        </p:txBody>
      </p:sp>
      <p:sp>
        <p:nvSpPr>
          <p:cNvPr id="354" name="Google Shape;354;p10"/>
          <p:cNvSpPr txBox="1"/>
          <p:nvPr>
            <p:ph idx="18" type="body"/>
          </p:nvPr>
        </p:nvSpPr>
        <p:spPr>
          <a:xfrm>
            <a:off x="4980915" y="4786994"/>
            <a:ext cx="2230168" cy="235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1400" u="sng">
                <a:solidFill>
                  <a:srgbClr val="2D5CA6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Monitor.Estate</a:t>
            </a:r>
            <a:r>
              <a:rPr b="0" lang="en-US" sz="1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информация о застройщиках</a:t>
            </a:r>
            <a:endParaRPr sz="1400"/>
          </a:p>
        </p:txBody>
      </p:sp>
      <p:sp>
        <p:nvSpPr>
          <p:cNvPr id="355" name="Google Shape;355;p10"/>
          <p:cNvSpPr txBox="1"/>
          <p:nvPr>
            <p:ph idx="21" type="body"/>
          </p:nvPr>
        </p:nvSpPr>
        <p:spPr>
          <a:xfrm>
            <a:off x="8189576" y="4787004"/>
            <a:ext cx="2498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en-US" sz="1400" u="sng">
                <a:solidFill>
                  <a:srgbClr val="2D5CA6"/>
                </a:solidFill>
                <a:latin typeface="Open Sans"/>
                <a:ea typeface="Open Sans"/>
                <a:cs typeface="Open Sans"/>
                <a:sym typeface="Open Sans"/>
                <a:hlinkClick r:id="rId7"/>
              </a:rPr>
              <a:t>SaveEcoBot</a:t>
            </a:r>
            <a:r>
              <a:rPr b="0" lang="en-US" sz="1400">
                <a:solidFill>
                  <a:srgbClr val="2D5CA6"/>
                </a:solidFill>
                <a:latin typeface="Open Sans"/>
                <a:ea typeface="Open Sans"/>
                <a:cs typeface="Open Sans"/>
                <a:sym typeface="Open Sans"/>
              </a:rPr>
              <a:t> первый экобот для мониторинга  </a:t>
            </a:r>
            <a:endParaRPr sz="1400"/>
          </a:p>
        </p:txBody>
      </p:sp>
      <p:sp>
        <p:nvSpPr>
          <p:cNvPr id="356" name="Google Shape;356;p10"/>
          <p:cNvSpPr txBox="1"/>
          <p:nvPr>
            <p:ph type="title"/>
          </p:nvPr>
        </p:nvSpPr>
        <p:spPr>
          <a:xfrm>
            <a:off x="1789475" y="1247450"/>
            <a:ext cx="94728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en-US" sz="3240"/>
              <a:t>Сивиктех</a:t>
            </a:r>
            <a:r>
              <a:rPr lang="en-US" sz="3240"/>
              <a:t>/бизнес и открытые данные в Украине</a:t>
            </a:r>
            <a:endParaRPr sz="3240"/>
          </a:p>
        </p:txBody>
      </p:sp>
      <p:pic>
        <p:nvPicPr>
          <p:cNvPr id="357" name="Google Shape;357;p10"/>
          <p:cNvPicPr preferRelativeResize="0"/>
          <p:nvPr/>
        </p:nvPicPr>
        <p:blipFill rotWithShape="1">
          <a:blip r:embed="rId8">
            <a:alphaModFix/>
          </a:blip>
          <a:srcRect b="26507" l="24114" r="23812" t="27261"/>
          <a:stretch/>
        </p:blipFill>
        <p:spPr>
          <a:xfrm>
            <a:off x="2349900" y="1985088"/>
            <a:ext cx="1079999" cy="678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10"/>
          <p:cNvPicPr preferRelativeResize="0"/>
          <p:nvPr/>
        </p:nvPicPr>
        <p:blipFill rotWithShape="1">
          <a:blip r:embed="rId9">
            <a:alphaModFix/>
          </a:blip>
          <a:srcRect b="0" l="12161" r="11396" t="0"/>
          <a:stretch/>
        </p:blipFill>
        <p:spPr>
          <a:xfrm>
            <a:off x="5668035" y="1817604"/>
            <a:ext cx="855925" cy="101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762070" y="2024462"/>
            <a:ext cx="1080000" cy="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1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410213" y="3650701"/>
            <a:ext cx="959400" cy="95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591982" y="3870689"/>
            <a:ext cx="1008000" cy="65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986150" y="3702438"/>
            <a:ext cx="855924" cy="855924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10"/>
          <p:cNvSpPr txBox="1"/>
          <p:nvPr>
            <p:ph idx="3" type="body"/>
          </p:nvPr>
        </p:nvSpPr>
        <p:spPr>
          <a:xfrm>
            <a:off x="4927575" y="2845975"/>
            <a:ext cx="28290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en-US" sz="1400" u="sng">
                <a:solidFill>
                  <a:srgbClr val="2D5CA6"/>
                </a:solidFill>
                <a:latin typeface="Open Sans"/>
                <a:ea typeface="Open Sans"/>
                <a:cs typeface="Open Sans"/>
                <a:sym typeface="Open Sans"/>
                <a:hlinkClick r:id="rId14"/>
              </a:rPr>
              <a:t>Опендатабот</a:t>
            </a:r>
            <a:r>
              <a:rPr b="0" lang="en-US" sz="1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 информация о и для бизнеса</a:t>
            </a:r>
            <a:endParaRPr b="0" sz="14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14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b="0" sz="14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g5187d7f2d0_0_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4125" y="1810875"/>
            <a:ext cx="1080000" cy="108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9" name="Google Shape;369;g5187d7f2d0_0_67"/>
          <p:cNvCxnSpPr/>
          <p:nvPr/>
        </p:nvCxnSpPr>
        <p:spPr>
          <a:xfrm>
            <a:off x="876300" y="273306"/>
            <a:ext cx="399900" cy="0"/>
          </a:xfrm>
          <a:prstGeom prst="straightConnector1">
            <a:avLst/>
          </a:prstGeom>
          <a:noFill/>
          <a:ln cap="rnd" cmpd="sng" w="15875">
            <a:solidFill>
              <a:srgbClr val="9F2EB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0" name="Google Shape;370;g5187d7f2d0_0_67"/>
          <p:cNvCxnSpPr/>
          <p:nvPr/>
        </p:nvCxnSpPr>
        <p:spPr>
          <a:xfrm>
            <a:off x="3486150" y="273306"/>
            <a:ext cx="399900" cy="0"/>
          </a:xfrm>
          <a:prstGeom prst="straightConnector1">
            <a:avLst/>
          </a:prstGeom>
          <a:noFill/>
          <a:ln cap="rnd" cmpd="sng" w="15875">
            <a:solidFill>
              <a:srgbClr val="9F2EB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1" name="Google Shape;371;g5187d7f2d0_0_67"/>
          <p:cNvCxnSpPr/>
          <p:nvPr/>
        </p:nvCxnSpPr>
        <p:spPr>
          <a:xfrm>
            <a:off x="2689884" y="2839875"/>
            <a:ext cx="399900" cy="0"/>
          </a:xfrm>
          <a:prstGeom prst="straightConnector1">
            <a:avLst/>
          </a:prstGeom>
          <a:noFill/>
          <a:ln cap="rnd" cmpd="sng" w="15875">
            <a:solidFill>
              <a:srgbClr val="9F2EB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2" name="Google Shape;372;g5187d7f2d0_0_67"/>
          <p:cNvCxnSpPr/>
          <p:nvPr/>
        </p:nvCxnSpPr>
        <p:spPr>
          <a:xfrm>
            <a:off x="5895974" y="2839875"/>
            <a:ext cx="399900" cy="0"/>
          </a:xfrm>
          <a:prstGeom prst="straightConnector1">
            <a:avLst/>
          </a:prstGeom>
          <a:noFill/>
          <a:ln cap="rnd" cmpd="sng" w="15875">
            <a:solidFill>
              <a:srgbClr val="9F2EB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3" name="Google Shape;373;g5187d7f2d0_0_67"/>
          <p:cNvCxnSpPr/>
          <p:nvPr/>
        </p:nvCxnSpPr>
        <p:spPr>
          <a:xfrm>
            <a:off x="9104625" y="2839875"/>
            <a:ext cx="399900" cy="0"/>
          </a:xfrm>
          <a:prstGeom prst="straightConnector1">
            <a:avLst/>
          </a:prstGeom>
          <a:noFill/>
          <a:ln cap="rnd" cmpd="sng" w="15875">
            <a:solidFill>
              <a:srgbClr val="9F2EB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4" name="Google Shape;374;g5187d7f2d0_0_67"/>
          <p:cNvCxnSpPr/>
          <p:nvPr/>
        </p:nvCxnSpPr>
        <p:spPr>
          <a:xfrm>
            <a:off x="2689884" y="4780901"/>
            <a:ext cx="399900" cy="0"/>
          </a:xfrm>
          <a:prstGeom prst="straightConnector1">
            <a:avLst/>
          </a:prstGeom>
          <a:noFill/>
          <a:ln cap="rnd" cmpd="sng" w="15875">
            <a:solidFill>
              <a:srgbClr val="9F2EB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5" name="Google Shape;375;g5187d7f2d0_0_67"/>
          <p:cNvCxnSpPr/>
          <p:nvPr/>
        </p:nvCxnSpPr>
        <p:spPr>
          <a:xfrm>
            <a:off x="5895974" y="4780901"/>
            <a:ext cx="399900" cy="0"/>
          </a:xfrm>
          <a:prstGeom prst="straightConnector1">
            <a:avLst/>
          </a:prstGeom>
          <a:noFill/>
          <a:ln cap="rnd" cmpd="sng" w="15875">
            <a:solidFill>
              <a:srgbClr val="9F2EB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6" name="Google Shape;376;g5187d7f2d0_0_67"/>
          <p:cNvCxnSpPr/>
          <p:nvPr/>
        </p:nvCxnSpPr>
        <p:spPr>
          <a:xfrm>
            <a:off x="9104625" y="4780901"/>
            <a:ext cx="399900" cy="0"/>
          </a:xfrm>
          <a:prstGeom prst="straightConnector1">
            <a:avLst/>
          </a:prstGeom>
          <a:noFill/>
          <a:ln cap="rnd" cmpd="sng" w="15875">
            <a:solidFill>
              <a:srgbClr val="9F2EB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7" name="Google Shape;377;g5187d7f2d0_0_67"/>
          <p:cNvSpPr txBox="1"/>
          <p:nvPr>
            <p:ph idx="1" type="body"/>
          </p:nvPr>
        </p:nvSpPr>
        <p:spPr>
          <a:xfrm>
            <a:off x="773061" y="318014"/>
            <a:ext cx="23130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</a:pPr>
            <a:r>
              <a:rPr lang="en-US"/>
              <a:t>OPEN DATA FOR CIVIC TECH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</a:pPr>
            <a:r>
              <a:t/>
            </a:r>
            <a:endParaRPr/>
          </a:p>
        </p:txBody>
      </p:sp>
      <p:sp>
        <p:nvSpPr>
          <p:cNvPr id="378" name="Google Shape;378;g5187d7f2d0_0_67"/>
          <p:cNvSpPr txBox="1"/>
          <p:nvPr>
            <p:ph idx="2" type="body"/>
          </p:nvPr>
        </p:nvSpPr>
        <p:spPr>
          <a:xfrm>
            <a:off x="3382911" y="318014"/>
            <a:ext cx="23130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</a:pPr>
            <a:r>
              <a:rPr lang="en-US"/>
              <a:t>NADIIA BABYNSKA</a:t>
            </a:r>
            <a:endParaRPr/>
          </a:p>
        </p:txBody>
      </p:sp>
      <p:sp>
        <p:nvSpPr>
          <p:cNvPr id="379" name="Google Shape;379;g5187d7f2d0_0_67"/>
          <p:cNvSpPr txBox="1"/>
          <p:nvPr>
            <p:ph idx="3" type="body"/>
          </p:nvPr>
        </p:nvSpPr>
        <p:spPr>
          <a:xfrm>
            <a:off x="1774825" y="2845978"/>
            <a:ext cx="2313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1400" u="sng">
                <a:solidFill>
                  <a:srgbClr val="2D5CA6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Clarity Project</a:t>
            </a:r>
            <a:r>
              <a:rPr b="0" lang="en-US" sz="1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данные о закупках и участниках </a:t>
            </a:r>
            <a:endParaRPr sz="1400"/>
          </a:p>
        </p:txBody>
      </p:sp>
      <p:sp>
        <p:nvSpPr>
          <p:cNvPr id="380" name="Google Shape;380;g5187d7f2d0_0_67"/>
          <p:cNvSpPr txBox="1"/>
          <p:nvPr>
            <p:ph idx="6" type="body"/>
          </p:nvPr>
        </p:nvSpPr>
        <p:spPr>
          <a:xfrm>
            <a:off x="4980926" y="2845976"/>
            <a:ext cx="2381400" cy="2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1400" u="sng">
                <a:solidFill>
                  <a:srgbClr val="2D5CA6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DoZorro</a:t>
            </a:r>
            <a:r>
              <a:rPr b="0" lang="en-US" sz="1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данные о закупках и участниках</a:t>
            </a:r>
            <a:endParaRPr sz="1400"/>
          </a:p>
        </p:txBody>
      </p:sp>
      <p:sp>
        <p:nvSpPr>
          <p:cNvPr id="381" name="Google Shape;381;g5187d7f2d0_0_67"/>
          <p:cNvSpPr txBox="1"/>
          <p:nvPr>
            <p:ph idx="9" type="body"/>
          </p:nvPr>
        </p:nvSpPr>
        <p:spPr>
          <a:xfrm>
            <a:off x="8189575" y="2922174"/>
            <a:ext cx="26784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en-US" sz="1400" u="sng">
                <a:solidFill>
                  <a:srgbClr val="2D5CA6"/>
                </a:solidFill>
                <a:hlinkClick r:id="rId6"/>
              </a:rPr>
              <a:t>007.org.ua</a:t>
            </a:r>
            <a:r>
              <a:rPr lang="en-US" sz="1400"/>
              <a:t> </a:t>
            </a:r>
            <a:r>
              <a:rPr b="0" lang="en-US" sz="1400"/>
              <a:t>сервис о трансакциях из бюджета</a:t>
            </a:r>
            <a:endParaRPr b="0" sz="1400"/>
          </a:p>
        </p:txBody>
      </p:sp>
      <p:sp>
        <p:nvSpPr>
          <p:cNvPr id="382" name="Google Shape;382;g5187d7f2d0_0_67"/>
          <p:cNvSpPr txBox="1"/>
          <p:nvPr>
            <p:ph idx="15" type="body"/>
          </p:nvPr>
        </p:nvSpPr>
        <p:spPr>
          <a:xfrm>
            <a:off x="1774825" y="4786994"/>
            <a:ext cx="2230200" cy="2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1400" u="sng">
                <a:solidFill>
                  <a:srgbClr val="2D5CA6"/>
                </a:solidFill>
                <a:latin typeface="Open Sans"/>
                <a:ea typeface="Open Sans"/>
                <a:cs typeface="Open Sans"/>
                <a:sym typeface="Open Sans"/>
                <a:hlinkClick r:id="rId7"/>
              </a:rPr>
              <a:t>inspections.gov.ua</a:t>
            </a:r>
            <a:r>
              <a:rPr b="0" lang="en-US" sz="1400">
                <a:solidFill>
                  <a:srgbClr val="2D5CA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lang="en-US" sz="1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портал для бзнеса (как открыть, проверки)</a:t>
            </a:r>
            <a:endParaRPr b="0" sz="14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400"/>
          </a:p>
        </p:txBody>
      </p:sp>
      <p:sp>
        <p:nvSpPr>
          <p:cNvPr id="383" name="Google Shape;383;g5187d7f2d0_0_67"/>
          <p:cNvSpPr txBox="1"/>
          <p:nvPr>
            <p:ph idx="18" type="body"/>
          </p:nvPr>
        </p:nvSpPr>
        <p:spPr>
          <a:xfrm>
            <a:off x="4980925" y="4787006"/>
            <a:ext cx="22302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1400" u="sng">
                <a:solidFill>
                  <a:srgbClr val="2D5CA6"/>
                </a:solidFill>
                <a:latin typeface="Open Sans"/>
                <a:ea typeface="Open Sans"/>
                <a:cs typeface="Open Sans"/>
                <a:sym typeface="Open Sans"/>
                <a:hlinkClick r:id="rId8"/>
              </a:rPr>
              <a:t>Service</a:t>
            </a:r>
            <a:r>
              <a:rPr b="0" lang="en-US" sz="1400">
                <a:solidFill>
                  <a:srgbClr val="2D5CA6"/>
                </a:solidFill>
                <a:latin typeface="Open Sans"/>
                <a:ea typeface="Open Sans"/>
                <a:cs typeface="Open Sans"/>
                <a:sym typeface="Open Sans"/>
              </a:rPr>
              <a:t> with  </a:t>
            </a:r>
            <a:r>
              <a:rPr b="0" lang="en-US" sz="1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аналитика о регистрации транспорта</a:t>
            </a:r>
            <a:endParaRPr sz="1400"/>
          </a:p>
        </p:txBody>
      </p:sp>
      <p:sp>
        <p:nvSpPr>
          <p:cNvPr id="384" name="Google Shape;384;g5187d7f2d0_0_67"/>
          <p:cNvSpPr txBox="1"/>
          <p:nvPr>
            <p:ph type="title"/>
          </p:nvPr>
        </p:nvSpPr>
        <p:spPr>
          <a:xfrm>
            <a:off x="1789479" y="1247450"/>
            <a:ext cx="90786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en-US" sz="3240"/>
              <a:t>CIVIC TECH/BUSINESS AND OPEN DATA IN UKRAINE</a:t>
            </a:r>
            <a:endParaRPr sz="3240"/>
          </a:p>
        </p:txBody>
      </p:sp>
      <p:pic>
        <p:nvPicPr>
          <p:cNvPr id="385" name="Google Shape;385;g5187d7f2d0_0_6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410223" y="1812898"/>
            <a:ext cx="855924" cy="85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g5187d7f2d0_0_6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762088" y="1941050"/>
            <a:ext cx="1080000" cy="7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g5187d7f2d0_0_67"/>
          <p:cNvPicPr preferRelativeResize="0"/>
          <p:nvPr/>
        </p:nvPicPr>
        <p:blipFill rotWithShape="1">
          <a:blip r:embed="rId11">
            <a:alphaModFix/>
          </a:blip>
          <a:srcRect b="5216" l="0" r="0" t="7993"/>
          <a:stretch/>
        </p:blipFill>
        <p:spPr>
          <a:xfrm>
            <a:off x="2334188" y="3650700"/>
            <a:ext cx="1008000" cy="97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g5187d7f2d0_0_6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510124" y="3641522"/>
            <a:ext cx="1008000" cy="977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g5187d7f2d0_0_67"/>
          <p:cNvPicPr preferRelativeResize="0"/>
          <p:nvPr/>
        </p:nvPicPr>
        <p:blipFill rotWithShape="1">
          <a:blip r:embed="rId13">
            <a:alphaModFix/>
          </a:blip>
          <a:srcRect b="43802" l="9215" r="78425" t="37261"/>
          <a:stretch/>
        </p:blipFill>
        <p:spPr>
          <a:xfrm>
            <a:off x="8764675" y="3664990"/>
            <a:ext cx="1080000" cy="930811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g5187d7f2d0_0_67"/>
          <p:cNvSpPr txBox="1"/>
          <p:nvPr>
            <p:ph idx="18" type="body"/>
          </p:nvPr>
        </p:nvSpPr>
        <p:spPr>
          <a:xfrm>
            <a:off x="8310340" y="4786994"/>
            <a:ext cx="2230200" cy="2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lang="en-US" sz="1400" u="sng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14"/>
              </a:rPr>
              <a:t>Service</a:t>
            </a:r>
            <a:r>
              <a:rPr b="0" lang="en-US" sz="1400">
                <a:latin typeface="Open Sans Light"/>
                <a:ea typeface="Open Sans Light"/>
                <a:cs typeface="Open Sans Light"/>
                <a:sym typeface="Open Sans Light"/>
              </a:rPr>
              <a:t> о остатках полезных ископаемых </a:t>
            </a:r>
            <a:endParaRPr b="0" sz="14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9"/>
          <p:cNvSpPr/>
          <p:nvPr/>
        </p:nvSpPr>
        <p:spPr>
          <a:xfrm>
            <a:off x="4292600" y="1625600"/>
            <a:ext cx="3606900" cy="36069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5B12AA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6" name="Google Shape;396;p9"/>
          <p:cNvCxnSpPr/>
          <p:nvPr/>
        </p:nvCxnSpPr>
        <p:spPr>
          <a:xfrm>
            <a:off x="5889569" y="4453885"/>
            <a:ext cx="400050" cy="0"/>
          </a:xfrm>
          <a:prstGeom prst="straightConnector1">
            <a:avLst/>
          </a:prstGeom>
          <a:noFill/>
          <a:ln cap="rnd" cmpd="sng" w="158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7" name="Google Shape;397;p9"/>
          <p:cNvSpPr/>
          <p:nvPr/>
        </p:nvSpPr>
        <p:spPr>
          <a:xfrm>
            <a:off x="3365500" y="698500"/>
            <a:ext cx="5698500" cy="5604000"/>
          </a:xfrm>
          <a:prstGeom prst="ellipse">
            <a:avLst/>
          </a:prstGeom>
          <a:noFill/>
          <a:ln cap="flat" cmpd="sng" w="952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9"/>
          <p:cNvSpPr/>
          <p:nvPr/>
        </p:nvSpPr>
        <p:spPr>
          <a:xfrm>
            <a:off x="8455640" y="3058140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1372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9"/>
          <p:cNvSpPr/>
          <p:nvPr/>
        </p:nvSpPr>
        <p:spPr>
          <a:xfrm>
            <a:off x="8033980" y="1643998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1372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9"/>
          <p:cNvSpPr/>
          <p:nvPr/>
        </p:nvSpPr>
        <p:spPr>
          <a:xfrm>
            <a:off x="8033980" y="4472283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1372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9"/>
          <p:cNvSpPr/>
          <p:nvPr/>
        </p:nvSpPr>
        <p:spPr>
          <a:xfrm>
            <a:off x="2994641" y="3058140"/>
            <a:ext cx="741600" cy="7416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1372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sng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9"/>
          <p:cNvSpPr/>
          <p:nvPr/>
        </p:nvSpPr>
        <p:spPr>
          <a:xfrm>
            <a:off x="3416301" y="1643998"/>
            <a:ext cx="741600" cy="7416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1372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sng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9"/>
          <p:cNvSpPr/>
          <p:nvPr/>
        </p:nvSpPr>
        <p:spPr>
          <a:xfrm>
            <a:off x="3416301" y="4472283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1372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sng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4" name="Google Shape;404;p9"/>
          <p:cNvCxnSpPr/>
          <p:nvPr/>
        </p:nvCxnSpPr>
        <p:spPr>
          <a:xfrm>
            <a:off x="876300" y="273306"/>
            <a:ext cx="400050" cy="0"/>
          </a:xfrm>
          <a:prstGeom prst="straightConnector1">
            <a:avLst/>
          </a:prstGeom>
          <a:noFill/>
          <a:ln cap="rnd" cmpd="sng" w="15875">
            <a:solidFill>
              <a:srgbClr val="9F2EB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5" name="Google Shape;405;p9"/>
          <p:cNvCxnSpPr/>
          <p:nvPr/>
        </p:nvCxnSpPr>
        <p:spPr>
          <a:xfrm>
            <a:off x="3486150" y="273306"/>
            <a:ext cx="399900" cy="0"/>
          </a:xfrm>
          <a:prstGeom prst="straightConnector1">
            <a:avLst/>
          </a:prstGeom>
          <a:noFill/>
          <a:ln cap="rnd" cmpd="sng" w="15875">
            <a:solidFill>
              <a:srgbClr val="9F2EB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6" name="Google Shape;406;p9"/>
          <p:cNvCxnSpPr/>
          <p:nvPr/>
        </p:nvCxnSpPr>
        <p:spPr>
          <a:xfrm>
            <a:off x="9064024" y="1714104"/>
            <a:ext cx="400050" cy="0"/>
          </a:xfrm>
          <a:prstGeom prst="straightConnector1">
            <a:avLst/>
          </a:prstGeom>
          <a:noFill/>
          <a:ln cap="rnd" cmpd="sng" w="15875">
            <a:solidFill>
              <a:srgbClr val="9F2EB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7" name="Google Shape;407;p9"/>
          <p:cNvCxnSpPr/>
          <p:nvPr/>
        </p:nvCxnSpPr>
        <p:spPr>
          <a:xfrm>
            <a:off x="9467884" y="3106822"/>
            <a:ext cx="400050" cy="0"/>
          </a:xfrm>
          <a:prstGeom prst="straightConnector1">
            <a:avLst/>
          </a:prstGeom>
          <a:noFill/>
          <a:ln cap="rnd" cmpd="sng" w="15875">
            <a:solidFill>
              <a:srgbClr val="9F2EB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8" name="Google Shape;408;p9"/>
          <p:cNvCxnSpPr/>
          <p:nvPr/>
        </p:nvCxnSpPr>
        <p:spPr>
          <a:xfrm>
            <a:off x="9064024" y="4554586"/>
            <a:ext cx="400050" cy="0"/>
          </a:xfrm>
          <a:prstGeom prst="straightConnector1">
            <a:avLst/>
          </a:prstGeom>
          <a:noFill/>
          <a:ln cap="rnd" cmpd="sng" w="15875">
            <a:solidFill>
              <a:srgbClr val="9F2EB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9" name="Google Shape;409;p9"/>
          <p:cNvCxnSpPr/>
          <p:nvPr/>
        </p:nvCxnSpPr>
        <p:spPr>
          <a:xfrm>
            <a:off x="2731115" y="1714104"/>
            <a:ext cx="399900" cy="0"/>
          </a:xfrm>
          <a:prstGeom prst="straightConnector1">
            <a:avLst/>
          </a:prstGeom>
          <a:noFill/>
          <a:ln cap="rnd" cmpd="sng" w="15875">
            <a:solidFill>
              <a:srgbClr val="9F2EB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0" name="Google Shape;410;p9"/>
          <p:cNvCxnSpPr/>
          <p:nvPr/>
        </p:nvCxnSpPr>
        <p:spPr>
          <a:xfrm>
            <a:off x="2296775" y="3106822"/>
            <a:ext cx="399900" cy="0"/>
          </a:xfrm>
          <a:prstGeom prst="straightConnector1">
            <a:avLst/>
          </a:prstGeom>
          <a:noFill/>
          <a:ln cap="rnd" cmpd="sng" w="15875">
            <a:solidFill>
              <a:srgbClr val="9F2EB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1" name="Google Shape;411;p9"/>
          <p:cNvCxnSpPr/>
          <p:nvPr/>
        </p:nvCxnSpPr>
        <p:spPr>
          <a:xfrm>
            <a:off x="2731115" y="4554586"/>
            <a:ext cx="400050" cy="0"/>
          </a:xfrm>
          <a:prstGeom prst="straightConnector1">
            <a:avLst/>
          </a:prstGeom>
          <a:noFill/>
          <a:ln cap="rnd" cmpd="sng" w="15875">
            <a:solidFill>
              <a:srgbClr val="9F2EB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2" name="Google Shape;412;p9"/>
          <p:cNvSpPr txBox="1"/>
          <p:nvPr>
            <p:ph idx="1" type="body"/>
          </p:nvPr>
        </p:nvSpPr>
        <p:spPr>
          <a:xfrm>
            <a:off x="4687900" y="3959175"/>
            <a:ext cx="2730000" cy="9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b="1" lang="en-US" sz="2400"/>
              <a:t>АДВОКАЦИЯ ОД</a:t>
            </a:r>
            <a:endParaRPr b="1" sz="2400"/>
          </a:p>
        </p:txBody>
      </p:sp>
      <p:sp>
        <p:nvSpPr>
          <p:cNvPr id="413" name="Google Shape;413;p9"/>
          <p:cNvSpPr txBox="1"/>
          <p:nvPr>
            <p:ph idx="2" type="body"/>
          </p:nvPr>
        </p:nvSpPr>
        <p:spPr>
          <a:xfrm>
            <a:off x="773061" y="318014"/>
            <a:ext cx="23130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</a:pPr>
            <a:r>
              <a:rPr lang="en-US"/>
              <a:t>OPEN DATA FOR CIVIC TECH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</a:pPr>
            <a:r>
              <a:t/>
            </a:r>
            <a:endParaRPr/>
          </a:p>
        </p:txBody>
      </p:sp>
      <p:sp>
        <p:nvSpPr>
          <p:cNvPr id="414" name="Google Shape;414;p9"/>
          <p:cNvSpPr txBox="1"/>
          <p:nvPr>
            <p:ph idx="3" type="body"/>
          </p:nvPr>
        </p:nvSpPr>
        <p:spPr>
          <a:xfrm>
            <a:off x="3382911" y="318014"/>
            <a:ext cx="23130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</a:pPr>
            <a:r>
              <a:rPr lang="en-US"/>
              <a:t>NADIIA BABYNSKA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</a:pPr>
            <a:r>
              <a:t/>
            </a:r>
            <a:endParaRPr/>
          </a:p>
        </p:txBody>
      </p:sp>
      <p:sp>
        <p:nvSpPr>
          <p:cNvPr id="415" name="Google Shape;415;p9"/>
          <p:cNvSpPr txBox="1"/>
          <p:nvPr>
            <p:ph idx="4" type="body"/>
          </p:nvPr>
        </p:nvSpPr>
        <p:spPr>
          <a:xfrm>
            <a:off x="8968774" y="1720197"/>
            <a:ext cx="2230168" cy="235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800"/>
              <a:t>методы, инструменты</a:t>
            </a:r>
            <a:endParaRPr sz="1800"/>
          </a:p>
        </p:txBody>
      </p:sp>
      <p:sp>
        <p:nvSpPr>
          <p:cNvPr id="416" name="Google Shape;416;p9"/>
          <p:cNvSpPr txBox="1"/>
          <p:nvPr>
            <p:ph idx="6" type="body"/>
          </p:nvPr>
        </p:nvSpPr>
        <p:spPr>
          <a:xfrm>
            <a:off x="9372634" y="3112915"/>
            <a:ext cx="2230168" cy="235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800"/>
              <a:t>план действий </a:t>
            </a:r>
            <a:r>
              <a:rPr lang="en-US" sz="1800"/>
              <a:t>SMART)</a:t>
            </a:r>
            <a:endParaRPr sz="1800"/>
          </a:p>
        </p:txBody>
      </p:sp>
      <p:sp>
        <p:nvSpPr>
          <p:cNvPr id="417" name="Google Shape;417;p9"/>
          <p:cNvSpPr txBox="1"/>
          <p:nvPr>
            <p:ph idx="8" type="body"/>
          </p:nvPr>
        </p:nvSpPr>
        <p:spPr>
          <a:xfrm>
            <a:off x="8968775" y="4560677"/>
            <a:ext cx="25347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800"/>
              <a:t>осуществление плана (с коммуникацией)</a:t>
            </a:r>
            <a:endParaRPr sz="1800"/>
          </a:p>
        </p:txBody>
      </p:sp>
      <p:sp>
        <p:nvSpPr>
          <p:cNvPr id="418" name="Google Shape;418;p9"/>
          <p:cNvSpPr txBox="1"/>
          <p:nvPr>
            <p:ph idx="13" type="body"/>
          </p:nvPr>
        </p:nvSpPr>
        <p:spPr>
          <a:xfrm>
            <a:off x="1035665" y="1720197"/>
            <a:ext cx="2230200" cy="2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800"/>
              <a:t>какую проблему решают (аналитика)</a:t>
            </a:r>
            <a:endParaRPr sz="1800"/>
          </a:p>
        </p:txBody>
      </p:sp>
      <p:sp>
        <p:nvSpPr>
          <p:cNvPr id="419" name="Google Shape;419;p9"/>
          <p:cNvSpPr txBox="1"/>
          <p:nvPr>
            <p:ph idx="15" type="body"/>
          </p:nvPr>
        </p:nvSpPr>
        <p:spPr>
          <a:xfrm>
            <a:off x="601325" y="3112915"/>
            <a:ext cx="2230200" cy="2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800"/>
              <a:t>точное видение решения</a:t>
            </a:r>
            <a:endParaRPr sz="1800"/>
          </a:p>
        </p:txBody>
      </p:sp>
      <p:sp>
        <p:nvSpPr>
          <p:cNvPr id="420" name="Google Shape;420;p9"/>
          <p:cNvSpPr txBox="1"/>
          <p:nvPr>
            <p:ph idx="17" type="body"/>
          </p:nvPr>
        </p:nvSpPr>
        <p:spPr>
          <a:xfrm>
            <a:off x="1035665" y="4560679"/>
            <a:ext cx="2230168" cy="235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800"/>
              <a:t>главные стейкхолдеры, друзья</a:t>
            </a:r>
            <a:endParaRPr sz="1800"/>
          </a:p>
        </p:txBody>
      </p:sp>
      <p:sp>
        <p:nvSpPr>
          <p:cNvPr id="421" name="Google Shape;421;p9"/>
          <p:cNvSpPr txBox="1"/>
          <p:nvPr>
            <p:ph idx="21" type="body"/>
          </p:nvPr>
        </p:nvSpPr>
        <p:spPr>
          <a:xfrm>
            <a:off x="3416301" y="4474627"/>
            <a:ext cx="741719" cy="739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422" name="Google Shape;422;p9"/>
          <p:cNvSpPr txBox="1"/>
          <p:nvPr>
            <p:ph idx="22" type="body"/>
          </p:nvPr>
        </p:nvSpPr>
        <p:spPr>
          <a:xfrm>
            <a:off x="8033980" y="4474627"/>
            <a:ext cx="741719" cy="739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423" name="Google Shape;423;p9"/>
          <p:cNvSpPr txBox="1"/>
          <p:nvPr>
            <p:ph idx="23" type="body"/>
          </p:nvPr>
        </p:nvSpPr>
        <p:spPr>
          <a:xfrm>
            <a:off x="8455639" y="3059855"/>
            <a:ext cx="741719" cy="739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t/>
            </a:r>
            <a:endParaRPr/>
          </a:p>
        </p:txBody>
      </p:sp>
      <p:pic>
        <p:nvPicPr>
          <p:cNvPr id="424" name="Google Shape;42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9063" y="2043250"/>
            <a:ext cx="2293759" cy="1756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1"/>
          <p:cNvSpPr txBox="1"/>
          <p:nvPr>
            <p:ph type="title"/>
          </p:nvPr>
        </p:nvSpPr>
        <p:spPr>
          <a:xfrm>
            <a:off x="1789471" y="1247442"/>
            <a:ext cx="7462813" cy="561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en-US" sz="3240"/>
              <a:t>Thank you for your attention!</a:t>
            </a:r>
            <a:endParaRPr/>
          </a:p>
        </p:txBody>
      </p:sp>
      <p:sp>
        <p:nvSpPr>
          <p:cNvPr id="430" name="Google Shape;430;p11"/>
          <p:cNvSpPr txBox="1"/>
          <p:nvPr>
            <p:ph idx="1" type="body"/>
          </p:nvPr>
        </p:nvSpPr>
        <p:spPr>
          <a:xfrm>
            <a:off x="2246671" y="1868131"/>
            <a:ext cx="4033813" cy="3814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Project Regional  Office: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23 Grigorenko Av., Suite 2505,</a:t>
            </a:r>
            <a:br>
              <a:rPr lang="en-US"/>
            </a:br>
            <a:r>
              <a:rPr lang="en-US"/>
              <a:t>02000 Kyiv, Ukraine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+38  063 376 55 46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welcome@EaPCivilSociety.eu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www.EaPCivilSociety.eu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431" name="Google Shape;431;p11"/>
          <p:cNvSpPr txBox="1"/>
          <p:nvPr>
            <p:ph idx="2" type="body"/>
          </p:nvPr>
        </p:nvSpPr>
        <p:spPr>
          <a:xfrm>
            <a:off x="773061" y="318014"/>
            <a:ext cx="2313038" cy="513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</a:pPr>
            <a:r>
              <a:rPr lang="en-US"/>
              <a:t>Contacts</a:t>
            </a:r>
            <a:endParaRPr/>
          </a:p>
        </p:txBody>
      </p:sp>
      <p:cxnSp>
        <p:nvCxnSpPr>
          <p:cNvPr id="432" name="Google Shape;432;p11"/>
          <p:cNvCxnSpPr/>
          <p:nvPr/>
        </p:nvCxnSpPr>
        <p:spPr>
          <a:xfrm>
            <a:off x="876300" y="273306"/>
            <a:ext cx="400050" cy="0"/>
          </a:xfrm>
          <a:prstGeom prst="straightConnector1">
            <a:avLst/>
          </a:prstGeom>
          <a:noFill/>
          <a:ln cap="rnd" cmpd="sng" w="15875">
            <a:solidFill>
              <a:srgbClr val="9F2EB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3" name="Google Shape;433;p11"/>
          <p:cNvSpPr txBox="1"/>
          <p:nvPr/>
        </p:nvSpPr>
        <p:spPr>
          <a:xfrm>
            <a:off x="6842735" y="1868131"/>
            <a:ext cx="4033813" cy="3814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GDSI Office: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Block 15, Galway Technology Park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Parkmore, Galway, Ireland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+38  063 376 55 46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consulting@gdsi.ie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www.gdsi.ie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4" name="Google Shape;43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603" y="3728071"/>
            <a:ext cx="234018" cy="251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99033" y="2252974"/>
            <a:ext cx="258395" cy="234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3171" y="3315166"/>
            <a:ext cx="251082" cy="234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69092" y="2897499"/>
            <a:ext cx="265707" cy="234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7117" y="3728071"/>
            <a:ext cx="234018" cy="251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04547" y="2252974"/>
            <a:ext cx="258395" cy="234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08685" y="3315166"/>
            <a:ext cx="251082" cy="234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74606" y="2897499"/>
            <a:ext cx="265707" cy="234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"/>
          <p:cNvPicPr preferRelativeResize="0"/>
          <p:nvPr/>
        </p:nvPicPr>
        <p:blipFill rotWithShape="1">
          <a:blip r:embed="rId3">
            <a:alphaModFix/>
          </a:blip>
          <a:srcRect b="15627" l="22826" r="24950" t="22187"/>
          <a:stretch/>
        </p:blipFill>
        <p:spPr>
          <a:xfrm>
            <a:off x="6096000" y="2344987"/>
            <a:ext cx="5963477" cy="31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"/>
          <p:cNvSpPr txBox="1"/>
          <p:nvPr>
            <p:ph idx="1" type="body"/>
          </p:nvPr>
        </p:nvSpPr>
        <p:spPr>
          <a:xfrm>
            <a:off x="1779609" y="1429931"/>
            <a:ext cx="8632800" cy="38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4572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en-US" sz="3000"/>
              <a:t>ЧТО ТАКОЕ ОТКРЫТЫЕ ДАННЫЕ</a:t>
            </a:r>
            <a:endParaRPr b="1" sz="3000"/>
          </a:p>
          <a:p>
            <a:pPr indent="4572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b="1" sz="3000"/>
          </a:p>
        </p:txBody>
      </p:sp>
      <p:sp>
        <p:nvSpPr>
          <p:cNvPr id="181" name="Google Shape;181;p2"/>
          <p:cNvSpPr txBox="1"/>
          <p:nvPr>
            <p:ph idx="2" type="body"/>
          </p:nvPr>
        </p:nvSpPr>
        <p:spPr>
          <a:xfrm>
            <a:off x="773061" y="318014"/>
            <a:ext cx="2313038" cy="513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</a:pPr>
            <a:r>
              <a:rPr lang="en-US"/>
              <a:t>OPEN DATA FOR CIVIC TECH</a:t>
            </a:r>
            <a:endParaRPr/>
          </a:p>
        </p:txBody>
      </p:sp>
      <p:sp>
        <p:nvSpPr>
          <p:cNvPr id="182" name="Google Shape;182;p2"/>
          <p:cNvSpPr txBox="1"/>
          <p:nvPr>
            <p:ph idx="3" type="body"/>
          </p:nvPr>
        </p:nvSpPr>
        <p:spPr>
          <a:xfrm>
            <a:off x="3382911" y="318014"/>
            <a:ext cx="2313038" cy="513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</a:pPr>
            <a:r>
              <a:rPr lang="en-US"/>
              <a:t>NADIIA BABYNSKA</a:t>
            </a:r>
            <a:endParaRPr/>
          </a:p>
        </p:txBody>
      </p:sp>
      <p:cxnSp>
        <p:nvCxnSpPr>
          <p:cNvPr id="183" name="Google Shape;183;p2"/>
          <p:cNvCxnSpPr/>
          <p:nvPr/>
        </p:nvCxnSpPr>
        <p:spPr>
          <a:xfrm>
            <a:off x="876300" y="273306"/>
            <a:ext cx="400050" cy="0"/>
          </a:xfrm>
          <a:prstGeom prst="straightConnector1">
            <a:avLst/>
          </a:prstGeom>
          <a:noFill/>
          <a:ln cap="rnd" cmpd="sng" w="15875">
            <a:solidFill>
              <a:srgbClr val="9F2EB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4" name="Google Shape;184;p2"/>
          <p:cNvCxnSpPr/>
          <p:nvPr/>
        </p:nvCxnSpPr>
        <p:spPr>
          <a:xfrm>
            <a:off x="3486150" y="273306"/>
            <a:ext cx="400050" cy="0"/>
          </a:xfrm>
          <a:prstGeom prst="straightConnector1">
            <a:avLst/>
          </a:prstGeom>
          <a:noFill/>
          <a:ln cap="rnd" cmpd="sng" w="15875">
            <a:solidFill>
              <a:srgbClr val="9F2EB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85" name="Google Shape;185;p2"/>
          <p:cNvPicPr preferRelativeResize="0"/>
          <p:nvPr/>
        </p:nvPicPr>
        <p:blipFill rotWithShape="1">
          <a:blip r:embed="rId4">
            <a:alphaModFix/>
          </a:blip>
          <a:srcRect b="5386" l="10220" r="49978" t="24466"/>
          <a:stretch/>
        </p:blipFill>
        <p:spPr>
          <a:xfrm>
            <a:off x="1029625" y="2279325"/>
            <a:ext cx="4666315" cy="323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187d7f2d0_0_13"/>
          <p:cNvSpPr txBox="1"/>
          <p:nvPr>
            <p:ph type="title"/>
          </p:nvPr>
        </p:nvSpPr>
        <p:spPr>
          <a:xfrm>
            <a:off x="1779596" y="948792"/>
            <a:ext cx="86328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en-US" sz="3240"/>
              <a:t>DIKW пирамида</a:t>
            </a:r>
            <a:endParaRPr sz="3240"/>
          </a:p>
        </p:txBody>
      </p:sp>
      <p:sp>
        <p:nvSpPr>
          <p:cNvPr id="191" name="Google Shape;191;g5187d7f2d0_0_13"/>
          <p:cNvSpPr txBox="1"/>
          <p:nvPr>
            <p:ph idx="2" type="body"/>
          </p:nvPr>
        </p:nvSpPr>
        <p:spPr>
          <a:xfrm>
            <a:off x="773061" y="318014"/>
            <a:ext cx="23130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</a:pPr>
            <a:r>
              <a:rPr lang="en-US"/>
              <a:t>OPEN DATA FOR CIVIC TECH</a:t>
            </a:r>
            <a:endParaRPr/>
          </a:p>
        </p:txBody>
      </p:sp>
      <p:sp>
        <p:nvSpPr>
          <p:cNvPr id="192" name="Google Shape;192;g5187d7f2d0_0_13"/>
          <p:cNvSpPr txBox="1"/>
          <p:nvPr>
            <p:ph idx="3" type="body"/>
          </p:nvPr>
        </p:nvSpPr>
        <p:spPr>
          <a:xfrm>
            <a:off x="3382911" y="318014"/>
            <a:ext cx="23130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</a:pPr>
            <a:r>
              <a:rPr lang="en-US"/>
              <a:t>NADIIA BABYNSKA</a:t>
            </a:r>
            <a:endParaRPr/>
          </a:p>
        </p:txBody>
      </p:sp>
      <p:cxnSp>
        <p:nvCxnSpPr>
          <p:cNvPr id="193" name="Google Shape;193;g5187d7f2d0_0_13"/>
          <p:cNvCxnSpPr/>
          <p:nvPr/>
        </p:nvCxnSpPr>
        <p:spPr>
          <a:xfrm>
            <a:off x="876300" y="273306"/>
            <a:ext cx="399900" cy="0"/>
          </a:xfrm>
          <a:prstGeom prst="straightConnector1">
            <a:avLst/>
          </a:prstGeom>
          <a:noFill/>
          <a:ln cap="rnd" cmpd="sng" w="15875">
            <a:solidFill>
              <a:srgbClr val="9F2EB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4" name="Google Shape;194;g5187d7f2d0_0_13"/>
          <p:cNvCxnSpPr/>
          <p:nvPr/>
        </p:nvCxnSpPr>
        <p:spPr>
          <a:xfrm>
            <a:off x="3486150" y="273306"/>
            <a:ext cx="399900" cy="0"/>
          </a:xfrm>
          <a:prstGeom prst="straightConnector1">
            <a:avLst/>
          </a:prstGeom>
          <a:noFill/>
          <a:ln cap="rnd" cmpd="sng" w="15875">
            <a:solidFill>
              <a:srgbClr val="9F2EB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95" name="Google Shape;195;g5187d7f2d0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8068" y="1628176"/>
            <a:ext cx="7299508" cy="429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187d7f2d0_0_2"/>
          <p:cNvSpPr txBox="1"/>
          <p:nvPr>
            <p:ph type="title"/>
          </p:nvPr>
        </p:nvSpPr>
        <p:spPr>
          <a:xfrm>
            <a:off x="1789471" y="1068767"/>
            <a:ext cx="86328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en-US" sz="3240"/>
              <a:t>ДАННЫЕ ЭТО</a:t>
            </a:r>
            <a:r>
              <a:rPr lang="en-US" sz="3240"/>
              <a:t> </a:t>
            </a:r>
            <a:endParaRPr sz="3240"/>
          </a:p>
        </p:txBody>
      </p:sp>
      <p:sp>
        <p:nvSpPr>
          <p:cNvPr id="201" name="Google Shape;201;g5187d7f2d0_0_2"/>
          <p:cNvSpPr txBox="1"/>
          <p:nvPr>
            <p:ph idx="1" type="body"/>
          </p:nvPr>
        </p:nvSpPr>
        <p:spPr>
          <a:xfrm>
            <a:off x="1052075" y="1521600"/>
            <a:ext cx="9794100" cy="38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Набор значений качественных или количественных переменных</a:t>
            </a:r>
            <a:r>
              <a:rPr lang="en-US" sz="2400"/>
              <a:t> (</a:t>
            </a:r>
            <a:r>
              <a:rPr lang="en-US" sz="2400" u="sng">
                <a:solidFill>
                  <a:srgbClr val="57BB8A"/>
                </a:solidFill>
                <a:hlinkClick r:id="rId3"/>
              </a:rPr>
              <a:t>1</a:t>
            </a:r>
            <a:r>
              <a:rPr lang="en-US" sz="2400"/>
              <a:t>).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Символы или сигналы, которые вводятся, хранятся и обрабатываются компьютером, для вывода в качестве полезной информации</a:t>
            </a:r>
            <a:r>
              <a:rPr lang="en-US" sz="2400"/>
              <a:t>(</a:t>
            </a:r>
            <a:r>
              <a:rPr lang="en-US" sz="2400" u="sng">
                <a:solidFill>
                  <a:srgbClr val="57BB8A"/>
                </a:solidFill>
                <a:hlinkClick r:id="rId4"/>
              </a:rPr>
              <a:t>2</a:t>
            </a:r>
            <a:r>
              <a:rPr lang="en-US" sz="2400"/>
              <a:t>).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Сбор </a:t>
            </a:r>
            <a:r>
              <a:rPr lang="en-US" sz="2400"/>
              <a:t>фактов, таких как числа, слова, измерения, наблюдения или даже просто описания вещей </a:t>
            </a:r>
            <a:r>
              <a:rPr lang="en-US" sz="2400"/>
              <a:t>(</a:t>
            </a:r>
            <a:r>
              <a:rPr lang="en-US" sz="2400" u="sng">
                <a:solidFill>
                  <a:srgbClr val="57BB8A"/>
                </a:solidFill>
                <a:hlinkClick r:id="rId5"/>
              </a:rPr>
              <a:t>3</a:t>
            </a:r>
            <a:r>
              <a:rPr lang="en-US" sz="2400"/>
              <a:t>).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None/>
            </a:pPr>
            <a:r>
              <a:rPr lang="en-US" sz="2400"/>
              <a:t>Отдельные фрагменты цифровой информации, обычно отформатированные особым образом. Все программное обеспечение делится на две основные категории: данные и программы. Программы представляют собой наборы инструкций по работе с данными</a:t>
            </a:r>
            <a:r>
              <a:rPr lang="en-US" sz="2400"/>
              <a:t>(</a:t>
            </a:r>
            <a:r>
              <a:rPr lang="en-US" sz="2400" u="sng">
                <a:solidFill>
                  <a:srgbClr val="57BB8A"/>
                </a:solidFill>
                <a:hlinkClick r:id="rId6"/>
              </a:rPr>
              <a:t>4</a:t>
            </a:r>
            <a:r>
              <a:rPr lang="en-US" sz="2400"/>
              <a:t>).</a:t>
            </a:r>
            <a:endParaRPr b="1" sz="2400"/>
          </a:p>
        </p:txBody>
      </p:sp>
      <p:sp>
        <p:nvSpPr>
          <p:cNvPr id="202" name="Google Shape;202;g5187d7f2d0_0_2"/>
          <p:cNvSpPr txBox="1"/>
          <p:nvPr>
            <p:ph idx="2" type="body"/>
          </p:nvPr>
        </p:nvSpPr>
        <p:spPr>
          <a:xfrm>
            <a:off x="773061" y="318014"/>
            <a:ext cx="23130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</a:pPr>
            <a:r>
              <a:rPr lang="en-US"/>
              <a:t>OPEN DATA FOR CIVIC TECH</a:t>
            </a:r>
            <a:endParaRPr/>
          </a:p>
        </p:txBody>
      </p:sp>
      <p:sp>
        <p:nvSpPr>
          <p:cNvPr id="203" name="Google Shape;203;g5187d7f2d0_0_2"/>
          <p:cNvSpPr txBox="1"/>
          <p:nvPr>
            <p:ph idx="3" type="body"/>
          </p:nvPr>
        </p:nvSpPr>
        <p:spPr>
          <a:xfrm>
            <a:off x="3382911" y="318014"/>
            <a:ext cx="23130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</a:pPr>
            <a:r>
              <a:rPr lang="en-US"/>
              <a:t>NADIIA BABYNSKA</a:t>
            </a:r>
            <a:endParaRPr/>
          </a:p>
        </p:txBody>
      </p:sp>
      <p:cxnSp>
        <p:nvCxnSpPr>
          <p:cNvPr id="204" name="Google Shape;204;g5187d7f2d0_0_2"/>
          <p:cNvCxnSpPr/>
          <p:nvPr/>
        </p:nvCxnSpPr>
        <p:spPr>
          <a:xfrm>
            <a:off x="876300" y="273306"/>
            <a:ext cx="399900" cy="0"/>
          </a:xfrm>
          <a:prstGeom prst="straightConnector1">
            <a:avLst/>
          </a:prstGeom>
          <a:noFill/>
          <a:ln cap="rnd" cmpd="sng" w="15875">
            <a:solidFill>
              <a:srgbClr val="9F2EB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5" name="Google Shape;205;g5187d7f2d0_0_2"/>
          <p:cNvCxnSpPr/>
          <p:nvPr/>
        </p:nvCxnSpPr>
        <p:spPr>
          <a:xfrm>
            <a:off x="3486150" y="273306"/>
            <a:ext cx="399900" cy="0"/>
          </a:xfrm>
          <a:prstGeom prst="straightConnector1">
            <a:avLst/>
          </a:prstGeom>
          <a:noFill/>
          <a:ln cap="rnd" cmpd="sng" w="15875">
            <a:solidFill>
              <a:srgbClr val="9F2EB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"/>
          <p:cNvSpPr txBox="1"/>
          <p:nvPr>
            <p:ph type="title"/>
          </p:nvPr>
        </p:nvSpPr>
        <p:spPr>
          <a:xfrm>
            <a:off x="977550" y="1306525"/>
            <a:ext cx="47184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en-US" sz="3240"/>
              <a:t>ОТКРЫТЫЕ ДАННЫЕ</a:t>
            </a:r>
            <a:endParaRPr sz="3240"/>
          </a:p>
        </p:txBody>
      </p:sp>
      <p:sp>
        <p:nvSpPr>
          <p:cNvPr id="211" name="Google Shape;211;p3"/>
          <p:cNvSpPr txBox="1"/>
          <p:nvPr>
            <p:ph idx="1" type="body"/>
          </p:nvPr>
        </p:nvSpPr>
        <p:spPr>
          <a:xfrm>
            <a:off x="876300" y="1868125"/>
            <a:ext cx="5446200" cy="17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3600"/>
              <a:t>?большие данные</a:t>
            </a:r>
            <a:endParaRPr sz="3600"/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3600"/>
              <a:t>?публическая информация </a:t>
            </a:r>
            <a:endParaRPr sz="3600"/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3600"/>
          </a:p>
        </p:txBody>
      </p:sp>
      <p:sp>
        <p:nvSpPr>
          <p:cNvPr id="212" name="Google Shape;212;p3"/>
          <p:cNvSpPr txBox="1"/>
          <p:nvPr>
            <p:ph idx="4294967295" type="body"/>
          </p:nvPr>
        </p:nvSpPr>
        <p:spPr>
          <a:xfrm>
            <a:off x="7400626" y="2770814"/>
            <a:ext cx="3046148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64135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</p:txBody>
      </p:sp>
      <p:sp>
        <p:nvSpPr>
          <p:cNvPr id="213" name="Google Shape;213;p3"/>
          <p:cNvSpPr txBox="1"/>
          <p:nvPr>
            <p:ph idx="2" type="body"/>
          </p:nvPr>
        </p:nvSpPr>
        <p:spPr>
          <a:xfrm>
            <a:off x="773061" y="318014"/>
            <a:ext cx="2313038" cy="513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</a:pPr>
            <a:r>
              <a:rPr lang="en-US"/>
              <a:t>OPEN DATA FOR CIVIC TECH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14" name="Google Shape;214;p3"/>
          <p:cNvSpPr txBox="1"/>
          <p:nvPr>
            <p:ph idx="3" type="body"/>
          </p:nvPr>
        </p:nvSpPr>
        <p:spPr>
          <a:xfrm>
            <a:off x="3382911" y="318014"/>
            <a:ext cx="2313038" cy="513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</a:pPr>
            <a:r>
              <a:rPr lang="en-US"/>
              <a:t>NADIIA BABYNSKA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15" name="Google Shape;215;p3"/>
          <p:cNvSpPr/>
          <p:nvPr>
            <p:ph idx="4" type="pic"/>
          </p:nvPr>
        </p:nvSpPr>
        <p:spPr>
          <a:xfrm>
            <a:off x="6210300" y="175275"/>
            <a:ext cx="5446200" cy="54075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2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-US"/>
              <a:t>БОЛЬШИЕ ДАННЫЕ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(3.5.7V)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sng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Volume</a:t>
            </a:r>
            <a:endParaRPr b="1" i="0" sz="2800" u="sng" cap="none" strike="noStrik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sng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Velocity</a:t>
            </a:r>
            <a:endParaRPr b="1" i="0" sz="2800" u="sng" cap="none" strike="noStrik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sng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Variety</a:t>
            </a:r>
            <a:endParaRPr b="1" i="0" sz="2800" u="sng" cap="none" strike="noStrik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Veracity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Variability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Visualization 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6" name="Google Shape;216;p3"/>
          <p:cNvCxnSpPr/>
          <p:nvPr/>
        </p:nvCxnSpPr>
        <p:spPr>
          <a:xfrm>
            <a:off x="876300" y="273306"/>
            <a:ext cx="400050" cy="0"/>
          </a:xfrm>
          <a:prstGeom prst="straightConnector1">
            <a:avLst/>
          </a:prstGeom>
          <a:noFill/>
          <a:ln cap="rnd" cmpd="sng" w="15875">
            <a:solidFill>
              <a:srgbClr val="9F2EB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7" name="Google Shape;217;p3"/>
          <p:cNvCxnSpPr/>
          <p:nvPr/>
        </p:nvCxnSpPr>
        <p:spPr>
          <a:xfrm>
            <a:off x="3486150" y="273306"/>
            <a:ext cx="400050" cy="0"/>
          </a:xfrm>
          <a:prstGeom prst="straightConnector1">
            <a:avLst/>
          </a:prstGeom>
          <a:noFill/>
          <a:ln cap="rnd" cmpd="sng" w="15875">
            <a:solidFill>
              <a:srgbClr val="9F2EB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8" name="Google Shape;218;p3"/>
          <p:cNvSpPr/>
          <p:nvPr/>
        </p:nvSpPr>
        <p:spPr>
          <a:xfrm>
            <a:off x="2832075" y="2901350"/>
            <a:ext cx="4420800" cy="3493500"/>
          </a:xfrm>
          <a:prstGeom prst="ellipse">
            <a:avLst/>
          </a:prstGeom>
          <a:gradFill>
            <a:gsLst>
              <a:gs pos="0">
                <a:srgbClr val="A24AB1">
                  <a:alpha val="60392"/>
                </a:srgbClr>
              </a:gs>
              <a:gs pos="100000">
                <a:srgbClr val="5B12AA"/>
              </a:gs>
            </a:gsLst>
            <a:lin ang="54007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Публическая информация</a:t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любой вид и тип информации, которые есть в распоряжении власти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"/>
          <p:cNvSpPr/>
          <p:nvPr>
            <p:ph idx="2" type="pic"/>
          </p:nvPr>
        </p:nvSpPr>
        <p:spPr>
          <a:xfrm>
            <a:off x="6834188" y="1247776"/>
            <a:ext cx="5357812" cy="44352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4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бизнес-данн</a:t>
            </a:r>
            <a:r>
              <a:rPr b="1" lang="en-US" sz="2400" u="sng">
                <a:solidFill>
                  <a:srgbClr val="000000"/>
                </a:solidFill>
                <a:hlinkClick r:id="rId4"/>
              </a:rPr>
              <a:t>ые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4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научн</a:t>
            </a:r>
            <a:r>
              <a:rPr b="1" lang="en-US" sz="2400" u="sng">
                <a:solidFill>
                  <a:srgbClr val="000000"/>
                </a:solidFill>
                <a:hlinkClick r:id="rId6"/>
              </a:rPr>
              <a:t>ые данные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4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общественные данн</a:t>
            </a:r>
            <a:r>
              <a:rPr b="1" lang="en-US" sz="2400" u="sng">
                <a:solidFill>
                  <a:srgbClr val="000000"/>
                </a:solidFill>
                <a:hlinkClick r:id="rId8"/>
              </a:rPr>
              <a:t>ые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6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правител</a:t>
            </a:r>
            <a:r>
              <a:rPr b="1" lang="en-US" sz="3600" u="sng">
                <a:solidFill>
                  <a:srgbClr val="000000"/>
                </a:solidFill>
                <a:hlinkClick r:id="rId10"/>
              </a:rPr>
              <a:t>ьственные данные</a:t>
            </a:r>
            <a:r>
              <a:rPr b="1" i="0" lang="en-US" sz="48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 </a:t>
            </a:r>
            <a:endParaRPr b="1" i="0" sz="4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4"/>
          <p:cNvSpPr txBox="1"/>
          <p:nvPr>
            <p:ph type="title"/>
          </p:nvPr>
        </p:nvSpPr>
        <p:spPr>
          <a:xfrm>
            <a:off x="1161825" y="686175"/>
            <a:ext cx="50487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en-US" sz="3240"/>
              <a:t>ОТКРЫТЫЕ ДАННЫЕ</a:t>
            </a:r>
            <a:endParaRPr sz="3240"/>
          </a:p>
        </p:txBody>
      </p:sp>
      <p:sp>
        <p:nvSpPr>
          <p:cNvPr id="225" name="Google Shape;225;p4"/>
          <p:cNvSpPr txBox="1"/>
          <p:nvPr>
            <p:ph idx="1" type="body"/>
          </p:nvPr>
        </p:nvSpPr>
        <p:spPr>
          <a:xfrm>
            <a:off x="876300" y="1247775"/>
            <a:ext cx="6159300" cy="38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свободно используются, распространяются и создаются кем угодно, где угодно и для любых целей </a:t>
            </a: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-US" sz="2400" u="sng">
                <a:solidFill>
                  <a:srgbClr val="57BB8A"/>
                </a:solidFill>
                <a:latin typeface="Open Sans"/>
                <a:ea typeface="Open Sans"/>
                <a:cs typeface="Open Sans"/>
                <a:sym typeface="Open Sans"/>
                <a:hlinkClick r:id="rId12"/>
              </a:rPr>
              <a:t>1</a:t>
            </a: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). 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каждый может получить доступ, использовать и делиться </a:t>
            </a: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US" sz="2400" u="sng">
                <a:solidFill>
                  <a:srgbClr val="57BB8A"/>
                </a:solidFill>
                <a:latin typeface="Open Sans"/>
                <a:ea typeface="Open Sans"/>
                <a:cs typeface="Open Sans"/>
                <a:sym typeface="Open Sans"/>
                <a:hlinkClick r:id="rId13"/>
              </a:rPr>
              <a:t>2</a:t>
            </a: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).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доступны в общем машиночитаемом формате </a:t>
            </a: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-US" sz="2400" u="sng">
                <a:solidFill>
                  <a:srgbClr val="57BB8A"/>
                </a:solidFill>
                <a:latin typeface="Open Sans"/>
                <a:ea typeface="Open Sans"/>
                <a:cs typeface="Open Sans"/>
                <a:sym typeface="Open Sans"/>
                <a:hlinkClick r:id="rId14"/>
              </a:rPr>
              <a:t>3</a:t>
            </a: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). 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повторно используются и перераспределяются кем-либо </a:t>
            </a: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-US" sz="2400" u="sng">
                <a:solidFill>
                  <a:srgbClr val="57BB8A"/>
                </a:solidFill>
                <a:latin typeface="Open Sans"/>
                <a:ea typeface="Open Sans"/>
                <a:cs typeface="Open Sans"/>
                <a:sym typeface="Open Sans"/>
                <a:hlinkClick r:id="rId15"/>
              </a:rPr>
              <a:t>4</a:t>
            </a: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2400"/>
          </a:p>
        </p:txBody>
      </p:sp>
      <p:sp>
        <p:nvSpPr>
          <p:cNvPr id="226" name="Google Shape;226;p4"/>
          <p:cNvSpPr txBox="1"/>
          <p:nvPr>
            <p:ph idx="4" type="body"/>
          </p:nvPr>
        </p:nvSpPr>
        <p:spPr>
          <a:xfrm>
            <a:off x="773061" y="318014"/>
            <a:ext cx="2313038" cy="513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</a:pPr>
            <a:r>
              <a:rPr lang="en-US"/>
              <a:t>OPEN DATA FOR CIVIC TECH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27" name="Google Shape;227;p4"/>
          <p:cNvSpPr txBox="1"/>
          <p:nvPr>
            <p:ph idx="5" type="body"/>
          </p:nvPr>
        </p:nvSpPr>
        <p:spPr>
          <a:xfrm>
            <a:off x="3382911" y="318014"/>
            <a:ext cx="2313038" cy="513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</a:pPr>
            <a:r>
              <a:rPr lang="en-US"/>
              <a:t>NADIIA BABYNSKA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</a:pPr>
            <a:r>
              <a:t/>
            </a:r>
            <a:endParaRPr/>
          </a:p>
        </p:txBody>
      </p:sp>
      <p:cxnSp>
        <p:nvCxnSpPr>
          <p:cNvPr id="228" name="Google Shape;228;p4"/>
          <p:cNvCxnSpPr/>
          <p:nvPr/>
        </p:nvCxnSpPr>
        <p:spPr>
          <a:xfrm>
            <a:off x="876300" y="273306"/>
            <a:ext cx="400050" cy="0"/>
          </a:xfrm>
          <a:prstGeom prst="straightConnector1">
            <a:avLst/>
          </a:prstGeom>
          <a:noFill/>
          <a:ln cap="rnd" cmpd="sng" w="15875">
            <a:solidFill>
              <a:srgbClr val="9F2EB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9" name="Google Shape;229;p4"/>
          <p:cNvCxnSpPr/>
          <p:nvPr/>
        </p:nvCxnSpPr>
        <p:spPr>
          <a:xfrm>
            <a:off x="3486150" y="273306"/>
            <a:ext cx="400050" cy="0"/>
          </a:xfrm>
          <a:prstGeom prst="straightConnector1">
            <a:avLst/>
          </a:prstGeom>
          <a:noFill/>
          <a:ln cap="rnd" cmpd="sng" w="15875">
            <a:solidFill>
              <a:srgbClr val="9F2EB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0" name="Google Shape;230;p4"/>
          <p:cNvSpPr/>
          <p:nvPr/>
        </p:nvSpPr>
        <p:spPr>
          <a:xfrm>
            <a:off x="6385863" y="4913543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4"/>
          <p:cNvSpPr/>
          <p:nvPr/>
        </p:nvSpPr>
        <p:spPr>
          <a:xfrm>
            <a:off x="10295881" y="-132545"/>
            <a:ext cx="3321665" cy="332166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549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"/>
          <p:cNvSpPr/>
          <p:nvPr/>
        </p:nvSpPr>
        <p:spPr>
          <a:xfrm>
            <a:off x="10990387" y="2770814"/>
            <a:ext cx="577800" cy="5778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4"/>
          <p:cNvSpPr/>
          <p:nvPr/>
        </p:nvSpPr>
        <p:spPr>
          <a:xfrm>
            <a:off x="7195271" y="4688386"/>
            <a:ext cx="750455" cy="75045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549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187d7f2d0_0_46"/>
          <p:cNvSpPr txBox="1"/>
          <p:nvPr>
            <p:ph idx="3" type="body"/>
          </p:nvPr>
        </p:nvSpPr>
        <p:spPr>
          <a:xfrm>
            <a:off x="7990020" y="3260451"/>
            <a:ext cx="30462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240" name="Google Shape;240;g5187d7f2d0_0_46"/>
          <p:cNvSpPr txBox="1"/>
          <p:nvPr>
            <p:ph idx="4" type="body"/>
          </p:nvPr>
        </p:nvSpPr>
        <p:spPr>
          <a:xfrm>
            <a:off x="773061" y="318014"/>
            <a:ext cx="23130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rPr lang="en-US"/>
              <a:t>OPEN DATA FOR CIVIC TECH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41" name="Google Shape;241;g5187d7f2d0_0_46"/>
          <p:cNvSpPr txBox="1"/>
          <p:nvPr>
            <p:ph idx="5" type="body"/>
          </p:nvPr>
        </p:nvSpPr>
        <p:spPr>
          <a:xfrm>
            <a:off x="3382911" y="318014"/>
            <a:ext cx="23130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rPr lang="en-US"/>
              <a:t>NADIIA BABYNSKA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pic>
        <p:nvPicPr>
          <p:cNvPr id="242" name="Google Shape;242;g5187d7f2d0_0_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5300" y="804238"/>
            <a:ext cx="9247874" cy="524952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5187d7f2d0_0_46"/>
          <p:cNvSpPr txBox="1"/>
          <p:nvPr>
            <p:ph type="title"/>
          </p:nvPr>
        </p:nvSpPr>
        <p:spPr>
          <a:xfrm>
            <a:off x="1335296" y="2014317"/>
            <a:ext cx="44208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en-US" sz="3240"/>
              <a:t>5 ЗВЕЗД </a:t>
            </a:r>
            <a:endParaRPr sz="324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8" name="Google Shape;248;p5"/>
          <p:cNvCxnSpPr/>
          <p:nvPr/>
        </p:nvCxnSpPr>
        <p:spPr>
          <a:xfrm>
            <a:off x="876300" y="273306"/>
            <a:ext cx="400050" cy="0"/>
          </a:xfrm>
          <a:prstGeom prst="straightConnector1">
            <a:avLst/>
          </a:prstGeom>
          <a:noFill/>
          <a:ln cap="rnd" cmpd="sng" w="15875">
            <a:solidFill>
              <a:srgbClr val="9F2EB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9" name="Google Shape;249;p5"/>
          <p:cNvCxnSpPr/>
          <p:nvPr/>
        </p:nvCxnSpPr>
        <p:spPr>
          <a:xfrm>
            <a:off x="3486150" y="273306"/>
            <a:ext cx="400050" cy="0"/>
          </a:xfrm>
          <a:prstGeom prst="straightConnector1">
            <a:avLst/>
          </a:prstGeom>
          <a:noFill/>
          <a:ln cap="rnd" cmpd="sng" w="15875">
            <a:solidFill>
              <a:srgbClr val="9F2EB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0" name="Google Shape;250;p5"/>
          <p:cNvSpPr/>
          <p:nvPr/>
        </p:nvSpPr>
        <p:spPr>
          <a:xfrm>
            <a:off x="6311900" y="356114"/>
            <a:ext cx="5223600" cy="5223600"/>
          </a:xfrm>
          <a:prstGeom prst="ellipse">
            <a:avLst/>
          </a:prstGeom>
          <a:gradFill>
            <a:gsLst>
              <a:gs pos="0">
                <a:srgbClr val="A24AB1">
                  <a:alpha val="60392"/>
                </a:srgbClr>
              </a:gs>
              <a:gs pos="100000">
                <a:srgbClr val="5B12AA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5"/>
          <p:cNvSpPr/>
          <p:nvPr/>
        </p:nvSpPr>
        <p:spPr>
          <a:xfrm>
            <a:off x="6604000" y="4515511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7159033" y="1093753"/>
            <a:ext cx="430866" cy="326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59521" y="4188947"/>
            <a:ext cx="430866" cy="326564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5"/>
          <p:cNvSpPr txBox="1"/>
          <p:nvPr>
            <p:ph type="title"/>
          </p:nvPr>
        </p:nvSpPr>
        <p:spPr>
          <a:xfrm>
            <a:off x="1789471" y="789867"/>
            <a:ext cx="44208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en-US" sz="3240"/>
              <a:t>ОТКРЫТЫЕ ГОСДАННЫЕ</a:t>
            </a:r>
            <a:endParaRPr sz="3240"/>
          </a:p>
        </p:txBody>
      </p:sp>
      <p:sp>
        <p:nvSpPr>
          <p:cNvPr id="255" name="Google Shape;255;p5"/>
          <p:cNvSpPr txBox="1"/>
          <p:nvPr>
            <p:ph idx="1" type="body"/>
          </p:nvPr>
        </p:nvSpPr>
        <p:spPr>
          <a:xfrm>
            <a:off x="1789471" y="1868131"/>
            <a:ext cx="4420829" cy="3814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Данные, подготовленные или заказанные правительством или контролируемыми государством организациями</a:t>
            </a: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US" sz="1800" u="sng">
                <a:solidFill>
                  <a:srgbClr val="57BB8A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1</a:t>
            </a: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).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Философия, набор политик, которые способствуют прозрачности, подотчетности и ценности, делая правительственные данные доступными для всех</a:t>
            </a: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-US" sz="1800" u="sng">
                <a:solidFill>
                  <a:srgbClr val="57BB8A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2</a:t>
            </a: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). 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М</a:t>
            </a: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ножество информации от государственного сектора, которая охватывает очень многое </a:t>
            </a: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US" sz="1800" u="sng">
                <a:solidFill>
                  <a:srgbClr val="57BB8A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3</a:t>
            </a: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).</a:t>
            </a:r>
            <a:endParaRPr/>
          </a:p>
        </p:txBody>
      </p:sp>
      <p:sp>
        <p:nvSpPr>
          <p:cNvPr id="256" name="Google Shape;256;p5"/>
          <p:cNvSpPr txBox="1"/>
          <p:nvPr>
            <p:ph idx="2" type="body"/>
          </p:nvPr>
        </p:nvSpPr>
        <p:spPr>
          <a:xfrm>
            <a:off x="7400626" y="1495425"/>
            <a:ext cx="3046148" cy="29449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Данные - это ценность, которая будет длиться дольше, чем сами системы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257" name="Google Shape;257;p5"/>
          <p:cNvSpPr txBox="1"/>
          <p:nvPr>
            <p:ph idx="3" type="body"/>
          </p:nvPr>
        </p:nvSpPr>
        <p:spPr>
          <a:xfrm>
            <a:off x="773061" y="318014"/>
            <a:ext cx="2313038" cy="513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</a:pPr>
            <a:r>
              <a:rPr lang="en-US"/>
              <a:t>OPEN DATA FOR CIVIC TECH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58" name="Google Shape;258;p5"/>
          <p:cNvSpPr txBox="1"/>
          <p:nvPr>
            <p:ph idx="4" type="body"/>
          </p:nvPr>
        </p:nvSpPr>
        <p:spPr>
          <a:xfrm>
            <a:off x="3382911" y="318014"/>
            <a:ext cx="2313038" cy="513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</a:pPr>
            <a:r>
              <a:rPr lang="en-US"/>
              <a:t>NADIIA BABYNSKA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59" name="Google Shape;259;p5"/>
          <p:cNvSpPr txBox="1"/>
          <p:nvPr>
            <p:ph idx="5" type="body"/>
          </p:nvPr>
        </p:nvSpPr>
        <p:spPr>
          <a:xfrm>
            <a:off x="7159025" y="4642350"/>
            <a:ext cx="34455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800"/>
              <a:t>Tim Berners-Lee, изобретатель World Wide Web.</a:t>
            </a:r>
            <a:endParaRPr i="1" sz="1800"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5187d7f2d0_0_28"/>
          <p:cNvSpPr txBox="1"/>
          <p:nvPr>
            <p:ph type="title"/>
          </p:nvPr>
        </p:nvSpPr>
        <p:spPr>
          <a:xfrm>
            <a:off x="1779596" y="735129"/>
            <a:ext cx="86328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en-US" sz="3240"/>
              <a:t>ПОЧЕМУ ОТКРЫТЫЕ ДАННЫЕ</a:t>
            </a:r>
            <a:r>
              <a:rPr lang="en-US" sz="3240"/>
              <a:t> </a:t>
            </a:r>
            <a:endParaRPr sz="3240"/>
          </a:p>
        </p:txBody>
      </p:sp>
      <p:sp>
        <p:nvSpPr>
          <p:cNvPr id="265" name="Google Shape;265;g5187d7f2d0_0_28"/>
          <p:cNvSpPr txBox="1"/>
          <p:nvPr>
            <p:ph idx="1" type="body"/>
          </p:nvPr>
        </p:nvSpPr>
        <p:spPr>
          <a:xfrm>
            <a:off x="1139725" y="1408000"/>
            <a:ext cx="11052300" cy="38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/>
              <a:t>Прозрачность и демократический контроль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/>
              <a:t>Участие, полномочия 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/>
              <a:t>Улучшенные</a:t>
            </a:r>
            <a:r>
              <a:rPr lang="en-US" sz="2400"/>
              <a:t> или новые продукты, сервисы 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/>
              <a:t>Инновации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/>
              <a:t>Повышение эффективности, качества государственных услуг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/>
              <a:t>Возможность оценивать влияние политик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/>
              <a:t>Новые знания из разных источников данных  </a:t>
            </a:r>
            <a:r>
              <a:rPr lang="en-US" sz="2400"/>
              <a:t>(</a:t>
            </a:r>
            <a:r>
              <a:rPr lang="en-US" sz="2400" u="sng">
                <a:solidFill>
                  <a:srgbClr val="57BB8A"/>
                </a:solidFill>
                <a:hlinkClick r:id="rId3"/>
              </a:rPr>
              <a:t>Open data handbook</a:t>
            </a:r>
            <a:r>
              <a:rPr lang="en-US" sz="2400"/>
              <a:t>)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2400"/>
          </a:p>
        </p:txBody>
      </p:sp>
      <p:sp>
        <p:nvSpPr>
          <p:cNvPr id="266" name="Google Shape;266;g5187d7f2d0_0_28"/>
          <p:cNvSpPr txBox="1"/>
          <p:nvPr>
            <p:ph idx="2" type="body"/>
          </p:nvPr>
        </p:nvSpPr>
        <p:spPr>
          <a:xfrm>
            <a:off x="773061" y="318014"/>
            <a:ext cx="23130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</a:pPr>
            <a:r>
              <a:rPr lang="en-US"/>
              <a:t>OPEN DATA FOR CIVIC TECH</a:t>
            </a:r>
            <a:endParaRPr/>
          </a:p>
        </p:txBody>
      </p:sp>
      <p:sp>
        <p:nvSpPr>
          <p:cNvPr id="267" name="Google Shape;267;g5187d7f2d0_0_28"/>
          <p:cNvSpPr txBox="1"/>
          <p:nvPr>
            <p:ph idx="3" type="body"/>
          </p:nvPr>
        </p:nvSpPr>
        <p:spPr>
          <a:xfrm>
            <a:off x="3382911" y="318014"/>
            <a:ext cx="23130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</a:pPr>
            <a:r>
              <a:rPr lang="en-US"/>
              <a:t>NADIIA BABYNSKA</a:t>
            </a:r>
            <a:endParaRPr/>
          </a:p>
        </p:txBody>
      </p:sp>
      <p:cxnSp>
        <p:nvCxnSpPr>
          <p:cNvPr id="268" name="Google Shape;268;g5187d7f2d0_0_28"/>
          <p:cNvCxnSpPr/>
          <p:nvPr/>
        </p:nvCxnSpPr>
        <p:spPr>
          <a:xfrm>
            <a:off x="876300" y="273306"/>
            <a:ext cx="399900" cy="0"/>
          </a:xfrm>
          <a:prstGeom prst="straightConnector1">
            <a:avLst/>
          </a:prstGeom>
          <a:noFill/>
          <a:ln cap="rnd" cmpd="sng" w="15875">
            <a:solidFill>
              <a:srgbClr val="9F2EB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9" name="Google Shape;269;g5187d7f2d0_0_28"/>
          <p:cNvCxnSpPr/>
          <p:nvPr/>
        </p:nvCxnSpPr>
        <p:spPr>
          <a:xfrm>
            <a:off x="3486150" y="273306"/>
            <a:ext cx="399900" cy="0"/>
          </a:xfrm>
          <a:prstGeom prst="straightConnector1">
            <a:avLst/>
          </a:prstGeom>
          <a:noFill/>
          <a:ln cap="rnd" cmpd="sng" w="15875">
            <a:solidFill>
              <a:srgbClr val="9F2EB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2019-02-18T10:33:07Z</dcterms:created>
  <dc:creator>Igor Polivka</dc:creator>
</cp:coreProperties>
</file>