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8" roundtripDataSignature="AMtx7mggfy79VOk3LQB3BT7HLKDeySf+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8b43dedd5_1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58b43dedd5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8b43dedd5_1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58b43dedd5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93ad53d71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593ad53d71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93ad53d7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593ad53d7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93ad53d71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593ad53d7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93f51c7a7_1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593f51c7a7_1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93f51c7a7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593f51c7a7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93f51c7a7_1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593f51c7a7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93f51c7a7_1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593f51c7a7_1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a832d69c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5a832d69c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93f51c7a7_1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593f51c7a7_1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93f51c7a7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593f51c7a7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8b43dedd5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58b43dedd5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8b43dedd5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58b43dedd5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8b43dedd5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58b43dedd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8b43dedd5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58b43dedd5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8b43dedd5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58b43dedd5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8b43dedd5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58b43dedd5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итульный слайд">
  <p:cSld name="Титульный слайд">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3"/>
          <p:cNvSpPr txBox="1"/>
          <p:nvPr>
            <p:ph type="ctrTitle"/>
          </p:nvPr>
        </p:nvSpPr>
        <p:spPr>
          <a:xfrm>
            <a:off x="747252" y="2167859"/>
            <a:ext cx="9920748" cy="1371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6300"/>
              <a:buFont typeface="Calibri"/>
              <a:buNone/>
              <a:defRPr b="1" sz="63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3"/>
          <p:cNvSpPr txBox="1"/>
          <p:nvPr>
            <p:ph idx="1" type="subTitle"/>
          </p:nvPr>
        </p:nvSpPr>
        <p:spPr>
          <a:xfrm>
            <a:off x="747252" y="3952568"/>
            <a:ext cx="9920748" cy="9065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b="1" sz="20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5" name="Google Shape;15;p13"/>
          <p:cNvPicPr preferRelativeResize="0"/>
          <p:nvPr/>
        </p:nvPicPr>
        <p:blipFill rotWithShape="1">
          <a:blip r:embed="rId3">
            <a:alphaModFix/>
          </a:blip>
          <a:srcRect b="0" l="0" r="0" t="0"/>
          <a:stretch/>
        </p:blipFill>
        <p:spPr>
          <a:xfrm>
            <a:off x="873125" y="6249627"/>
            <a:ext cx="1435611" cy="224028"/>
          </a:xfrm>
          <a:prstGeom prst="rect">
            <a:avLst/>
          </a:prstGeom>
          <a:noFill/>
          <a:ln>
            <a:noFill/>
          </a:ln>
        </p:spPr>
      </p:pic>
      <p:pic>
        <p:nvPicPr>
          <p:cNvPr id="16" name="Google Shape;16;p13"/>
          <p:cNvPicPr preferRelativeResize="0"/>
          <p:nvPr/>
        </p:nvPicPr>
        <p:blipFill rotWithShape="1">
          <a:blip r:embed="rId4">
            <a:alphaModFix/>
          </a:blip>
          <a:srcRect b="0" l="0" r="0" t="0"/>
          <a:stretch/>
        </p:blipFill>
        <p:spPr>
          <a:xfrm>
            <a:off x="2521458" y="6219908"/>
            <a:ext cx="653797" cy="283465"/>
          </a:xfrm>
          <a:prstGeom prst="rect">
            <a:avLst/>
          </a:prstGeom>
          <a:noFill/>
          <a:ln>
            <a:noFill/>
          </a:ln>
        </p:spPr>
      </p:pic>
      <p:pic>
        <p:nvPicPr>
          <p:cNvPr id="17" name="Google Shape;17;p13"/>
          <p:cNvPicPr preferRelativeResize="0"/>
          <p:nvPr/>
        </p:nvPicPr>
        <p:blipFill rotWithShape="1">
          <a:blip r:embed="rId5">
            <a:alphaModFix/>
          </a:blip>
          <a:srcRect b="0" l="0" r="0" t="0"/>
          <a:stretch/>
        </p:blipFill>
        <p:spPr>
          <a:xfrm>
            <a:off x="869947" y="381902"/>
            <a:ext cx="1664211" cy="466345"/>
          </a:xfrm>
          <a:prstGeom prst="rect">
            <a:avLst/>
          </a:prstGeom>
          <a:noFill/>
          <a:ln>
            <a:noFill/>
          </a:ln>
        </p:spPr>
      </p:pic>
      <p:sp>
        <p:nvSpPr>
          <p:cNvPr id="18" name="Google Shape;18;p13"/>
          <p:cNvSpPr txBox="1"/>
          <p:nvPr>
            <p:ph idx="2" type="body"/>
          </p:nvPr>
        </p:nvSpPr>
        <p:spPr>
          <a:xfrm>
            <a:off x="6995160" y="405124"/>
            <a:ext cx="4460804" cy="401898"/>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200"/>
              <a:buNone/>
              <a:defRPr sz="12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3"/>
          <p:cNvSpPr txBox="1"/>
          <p:nvPr>
            <p:ph idx="3" type="body"/>
          </p:nvPr>
        </p:nvSpPr>
        <p:spPr>
          <a:xfrm>
            <a:off x="6995160" y="6100928"/>
            <a:ext cx="4460804" cy="237960"/>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600"/>
              <a:buNone/>
              <a:defRPr b="1"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4" type="body"/>
          </p:nvPr>
        </p:nvSpPr>
        <p:spPr>
          <a:xfrm>
            <a:off x="6995160" y="6316801"/>
            <a:ext cx="4460804" cy="236550"/>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200"/>
              <a:buNone/>
              <a:defRPr sz="12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461">
          <p15:clr>
            <a:srgbClr val="FBAE40"/>
          </p15:clr>
        </p15:guide>
        <p15:guide id="2" pos="721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Пустой слайд">
  <p:cSld name="1_Пустой слайд">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22"/>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126" name="Google Shape;126;p22"/>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127" name="Google Shape;127;p22"/>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descr="Section name Level 1&#10;" id="128" name="Google Shape;128;p22"/>
          <p:cNvSpPr txBox="1"/>
          <p:nvPr>
            <p:ph idx="1"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129" name="Google Shape;129;p22"/>
          <p:cNvSpPr txBox="1"/>
          <p:nvPr>
            <p:ph idx="2"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0" name="Google Shape;130;p22"/>
          <p:cNvSpPr txBox="1"/>
          <p:nvPr>
            <p:ph idx="3" type="body"/>
          </p:nvPr>
        </p:nvSpPr>
        <p:spPr>
          <a:xfrm>
            <a:off x="1774825" y="2845968"/>
            <a:ext cx="2230168" cy="235934"/>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1" name="Google Shape;131;p22"/>
          <p:cNvSpPr txBox="1"/>
          <p:nvPr>
            <p:ph idx="4" type="body"/>
          </p:nvPr>
        </p:nvSpPr>
        <p:spPr>
          <a:xfrm>
            <a:off x="1774825" y="3060904"/>
            <a:ext cx="2230168" cy="35666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2" name="Google Shape;132;p22"/>
          <p:cNvSpPr txBox="1"/>
          <p:nvPr>
            <p:ph idx="5" type="body"/>
          </p:nvPr>
        </p:nvSpPr>
        <p:spPr>
          <a:xfrm>
            <a:off x="2519050" y="2035830"/>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3" name="Google Shape;133;p22"/>
          <p:cNvSpPr txBox="1"/>
          <p:nvPr>
            <p:ph idx="6" type="body"/>
          </p:nvPr>
        </p:nvSpPr>
        <p:spPr>
          <a:xfrm>
            <a:off x="4980915" y="2845968"/>
            <a:ext cx="2230168" cy="235934"/>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4" name="Google Shape;134;p22"/>
          <p:cNvSpPr txBox="1"/>
          <p:nvPr>
            <p:ph idx="7" type="body"/>
          </p:nvPr>
        </p:nvSpPr>
        <p:spPr>
          <a:xfrm>
            <a:off x="4980915" y="3060904"/>
            <a:ext cx="2230168" cy="35666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5" name="Google Shape;135;p22"/>
          <p:cNvSpPr txBox="1"/>
          <p:nvPr>
            <p:ph idx="8" type="body"/>
          </p:nvPr>
        </p:nvSpPr>
        <p:spPr>
          <a:xfrm>
            <a:off x="5725140" y="2035830"/>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6" name="Google Shape;136;p22"/>
          <p:cNvSpPr txBox="1"/>
          <p:nvPr>
            <p:ph idx="9" type="body"/>
          </p:nvPr>
        </p:nvSpPr>
        <p:spPr>
          <a:xfrm>
            <a:off x="8189566" y="2845968"/>
            <a:ext cx="2230168" cy="235934"/>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7" name="Google Shape;137;p22"/>
          <p:cNvSpPr txBox="1"/>
          <p:nvPr>
            <p:ph idx="13" type="body"/>
          </p:nvPr>
        </p:nvSpPr>
        <p:spPr>
          <a:xfrm>
            <a:off x="8189566" y="3060904"/>
            <a:ext cx="2230168" cy="35666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8" name="Google Shape;138;p22"/>
          <p:cNvSpPr txBox="1"/>
          <p:nvPr>
            <p:ph idx="14" type="body"/>
          </p:nvPr>
        </p:nvSpPr>
        <p:spPr>
          <a:xfrm>
            <a:off x="8933791" y="2035830"/>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9" name="Google Shape;139;p22"/>
          <p:cNvSpPr txBox="1"/>
          <p:nvPr>
            <p:ph idx="15" type="body"/>
          </p:nvPr>
        </p:nvSpPr>
        <p:spPr>
          <a:xfrm>
            <a:off x="1774825" y="4786994"/>
            <a:ext cx="2230168" cy="235934"/>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0" name="Google Shape;140;p22"/>
          <p:cNvSpPr txBox="1"/>
          <p:nvPr>
            <p:ph idx="16" type="body"/>
          </p:nvPr>
        </p:nvSpPr>
        <p:spPr>
          <a:xfrm>
            <a:off x="1774825" y="5001930"/>
            <a:ext cx="2230168" cy="35666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1" name="Google Shape;141;p22"/>
          <p:cNvSpPr txBox="1"/>
          <p:nvPr>
            <p:ph idx="17" type="body"/>
          </p:nvPr>
        </p:nvSpPr>
        <p:spPr>
          <a:xfrm>
            <a:off x="2519050" y="3976856"/>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2" name="Google Shape;142;p22"/>
          <p:cNvSpPr txBox="1"/>
          <p:nvPr>
            <p:ph idx="18" type="body"/>
          </p:nvPr>
        </p:nvSpPr>
        <p:spPr>
          <a:xfrm>
            <a:off x="4980915" y="4786994"/>
            <a:ext cx="2230168" cy="235934"/>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3" name="Google Shape;143;p22"/>
          <p:cNvSpPr txBox="1"/>
          <p:nvPr>
            <p:ph idx="19" type="body"/>
          </p:nvPr>
        </p:nvSpPr>
        <p:spPr>
          <a:xfrm>
            <a:off x="4980915" y="5001930"/>
            <a:ext cx="2230168" cy="35666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4" name="Google Shape;144;p22"/>
          <p:cNvSpPr txBox="1"/>
          <p:nvPr>
            <p:ph idx="20" type="body"/>
          </p:nvPr>
        </p:nvSpPr>
        <p:spPr>
          <a:xfrm>
            <a:off x="5725140" y="3976856"/>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5" name="Google Shape;145;p22"/>
          <p:cNvSpPr txBox="1"/>
          <p:nvPr>
            <p:ph idx="21" type="body"/>
          </p:nvPr>
        </p:nvSpPr>
        <p:spPr>
          <a:xfrm>
            <a:off x="8189566" y="4786994"/>
            <a:ext cx="2230168" cy="235934"/>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6" name="Google Shape;146;p22"/>
          <p:cNvSpPr txBox="1"/>
          <p:nvPr>
            <p:ph idx="22" type="body"/>
          </p:nvPr>
        </p:nvSpPr>
        <p:spPr>
          <a:xfrm>
            <a:off x="8189566" y="5001930"/>
            <a:ext cx="2230168" cy="35666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7" name="Google Shape;147;p22"/>
          <p:cNvSpPr txBox="1"/>
          <p:nvPr>
            <p:ph idx="23" type="body"/>
          </p:nvPr>
        </p:nvSpPr>
        <p:spPr>
          <a:xfrm>
            <a:off x="8933791" y="3976856"/>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8" name="Google Shape;148;p22"/>
          <p:cNvSpPr txBox="1"/>
          <p:nvPr>
            <p:ph type="title"/>
          </p:nvPr>
        </p:nvSpPr>
        <p:spPr>
          <a:xfrm>
            <a:off x="1789471" y="1247442"/>
            <a:ext cx="4420829" cy="561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6562">
          <p15:clr>
            <a:srgbClr val="FBAE40"/>
          </p15:clr>
        </p15:guide>
        <p15:guide id="3" pos="1118">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Объект с подписью">
  <p:cSld name="Объект с подписью">
    <p:bg>
      <p:bgPr>
        <a:blipFill>
          <a:blip r:embed="rId2">
            <a:alphaModFix/>
          </a:blip>
          <a:stretch>
            <a:fillRect/>
          </a:stretch>
        </a:blipFill>
      </p:bgPr>
    </p:bg>
    <p:spTree>
      <p:nvGrpSpPr>
        <p:cNvPr id="149" name="Shape 149"/>
        <p:cNvGrpSpPr/>
        <p:nvPr/>
      </p:nvGrpSpPr>
      <p:grpSpPr>
        <a:xfrm>
          <a:off x="0" y="0"/>
          <a:ext cx="0" cy="0"/>
          <a:chOff x="0" y="0"/>
          <a:chExt cx="0" cy="0"/>
        </a:xfrm>
      </p:grpSpPr>
      <p:pic>
        <p:nvPicPr>
          <p:cNvPr id="150" name="Google Shape;150;p23"/>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151" name="Google Shape;151;p23"/>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152" name="Google Shape;152;p23"/>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id="153" name="Google Shape;153;p23"/>
          <p:cNvSpPr txBox="1"/>
          <p:nvPr>
            <p:ph type="title"/>
          </p:nvPr>
        </p:nvSpPr>
        <p:spPr>
          <a:xfrm>
            <a:off x="1789471" y="1247442"/>
            <a:ext cx="4420829" cy="561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3"/>
          <p:cNvSpPr txBox="1"/>
          <p:nvPr>
            <p:ph idx="1" type="body"/>
          </p:nvPr>
        </p:nvSpPr>
        <p:spPr>
          <a:xfrm>
            <a:off x="1789471" y="1868131"/>
            <a:ext cx="4420829" cy="3814914"/>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1&#10;" id="155" name="Google Shape;155;p23"/>
          <p:cNvSpPr txBox="1"/>
          <p:nvPr>
            <p:ph idx="2"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Рисунок с подписью" type="picTx">
  <p:cSld name="PICTURE_WITH_CAPTION_TEXT">
    <p:spTree>
      <p:nvGrpSpPr>
        <p:cNvPr id="156" name="Shape 156"/>
        <p:cNvGrpSpPr/>
        <p:nvPr/>
      </p:nvGrpSpPr>
      <p:grpSpPr>
        <a:xfrm>
          <a:off x="0" y="0"/>
          <a:ext cx="0" cy="0"/>
          <a:chOff x="0" y="0"/>
          <a:chExt cx="0" cy="0"/>
        </a:xfrm>
      </p:grpSpPr>
      <p:sp>
        <p:nvSpPr>
          <p:cNvPr id="157" name="Google Shape;157;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9" name="Google Shape;159;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0" name="Google Shape;160;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1" name="Google Shape;161;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раздела">
  <p:cSld name="Заголовок раздела">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14"/>
          <p:cNvSpPr txBox="1"/>
          <p:nvPr>
            <p:ph type="title"/>
          </p:nvPr>
        </p:nvSpPr>
        <p:spPr>
          <a:xfrm>
            <a:off x="1789471" y="1247442"/>
            <a:ext cx="8632724" cy="561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1789471" y="1868131"/>
            <a:ext cx="8632724" cy="3814914"/>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24" name="Google Shape;24;p14"/>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25" name="Google Shape;25;p14"/>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26" name="Google Shape;26;p14"/>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descr="Section name Level 1&#10;" id="27" name="Google Shape;27;p14"/>
          <p:cNvSpPr txBox="1"/>
          <p:nvPr>
            <p:ph idx="2"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28" name="Google Shape;28;p14"/>
          <p:cNvSpPr txBox="1"/>
          <p:nvPr>
            <p:ph idx="3"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объект">
  <p:cSld name="Заголовок и объект">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5"/>
          <p:cNvSpPr txBox="1"/>
          <p:nvPr>
            <p:ph type="title"/>
          </p:nvPr>
        </p:nvSpPr>
        <p:spPr>
          <a:xfrm>
            <a:off x="1789471" y="1247442"/>
            <a:ext cx="4420829" cy="561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1789471" y="1868131"/>
            <a:ext cx="4420829" cy="3814914"/>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32" name="Google Shape;32;p15"/>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33" name="Google Shape;33;p15"/>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34" name="Google Shape;34;p15"/>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descr="Section name Level 1&#10;" id="35" name="Google Shape;35;p15"/>
          <p:cNvSpPr txBox="1"/>
          <p:nvPr>
            <p:ph idx="2"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36" name="Google Shape;36;p15"/>
          <p:cNvSpPr txBox="1"/>
          <p:nvPr>
            <p:ph idx="3"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5"/>
          <p:cNvSpPr/>
          <p:nvPr>
            <p:ph idx="4" type="pic"/>
          </p:nvPr>
        </p:nvSpPr>
        <p:spPr>
          <a:xfrm>
            <a:off x="6604000" y="849789"/>
            <a:ext cx="4833257" cy="4833256"/>
          </a:xfrm>
          <a:prstGeom prst="ellipse">
            <a:avLst/>
          </a:prstGeom>
          <a:solidFill>
            <a:srgbClr val="00B050"/>
          </a:solid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11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Заголовок и объект">
  <p:cSld name="3_Заголовок и объект">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6"/>
          <p:cNvSpPr/>
          <p:nvPr>
            <p:ph idx="2" type="pic"/>
          </p:nvPr>
        </p:nvSpPr>
        <p:spPr>
          <a:xfrm>
            <a:off x="6834188" y="1247776"/>
            <a:ext cx="5357812" cy="4435270"/>
          </a:xfrm>
          <a:prstGeom prst="rect">
            <a:avLst/>
          </a:prstGeom>
          <a:solidFill>
            <a:srgbClr val="00B050"/>
          </a:solid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16"/>
          <p:cNvSpPr txBox="1"/>
          <p:nvPr>
            <p:ph type="title"/>
          </p:nvPr>
        </p:nvSpPr>
        <p:spPr>
          <a:xfrm>
            <a:off x="1789471" y="1247442"/>
            <a:ext cx="4420829" cy="561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6"/>
          <p:cNvSpPr txBox="1"/>
          <p:nvPr>
            <p:ph idx="1" type="body"/>
          </p:nvPr>
        </p:nvSpPr>
        <p:spPr>
          <a:xfrm>
            <a:off x="1789471" y="1868131"/>
            <a:ext cx="4420829" cy="3814914"/>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42" name="Google Shape;42;p16"/>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43" name="Google Shape;43;p16"/>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44" name="Google Shape;44;p16"/>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id="45" name="Google Shape;45;p16"/>
          <p:cNvSpPr txBox="1"/>
          <p:nvPr>
            <p:ph idx="3" type="body"/>
          </p:nvPr>
        </p:nvSpPr>
        <p:spPr>
          <a:xfrm>
            <a:off x="7990020" y="3260451"/>
            <a:ext cx="3046148" cy="3942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1&#10;" id="46" name="Google Shape;46;p16"/>
          <p:cNvSpPr txBox="1"/>
          <p:nvPr>
            <p:ph idx="4"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47" name="Google Shape;47;p16"/>
          <p:cNvSpPr txBox="1"/>
          <p:nvPr>
            <p:ph idx="5"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extLst>
    <p:ext uri="{DCECCB84-F9BA-43D5-87BE-67443E8EF086}">
      <p15:sldGuideLst>
        <p15:guide id="1" pos="11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Заголовок и объект">
  <p:cSld name="1_Заголовок и объект">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7"/>
          <p:cNvSpPr txBox="1"/>
          <p:nvPr>
            <p:ph type="title"/>
          </p:nvPr>
        </p:nvSpPr>
        <p:spPr>
          <a:xfrm>
            <a:off x="1789471" y="1247442"/>
            <a:ext cx="4420829" cy="561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7"/>
          <p:cNvSpPr txBox="1"/>
          <p:nvPr>
            <p:ph idx="1" type="body"/>
          </p:nvPr>
        </p:nvSpPr>
        <p:spPr>
          <a:xfrm>
            <a:off x="1789471" y="1868131"/>
            <a:ext cx="4420829" cy="3814914"/>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51" name="Google Shape;51;p17"/>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52" name="Google Shape;52;p17"/>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53" name="Google Shape;53;p17"/>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id="54" name="Google Shape;54;p17"/>
          <p:cNvSpPr txBox="1"/>
          <p:nvPr>
            <p:ph idx="2" type="body"/>
          </p:nvPr>
        </p:nvSpPr>
        <p:spPr>
          <a:xfrm>
            <a:off x="7400626" y="1495425"/>
            <a:ext cx="3046148" cy="2944978"/>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000"/>
              </a:spcBef>
              <a:spcAft>
                <a:spcPts val="0"/>
              </a:spcAft>
              <a:buClr>
                <a:schemeClr val="lt1"/>
              </a:buClr>
              <a:buSzPts val="3200"/>
              <a:buNone/>
              <a:defRPr b="1" i="1" sz="32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1&#10;" id="55" name="Google Shape;55;p17"/>
          <p:cNvSpPr txBox="1"/>
          <p:nvPr>
            <p:ph idx="3"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56" name="Google Shape;56;p17"/>
          <p:cNvSpPr txBox="1"/>
          <p:nvPr>
            <p:ph idx="4"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17"/>
          <p:cNvSpPr txBox="1"/>
          <p:nvPr>
            <p:ph idx="5" type="body"/>
          </p:nvPr>
        </p:nvSpPr>
        <p:spPr>
          <a:xfrm>
            <a:off x="7400626" y="4554703"/>
            <a:ext cx="3046148" cy="36019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b="1" i="0" sz="1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олько заголовок">
  <p:cSld name="Только заголовок">
    <p:bg>
      <p:bgPr>
        <a:blipFill>
          <a:blip r:embed="rId2">
            <a:alphaModFix/>
          </a:blip>
          <a:stretch>
            <a:fillRect/>
          </a:stretch>
        </a:blipFill>
      </p:bgPr>
    </p:bg>
    <p:spTree>
      <p:nvGrpSpPr>
        <p:cNvPr id="58" name="Shape 58"/>
        <p:cNvGrpSpPr/>
        <p:nvPr/>
      </p:nvGrpSpPr>
      <p:grpSpPr>
        <a:xfrm>
          <a:off x="0" y="0"/>
          <a:ext cx="0" cy="0"/>
          <a:chOff x="0" y="0"/>
          <a:chExt cx="0" cy="0"/>
        </a:xfrm>
      </p:grpSpPr>
      <p:pic>
        <p:nvPicPr>
          <p:cNvPr id="59" name="Google Shape;59;p18"/>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60" name="Google Shape;60;p18"/>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61" name="Google Shape;61;p18"/>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id="62" name="Google Shape;62;p18"/>
          <p:cNvSpPr txBox="1"/>
          <p:nvPr>
            <p:ph type="title"/>
          </p:nvPr>
        </p:nvSpPr>
        <p:spPr>
          <a:xfrm>
            <a:off x="3879179" y="2554826"/>
            <a:ext cx="4420829" cy="56169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3600"/>
              <a:buFont typeface="Calibri"/>
              <a:buNone/>
              <a:defRPr b="1" sz="3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txBox="1"/>
          <p:nvPr>
            <p:ph idx="1" type="body"/>
          </p:nvPr>
        </p:nvSpPr>
        <p:spPr>
          <a:xfrm>
            <a:off x="3879178" y="4592281"/>
            <a:ext cx="4420829" cy="98936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1&#10;" id="64" name="Google Shape;64;p18"/>
          <p:cNvSpPr txBox="1"/>
          <p:nvPr>
            <p:ph idx="2" type="body"/>
          </p:nvPr>
        </p:nvSpPr>
        <p:spPr>
          <a:xfrm>
            <a:off x="4933075" y="1413389"/>
            <a:ext cx="2313038" cy="51311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Clr>
                <a:schemeClr val="lt1"/>
              </a:buClr>
              <a:buSzPts val="1200"/>
              <a:buNone/>
              <a:defRPr sz="12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Заголовок и объект">
  <p:cSld name="4_Заголовок и объект">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9"/>
          <p:cNvSpPr txBox="1"/>
          <p:nvPr>
            <p:ph type="title"/>
          </p:nvPr>
        </p:nvSpPr>
        <p:spPr>
          <a:xfrm>
            <a:off x="1789471" y="1247442"/>
            <a:ext cx="3421159" cy="10766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txBox="1"/>
          <p:nvPr>
            <p:ph idx="1" type="body"/>
          </p:nvPr>
        </p:nvSpPr>
        <p:spPr>
          <a:xfrm>
            <a:off x="1789472" y="2324099"/>
            <a:ext cx="3421158" cy="3358945"/>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68" name="Google Shape;68;p19"/>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69" name="Google Shape;69;p19"/>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70" name="Google Shape;70;p19"/>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descr="Section name Level 1&#10;" id="71" name="Google Shape;71;p19"/>
          <p:cNvSpPr txBox="1"/>
          <p:nvPr>
            <p:ph idx="2"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72" name="Google Shape;72;p19"/>
          <p:cNvSpPr txBox="1"/>
          <p:nvPr>
            <p:ph idx="3"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9"/>
          <p:cNvSpPr/>
          <p:nvPr/>
        </p:nvSpPr>
        <p:spPr>
          <a:xfrm>
            <a:off x="6066974" y="-2990118"/>
            <a:ext cx="12838235" cy="12838235"/>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9"/>
          <p:cNvSpPr txBox="1"/>
          <p:nvPr>
            <p:ph idx="4" type="body"/>
          </p:nvPr>
        </p:nvSpPr>
        <p:spPr>
          <a:xfrm>
            <a:off x="6909733" y="1326689"/>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19"/>
          <p:cNvSpPr txBox="1"/>
          <p:nvPr>
            <p:ph idx="5" type="body"/>
          </p:nvPr>
        </p:nvSpPr>
        <p:spPr>
          <a:xfrm>
            <a:off x="6909733" y="1541625"/>
            <a:ext cx="3507442"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6" name="Google Shape;76;p19"/>
          <p:cNvSpPr txBox="1"/>
          <p:nvPr>
            <p:ph idx="6" type="body"/>
          </p:nvPr>
        </p:nvSpPr>
        <p:spPr>
          <a:xfrm>
            <a:off x="5974938" y="1247444"/>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7" name="Google Shape;77;p19"/>
          <p:cNvSpPr txBox="1"/>
          <p:nvPr>
            <p:ph idx="7" type="body"/>
          </p:nvPr>
        </p:nvSpPr>
        <p:spPr>
          <a:xfrm>
            <a:off x="6693423" y="2262967"/>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8" name="Google Shape;78;p19"/>
          <p:cNvSpPr txBox="1"/>
          <p:nvPr>
            <p:ph idx="8" type="body"/>
          </p:nvPr>
        </p:nvSpPr>
        <p:spPr>
          <a:xfrm>
            <a:off x="6693422" y="2477903"/>
            <a:ext cx="3723753"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9" name="Google Shape;79;p19"/>
          <p:cNvSpPr txBox="1"/>
          <p:nvPr>
            <p:ph idx="9" type="body"/>
          </p:nvPr>
        </p:nvSpPr>
        <p:spPr>
          <a:xfrm>
            <a:off x="5758628" y="2183722"/>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 name="Google Shape;80;p19"/>
          <p:cNvSpPr txBox="1"/>
          <p:nvPr>
            <p:ph idx="13" type="body"/>
          </p:nvPr>
        </p:nvSpPr>
        <p:spPr>
          <a:xfrm>
            <a:off x="6624594" y="3193855"/>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19"/>
          <p:cNvSpPr txBox="1"/>
          <p:nvPr>
            <p:ph idx="14" type="body"/>
          </p:nvPr>
        </p:nvSpPr>
        <p:spPr>
          <a:xfrm>
            <a:off x="6624593" y="3408791"/>
            <a:ext cx="3792580"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2" name="Google Shape;82;p19"/>
          <p:cNvSpPr txBox="1"/>
          <p:nvPr>
            <p:ph idx="15" type="body"/>
          </p:nvPr>
        </p:nvSpPr>
        <p:spPr>
          <a:xfrm>
            <a:off x="5689799" y="3114610"/>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3" name="Google Shape;83;p19"/>
          <p:cNvSpPr txBox="1"/>
          <p:nvPr>
            <p:ph idx="16" type="body"/>
          </p:nvPr>
        </p:nvSpPr>
        <p:spPr>
          <a:xfrm>
            <a:off x="6693423" y="4137768"/>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4" name="Google Shape;84;p19"/>
          <p:cNvSpPr txBox="1"/>
          <p:nvPr>
            <p:ph idx="17" type="body"/>
          </p:nvPr>
        </p:nvSpPr>
        <p:spPr>
          <a:xfrm>
            <a:off x="6693423" y="4352704"/>
            <a:ext cx="3723750"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5" name="Google Shape;85;p19"/>
          <p:cNvSpPr txBox="1"/>
          <p:nvPr>
            <p:ph idx="18" type="body"/>
          </p:nvPr>
        </p:nvSpPr>
        <p:spPr>
          <a:xfrm>
            <a:off x="5758628" y="4058523"/>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6" name="Google Shape;86;p19"/>
          <p:cNvSpPr txBox="1"/>
          <p:nvPr>
            <p:ph idx="19" type="body"/>
          </p:nvPr>
        </p:nvSpPr>
        <p:spPr>
          <a:xfrm>
            <a:off x="6929397" y="5069702"/>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 name="Google Shape;87;p19"/>
          <p:cNvSpPr txBox="1"/>
          <p:nvPr>
            <p:ph idx="20" type="body"/>
          </p:nvPr>
        </p:nvSpPr>
        <p:spPr>
          <a:xfrm>
            <a:off x="6929396" y="5284638"/>
            <a:ext cx="3487777"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8" name="Google Shape;88;p19"/>
          <p:cNvSpPr txBox="1"/>
          <p:nvPr>
            <p:ph idx="21" type="body"/>
          </p:nvPr>
        </p:nvSpPr>
        <p:spPr>
          <a:xfrm>
            <a:off x="5994602" y="4990457"/>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extLst>
    <p:ext uri="{DCECCB84-F9BA-43D5-87BE-67443E8EF086}">
      <p15:sldGuideLst>
        <p15:guide id="1" pos="1118">
          <p15:clr>
            <a:srgbClr val="FBAE40"/>
          </p15:clr>
        </p15:guide>
        <p15:guide id="2" pos="65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Заголовок и объект">
  <p:cSld name="2_Заголовок и объект">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20"/>
          <p:cNvSpPr/>
          <p:nvPr>
            <p:ph idx="2" type="pic"/>
          </p:nvPr>
        </p:nvSpPr>
        <p:spPr>
          <a:xfrm>
            <a:off x="1982886" y="956914"/>
            <a:ext cx="3869600" cy="3869600"/>
          </a:xfrm>
          <a:prstGeom prst="ellipse">
            <a:avLst/>
          </a:prstGeom>
          <a:solidFill>
            <a:srgbClr val="00B050"/>
          </a:solid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 name="Google Shape;91;p20"/>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92" name="Google Shape;92;p20"/>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93" name="Google Shape;93;p20"/>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id="94" name="Google Shape;94;p20"/>
          <p:cNvSpPr txBox="1"/>
          <p:nvPr>
            <p:ph idx="1" type="body"/>
          </p:nvPr>
        </p:nvSpPr>
        <p:spPr>
          <a:xfrm>
            <a:off x="6206826" y="1914525"/>
            <a:ext cx="3046148" cy="2944978"/>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000"/>
              </a:spcBef>
              <a:spcAft>
                <a:spcPts val="0"/>
              </a:spcAft>
              <a:buClr>
                <a:schemeClr val="lt1"/>
              </a:buClr>
              <a:buSzPts val="3200"/>
              <a:buNone/>
              <a:defRPr b="1" i="1" sz="32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1&#10;" id="95" name="Google Shape;95;p20"/>
          <p:cNvSpPr txBox="1"/>
          <p:nvPr>
            <p:ph idx="3"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96" name="Google Shape;96;p20"/>
          <p:cNvSpPr txBox="1"/>
          <p:nvPr>
            <p:ph idx="4"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7" name="Google Shape;97;p20"/>
          <p:cNvSpPr txBox="1"/>
          <p:nvPr>
            <p:ph idx="5" type="body"/>
          </p:nvPr>
        </p:nvSpPr>
        <p:spPr>
          <a:xfrm>
            <a:off x="3794451" y="4973804"/>
            <a:ext cx="1569651" cy="31750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8" name="Google Shape;98;p20"/>
          <p:cNvSpPr txBox="1"/>
          <p:nvPr>
            <p:ph idx="6" type="body"/>
          </p:nvPr>
        </p:nvSpPr>
        <p:spPr>
          <a:xfrm>
            <a:off x="3794451" y="5268729"/>
            <a:ext cx="1569651" cy="28117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ой слайд">
  <p:cSld name="Пустой слайд">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21"/>
          <p:cNvSpPr txBox="1"/>
          <p:nvPr>
            <p:ph idx="1" type="body"/>
          </p:nvPr>
        </p:nvSpPr>
        <p:spPr>
          <a:xfrm>
            <a:off x="4876685" y="4490681"/>
            <a:ext cx="2425816" cy="98936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101" name="Google Shape;101;p21"/>
          <p:cNvPicPr preferRelativeResize="0"/>
          <p:nvPr/>
        </p:nvPicPr>
        <p:blipFill rotWithShape="1">
          <a:blip r:embed="rId3">
            <a:alphaModFix/>
          </a:blip>
          <a:srcRect b="0" l="0" r="0" t="0"/>
          <a:stretch/>
        </p:blipFill>
        <p:spPr>
          <a:xfrm>
            <a:off x="8717501" y="6249627"/>
            <a:ext cx="1435611" cy="224028"/>
          </a:xfrm>
          <a:prstGeom prst="rect">
            <a:avLst/>
          </a:prstGeom>
          <a:noFill/>
          <a:ln>
            <a:noFill/>
          </a:ln>
        </p:spPr>
      </p:pic>
      <p:pic>
        <p:nvPicPr>
          <p:cNvPr id="102" name="Google Shape;102;p21"/>
          <p:cNvPicPr preferRelativeResize="0"/>
          <p:nvPr/>
        </p:nvPicPr>
        <p:blipFill rotWithShape="1">
          <a:blip r:embed="rId4">
            <a:alphaModFix/>
          </a:blip>
          <a:srcRect b="0" l="0" r="0" t="0"/>
          <a:stretch/>
        </p:blipFill>
        <p:spPr>
          <a:xfrm>
            <a:off x="10663489" y="6219908"/>
            <a:ext cx="653797" cy="283465"/>
          </a:xfrm>
          <a:prstGeom prst="rect">
            <a:avLst/>
          </a:prstGeom>
          <a:noFill/>
          <a:ln>
            <a:noFill/>
          </a:ln>
        </p:spPr>
      </p:pic>
      <p:pic>
        <p:nvPicPr>
          <p:cNvPr id="103" name="Google Shape;103;p21"/>
          <p:cNvPicPr preferRelativeResize="0"/>
          <p:nvPr/>
        </p:nvPicPr>
        <p:blipFill rotWithShape="1">
          <a:blip r:embed="rId5">
            <a:alphaModFix/>
          </a:blip>
          <a:srcRect b="0" l="0" r="0" t="0"/>
          <a:stretch/>
        </p:blipFill>
        <p:spPr>
          <a:xfrm>
            <a:off x="874709" y="6111797"/>
            <a:ext cx="1664211" cy="466345"/>
          </a:xfrm>
          <a:prstGeom prst="rect">
            <a:avLst/>
          </a:prstGeom>
          <a:noFill/>
          <a:ln>
            <a:noFill/>
          </a:ln>
        </p:spPr>
      </p:pic>
      <p:sp>
        <p:nvSpPr>
          <p:cNvPr descr="Section name Level 1&#10;" id="104" name="Google Shape;104;p21"/>
          <p:cNvSpPr txBox="1"/>
          <p:nvPr>
            <p:ph idx="2" type="body"/>
          </p:nvPr>
        </p:nvSpPr>
        <p:spPr>
          <a:xfrm>
            <a:off x="77306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descr="Section name Level 2&#10;" id="105" name="Google Shape;105;p21"/>
          <p:cNvSpPr txBox="1"/>
          <p:nvPr>
            <p:ph idx="3" type="body"/>
          </p:nvPr>
        </p:nvSpPr>
        <p:spPr>
          <a:xfrm>
            <a:off x="3382911" y="318014"/>
            <a:ext cx="2313038" cy="51311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0"/>
              </a:spcBef>
              <a:spcAft>
                <a:spcPts val="0"/>
              </a:spcAft>
              <a:buClr>
                <a:srgbClr val="7F7F7F"/>
              </a:buClr>
              <a:buSzPts val="1200"/>
              <a:buNone/>
              <a:defRPr sz="12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6" name="Google Shape;106;p21"/>
          <p:cNvSpPr txBox="1"/>
          <p:nvPr>
            <p:ph idx="4" type="body"/>
          </p:nvPr>
        </p:nvSpPr>
        <p:spPr>
          <a:xfrm>
            <a:off x="8968774" y="1720197"/>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7" name="Google Shape;107;p21"/>
          <p:cNvSpPr txBox="1"/>
          <p:nvPr>
            <p:ph idx="5" type="body"/>
          </p:nvPr>
        </p:nvSpPr>
        <p:spPr>
          <a:xfrm>
            <a:off x="8968774" y="1935133"/>
            <a:ext cx="2230168"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8" name="Google Shape;108;p21"/>
          <p:cNvSpPr txBox="1"/>
          <p:nvPr>
            <p:ph idx="6" type="body"/>
          </p:nvPr>
        </p:nvSpPr>
        <p:spPr>
          <a:xfrm>
            <a:off x="9372634" y="3112915"/>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21"/>
          <p:cNvSpPr txBox="1"/>
          <p:nvPr>
            <p:ph idx="7" type="body"/>
          </p:nvPr>
        </p:nvSpPr>
        <p:spPr>
          <a:xfrm>
            <a:off x="9372634" y="3327851"/>
            <a:ext cx="2230168"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21"/>
          <p:cNvSpPr txBox="1"/>
          <p:nvPr>
            <p:ph idx="8" type="body"/>
          </p:nvPr>
        </p:nvSpPr>
        <p:spPr>
          <a:xfrm>
            <a:off x="8968774" y="4560679"/>
            <a:ext cx="2230168" cy="23593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21"/>
          <p:cNvSpPr txBox="1"/>
          <p:nvPr>
            <p:ph idx="9" type="body"/>
          </p:nvPr>
        </p:nvSpPr>
        <p:spPr>
          <a:xfrm>
            <a:off x="8968774" y="4775615"/>
            <a:ext cx="2230168" cy="356666"/>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2" name="Google Shape;112;p21"/>
          <p:cNvSpPr txBox="1"/>
          <p:nvPr>
            <p:ph idx="13" type="body"/>
          </p:nvPr>
        </p:nvSpPr>
        <p:spPr>
          <a:xfrm>
            <a:off x="1035665" y="1720197"/>
            <a:ext cx="2230168" cy="235934"/>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3" name="Google Shape;113;p21"/>
          <p:cNvSpPr txBox="1"/>
          <p:nvPr>
            <p:ph idx="14" type="body"/>
          </p:nvPr>
        </p:nvSpPr>
        <p:spPr>
          <a:xfrm>
            <a:off x="1035665" y="1935133"/>
            <a:ext cx="2230168" cy="356666"/>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21"/>
          <p:cNvSpPr txBox="1"/>
          <p:nvPr>
            <p:ph idx="15" type="body"/>
          </p:nvPr>
        </p:nvSpPr>
        <p:spPr>
          <a:xfrm>
            <a:off x="601325" y="3112915"/>
            <a:ext cx="2230168" cy="235934"/>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5" name="Google Shape;115;p21"/>
          <p:cNvSpPr txBox="1"/>
          <p:nvPr>
            <p:ph idx="16" type="body"/>
          </p:nvPr>
        </p:nvSpPr>
        <p:spPr>
          <a:xfrm>
            <a:off x="601325" y="3327851"/>
            <a:ext cx="2230168" cy="356666"/>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6" name="Google Shape;116;p21"/>
          <p:cNvSpPr txBox="1"/>
          <p:nvPr>
            <p:ph idx="17" type="body"/>
          </p:nvPr>
        </p:nvSpPr>
        <p:spPr>
          <a:xfrm>
            <a:off x="1035665" y="4560679"/>
            <a:ext cx="2230168" cy="235934"/>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dk1"/>
              </a:buClr>
              <a:buSzPts val="1600"/>
              <a:buNone/>
              <a:defRPr b="1" i="0"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7" name="Google Shape;117;p21"/>
          <p:cNvSpPr txBox="1"/>
          <p:nvPr>
            <p:ph idx="18" type="body"/>
          </p:nvPr>
        </p:nvSpPr>
        <p:spPr>
          <a:xfrm>
            <a:off x="1035665" y="4775615"/>
            <a:ext cx="2230168" cy="356666"/>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dk1"/>
              </a:buClr>
              <a:buSzPts val="1200"/>
              <a:buNone/>
              <a:defRPr b="0" i="0" sz="1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8" name="Google Shape;118;p21"/>
          <p:cNvSpPr txBox="1"/>
          <p:nvPr>
            <p:ph idx="19" type="body"/>
          </p:nvPr>
        </p:nvSpPr>
        <p:spPr>
          <a:xfrm>
            <a:off x="3416301" y="1643998"/>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9" name="Google Shape;119;p21"/>
          <p:cNvSpPr txBox="1"/>
          <p:nvPr>
            <p:ph idx="20" type="body"/>
          </p:nvPr>
        </p:nvSpPr>
        <p:spPr>
          <a:xfrm>
            <a:off x="2994640" y="3059855"/>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0" name="Google Shape;120;p21"/>
          <p:cNvSpPr txBox="1"/>
          <p:nvPr>
            <p:ph idx="21" type="body"/>
          </p:nvPr>
        </p:nvSpPr>
        <p:spPr>
          <a:xfrm>
            <a:off x="3416301" y="4474627"/>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1" name="Google Shape;121;p21"/>
          <p:cNvSpPr txBox="1"/>
          <p:nvPr>
            <p:ph idx="22" type="body"/>
          </p:nvPr>
        </p:nvSpPr>
        <p:spPr>
          <a:xfrm>
            <a:off x="8033980" y="4474627"/>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2" name="Google Shape;122;p21"/>
          <p:cNvSpPr txBox="1"/>
          <p:nvPr>
            <p:ph idx="23" type="body"/>
          </p:nvPr>
        </p:nvSpPr>
        <p:spPr>
          <a:xfrm>
            <a:off x="8455639" y="3059855"/>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3" name="Google Shape;123;p21"/>
          <p:cNvSpPr txBox="1"/>
          <p:nvPr>
            <p:ph idx="24" type="body"/>
          </p:nvPr>
        </p:nvSpPr>
        <p:spPr>
          <a:xfrm>
            <a:off x="8033979" y="1640952"/>
            <a:ext cx="741719" cy="739375"/>
          </a:xfrm>
          <a:prstGeom prst="rect">
            <a:avLst/>
          </a:prstGeom>
          <a:noFill/>
          <a:ln>
            <a:noFill/>
          </a:ln>
        </p:spPr>
        <p:txBody>
          <a:bodyPr anchorCtr="0" anchor="ctr" bIns="45700" lIns="91425" spcFirstLastPara="1" rIns="91425" wrap="square" tIns="45700"/>
          <a:lstStyle>
            <a:lvl1pPr indent="-228600" lvl="0" marL="457200" algn="ctr">
              <a:lnSpc>
                <a:spcPct val="90000"/>
              </a:lnSpc>
              <a:spcBef>
                <a:spcPts val="1000"/>
              </a:spcBef>
              <a:spcAft>
                <a:spcPts val="0"/>
              </a:spcAft>
              <a:buClr>
                <a:schemeClr val="lt1"/>
              </a:buClr>
              <a:buSzPts val="3600"/>
              <a:buNone/>
              <a:defRPr b="1" i="0" sz="3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1146629"/>
            <a:ext cx="10515600" cy="54405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www.aboutpeople.info/" TargetMode="External"/><Relationship Id="rId4" Type="http://schemas.openxmlformats.org/officeDocument/2006/relationships/hyperlink" Target="http://90s.by/" TargetMode="External"/><Relationship Id="rId5" Type="http://schemas.openxmlformats.org/officeDocument/2006/relationships/image" Target="../media/image28.png"/><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pigpug.co/" TargetMode="External"/><Relationship Id="rId4" Type="http://schemas.openxmlformats.org/officeDocument/2006/relationships/hyperlink" Target="https://deepdee.org/" TargetMode="External"/><Relationship Id="rId5" Type="http://schemas.openxmlformats.org/officeDocument/2006/relationships/hyperlink" Target="http://donor.by/" TargetMode="External"/><Relationship Id="rId6" Type="http://schemas.openxmlformats.org/officeDocument/2006/relationships/hyperlink" Target="https://media.dev.by/belarus-startup-ecosystem_ru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data.gov.ua/" TargetMode="External"/><Relationship Id="rId4" Type="http://schemas.openxmlformats.org/officeDocument/2006/relationships/hyperlink" Target="https://data.gov.uk/" TargetMode="External"/><Relationship Id="rId5" Type="http://schemas.openxmlformats.org/officeDocument/2006/relationships/hyperlink" Target="https://data-georgiagio.opendata.arcgis.com/" TargetMode="External"/><Relationship Id="rId6" Type="http://schemas.openxmlformats.org/officeDocument/2006/relationships/hyperlink" Target="https://data.nasa.gov/" TargetMode="External"/><Relationship Id="rId7" Type="http://schemas.openxmlformats.org/officeDocument/2006/relationships/hyperlink" Target="https://data.gov.by/#/?_k=2v51a6" TargetMode="External"/><Relationship Id="rId8" Type="http://schemas.openxmlformats.org/officeDocument/2006/relationships/hyperlink" Target="https://opendatainception.i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europeandataportal.eu/data/" TargetMode="External"/><Relationship Id="rId4" Type="http://schemas.openxmlformats.org/officeDocument/2006/relationships/hyperlink" Target="http://data.un.org/" TargetMode="External"/><Relationship Id="rId5" Type="http://schemas.openxmlformats.org/officeDocument/2006/relationships/hyperlink" Target="https://www.google.com/publicdata/directory" TargetMode="External"/><Relationship Id="rId6" Type="http://schemas.openxmlformats.org/officeDocument/2006/relationships/hyperlink" Target="https://movement.uber.com/?lang=en-US" TargetMode="External"/><Relationship Id="rId7" Type="http://schemas.openxmlformats.org/officeDocument/2006/relationships/hyperlink" Target="https://kepler.g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hodp.org/" TargetMode="External"/><Relationship Id="rId4" Type="http://schemas.openxmlformats.org/officeDocument/2006/relationships/hyperlink" Target="https://ebird.org/explore" TargetMode="External"/><Relationship Id="rId5" Type="http://schemas.openxmlformats.org/officeDocument/2006/relationships/hyperlink" Target="https://www.openstreetmap.org/#map=6/53.783/27.974" TargetMode="External"/><Relationship Id="rId6" Type="http://schemas.openxmlformats.org/officeDocument/2006/relationships/hyperlink" Target="https://theodi.org/article/collaborative-data-maintenance-how-can-we-enable-shared-curation-of-high-quality-data/?mc_cid=7748f687a7&amp;mc_eid=55f6f9753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northernfailapp.co.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court-on-the-palm.com.ua/" TargetMode="External"/><Relationship Id="rId4" Type="http://schemas.openxmlformats.org/officeDocument/2006/relationships/hyperlink" Target="https://donor.u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www.innocentive.com/" TargetMode="External"/><Relationship Id="rId4" Type="http://schemas.openxmlformats.org/officeDocument/2006/relationships/hyperlink" Target="https://www.redcross.org/get-help/how-to-prepare-for-emergencies/mobile-app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watercontrol.by/" TargetMode="External"/><Relationship Id="rId4" Type="http://schemas.openxmlformats.org/officeDocument/2006/relationships/hyperlink" Target="http://greenmap.by/" TargetMode="External"/><Relationship Id="rId5" Type="http://schemas.openxmlformats.org/officeDocument/2006/relationships/hyperlink" Target="https://ecoidea.by/ru/zerowaste" TargetMode="External"/><Relationship Id="rId6" Type="http://schemas.openxmlformats.org/officeDocument/2006/relationships/hyperlink" Target="https://karta-nasiliya.by/map/" TargetMode="External"/><Relationship Id="rId7"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kamba4.crux.uberspace.de/#wha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www.belstat.gov.by/" TargetMode="External"/><Relationship Id="rId4" Type="http://schemas.openxmlformats.org/officeDocument/2006/relationships/hyperlink" Target="http://rad.org.by/monitoring/air.html" TargetMode="External"/><Relationship Id="rId5" Type="http://schemas.openxmlformats.org/officeDocument/2006/relationships/hyperlink" Target="http://bit.ly/data_sources" TargetMode="External"/><Relationship Id="rId6" Type="http://schemas.openxmlformats.org/officeDocument/2006/relationships/hyperlink" Target="https://opendata.b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mailto:vvolkogonova@gmail.com" TargetMode="External"/><Relationship Id="rId4" Type="http://schemas.openxmlformats.org/officeDocument/2006/relationships/hyperlink" Target="https://www.facebook.com/vvolkogonova" TargetMode="External"/><Relationship Id="rId5" Type="http://schemas.openxmlformats.org/officeDocument/2006/relationships/hyperlink" Target="mailto:alina.radachynskaja@gmail.com" TargetMode="External"/><Relationship Id="rId6" Type="http://schemas.openxmlformats.org/officeDocument/2006/relationships/hyperlink" Target="https://www.facebook.com/radachynskaj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telegram.me/EcoideaBot" TargetMode="External"/><Relationship Id="rId4" Type="http://schemas.openxmlformats.org/officeDocument/2006/relationships/hyperlink" Target="https://telegram.me/parkun_by_bot" TargetMode="External"/><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hyperlink" Target="https://play.google.com/store/apps/details?id=fm.rada.radar" TargetMode="External"/><Relationship Id="rId5" Type="http://schemas.openxmlformats.org/officeDocument/2006/relationships/hyperlink" Target="https://play.google.com/store/apps/details?id=org.dzedzich.volunteers" TargetMode="External"/><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rubbish.by/" TargetMode="External"/><Relationship Id="rId4" Type="http://schemas.openxmlformats.org/officeDocument/2006/relationships/hyperlink" Target="http://dobrososedi.tilda.ws/" TargetMode="External"/><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ulej.by/" TargetMode="External"/><Relationship Id="rId4" Type="http://schemas.openxmlformats.org/officeDocument/2006/relationships/hyperlink" Target="https://molamola.by/" TargetMode="External"/><Relationship Id="rId9" Type="http://schemas.openxmlformats.org/officeDocument/2006/relationships/image" Target="../media/image15.png"/><Relationship Id="rId5" Type="http://schemas.openxmlformats.org/officeDocument/2006/relationships/hyperlink" Target="https://doika.falanster.by/" TargetMode="External"/><Relationship Id="rId6" Type="http://schemas.openxmlformats.org/officeDocument/2006/relationships/hyperlink" Target="https://www.talaka.org/" TargetMode="External"/><Relationship Id="rId7" Type="http://schemas.openxmlformats.org/officeDocument/2006/relationships/image" Target="../media/image18.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ideaby.org/chernobyl-nexta/" TargetMode="External"/><Relationship Id="rId4" Type="http://schemas.openxmlformats.org/officeDocument/2006/relationships/hyperlink" Target="https://music.yandex.ru/album/7030764" TargetMode="External"/><Relationship Id="rId5" Type="http://schemas.openxmlformats.org/officeDocument/2006/relationships/hyperlink" Target="https://www.mixcloud.com/FemFM_podcast/" TargetMode="External"/><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t.me/addstickers/socialweekend" TargetMode="External"/><Relationship Id="rId4" Type="http://schemas.openxmlformats.org/officeDocument/2006/relationships/hyperlink" Target="https://t.me/addstickers/ecoidea" TargetMode="External"/><Relationship Id="rId9" Type="http://schemas.openxmlformats.org/officeDocument/2006/relationships/image" Target="../media/image22.png"/><Relationship Id="rId5" Type="http://schemas.openxmlformats.org/officeDocument/2006/relationships/hyperlink" Target="https://t.me/addstickers/falanster" TargetMode="External"/><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zawtra.by/" TargetMode="External"/><Relationship Id="rId4" Type="http://schemas.openxmlformats.org/officeDocument/2006/relationships/hyperlink" Target="https://docs.rferl.org/infographics/2016/2016_04/2016_04_Chernobyl/Chernobyl2.html" TargetMode="External"/><Relationship Id="rId5" Type="http://schemas.openxmlformats.org/officeDocument/2006/relationships/hyperlink" Target="https://ideaby.org/index-2019/" TargetMode="External"/><Relationship Id="rId6"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
          <p:cNvSpPr txBox="1"/>
          <p:nvPr>
            <p:ph type="ctrTitle"/>
          </p:nvPr>
        </p:nvSpPr>
        <p:spPr>
          <a:xfrm>
            <a:off x="479001" y="1707161"/>
            <a:ext cx="4989000" cy="344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E-services provided by civil society in Belarus</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Open data and online services reusing open data and run by CSOs</a:t>
            </a:r>
            <a:endParaRPr sz="3000">
              <a:latin typeface="Arial"/>
              <a:ea typeface="Arial"/>
              <a:cs typeface="Arial"/>
              <a:sym typeface="Arial"/>
            </a:endParaRPr>
          </a:p>
        </p:txBody>
      </p:sp>
      <p:sp>
        <p:nvSpPr>
          <p:cNvPr id="168" name="Google Shape;168;p1"/>
          <p:cNvSpPr txBox="1"/>
          <p:nvPr>
            <p:ph idx="3" type="body"/>
          </p:nvPr>
        </p:nvSpPr>
        <p:spPr>
          <a:xfrm>
            <a:off x="6995160" y="6100928"/>
            <a:ext cx="4460804" cy="237960"/>
          </a:xfrm>
          <a:prstGeom prst="rect">
            <a:avLst/>
          </a:prstGeom>
          <a:noFill/>
          <a:ln>
            <a:noFill/>
          </a:ln>
        </p:spPr>
        <p:txBody>
          <a:bodyPr anchorCtr="0" anchor="ctr" bIns="45700" lIns="91425" spcFirstLastPara="1" rIns="91425" wrap="square" tIns="45700">
            <a:normAutofit/>
          </a:bodyPr>
          <a:lstStyle/>
          <a:p>
            <a:pPr indent="0" lvl="0" marL="0" rtl="0" algn="r">
              <a:lnSpc>
                <a:spcPct val="70000"/>
              </a:lnSpc>
              <a:spcBef>
                <a:spcPts val="0"/>
              </a:spcBef>
              <a:spcAft>
                <a:spcPts val="0"/>
              </a:spcAft>
              <a:buClr>
                <a:schemeClr val="lt1"/>
              </a:buClr>
              <a:buSzPts val="1240"/>
              <a:buNone/>
            </a:pPr>
            <a:r>
              <a:rPr lang="en-US" sz="2400">
                <a:latin typeface="Arial"/>
                <a:ea typeface="Arial"/>
                <a:cs typeface="Arial"/>
                <a:sym typeface="Arial"/>
              </a:rPr>
              <a:t>Minsk, 2019</a:t>
            </a:r>
            <a:endParaRPr sz="2400">
              <a:latin typeface="Arial"/>
              <a:ea typeface="Arial"/>
              <a:cs typeface="Arial"/>
              <a:sym typeface="Arial"/>
            </a:endParaRPr>
          </a:p>
        </p:txBody>
      </p:sp>
      <p:sp>
        <p:nvSpPr>
          <p:cNvPr id="169" name="Google Shape;169;p1"/>
          <p:cNvSpPr txBox="1"/>
          <p:nvPr>
            <p:ph type="ctrTitle"/>
          </p:nvPr>
        </p:nvSpPr>
        <p:spPr>
          <a:xfrm>
            <a:off x="6572901" y="1840061"/>
            <a:ext cx="4989000" cy="344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2400">
                <a:solidFill>
                  <a:schemeClr val="lt1"/>
                </a:solidFill>
                <a:latin typeface="Arial"/>
                <a:ea typeface="Arial"/>
                <a:cs typeface="Arial"/>
                <a:sym typeface="Arial"/>
              </a:rPr>
              <a:t>Valeriya Volkogonova, </a:t>
            </a:r>
            <a:endParaRPr sz="24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chemeClr val="lt1"/>
                </a:solidFill>
                <a:latin typeface="Arial"/>
                <a:ea typeface="Arial"/>
                <a:cs typeface="Arial"/>
                <a:sym typeface="Arial"/>
              </a:rPr>
              <a:t>Office for European Expertise and Communications</a:t>
            </a:r>
            <a:endParaRPr b="0" sz="24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24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2400">
                <a:solidFill>
                  <a:schemeClr val="lt1"/>
                </a:solidFill>
                <a:latin typeface="Arial"/>
                <a:ea typeface="Arial"/>
                <a:cs typeface="Arial"/>
                <a:sym typeface="Arial"/>
              </a:rPr>
              <a:t>Alina Radachynskaja</a:t>
            </a:r>
            <a:endParaRPr sz="24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chemeClr val="lt1"/>
                </a:solidFill>
                <a:latin typeface="Arial"/>
                <a:ea typeface="Arial"/>
                <a:cs typeface="Arial"/>
                <a:sym typeface="Arial"/>
              </a:rPr>
              <a:t>Open data initiative</a:t>
            </a:r>
            <a:endParaRPr b="0" sz="2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g58b43dedd5_1_30"/>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Interactive media projects</a:t>
            </a:r>
            <a:endParaRPr sz="6300">
              <a:latin typeface="Arial"/>
              <a:ea typeface="Arial"/>
              <a:cs typeface="Arial"/>
              <a:sym typeface="Arial"/>
            </a:endParaRPr>
          </a:p>
        </p:txBody>
      </p:sp>
      <p:sp>
        <p:nvSpPr>
          <p:cNvPr id="240" name="Google Shape;240;g58b43dedd5_1_30"/>
          <p:cNvSpPr txBox="1"/>
          <p:nvPr>
            <p:ph idx="4294967295" type="subTitle"/>
          </p:nvPr>
        </p:nvSpPr>
        <p:spPr>
          <a:xfrm>
            <a:off x="877675" y="2159175"/>
            <a:ext cx="40596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How to write about vulnerable groups</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3"/>
              </a:rPr>
              <a:t>https://www.aboutpeople.info/</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90’s.by</a:t>
            </a:r>
            <a:endParaRPr b="1" sz="2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400" u="sng">
                <a:solidFill>
                  <a:schemeClr val="hlink"/>
                </a:solidFill>
                <a:latin typeface="Arial"/>
                <a:ea typeface="Arial"/>
                <a:cs typeface="Arial"/>
                <a:sym typeface="Arial"/>
                <a:hlinkClick r:id="rId4"/>
              </a:rPr>
              <a:t>http://90s.by/</a:t>
            </a:r>
            <a:r>
              <a:rPr lang="en-US" sz="1400">
                <a:latin typeface="Arial"/>
                <a:ea typeface="Arial"/>
                <a:cs typeface="Arial"/>
                <a:sym typeface="Arial"/>
              </a:rPr>
              <a:t> </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p:txBody>
      </p:sp>
      <p:pic>
        <p:nvPicPr>
          <p:cNvPr id="241" name="Google Shape;241;g58b43dedd5_1_30"/>
          <p:cNvPicPr preferRelativeResize="0"/>
          <p:nvPr/>
        </p:nvPicPr>
        <p:blipFill>
          <a:blip r:embed="rId5">
            <a:alphaModFix/>
          </a:blip>
          <a:stretch>
            <a:fillRect/>
          </a:stretch>
        </p:blipFill>
        <p:spPr>
          <a:xfrm>
            <a:off x="4996000" y="1844400"/>
            <a:ext cx="6420828" cy="3487425"/>
          </a:xfrm>
          <a:prstGeom prst="rect">
            <a:avLst/>
          </a:prstGeom>
          <a:noFill/>
          <a:ln>
            <a:noFill/>
          </a:ln>
        </p:spPr>
      </p:pic>
      <p:pic>
        <p:nvPicPr>
          <p:cNvPr id="242" name="Google Shape;242;g58b43dedd5_1_30"/>
          <p:cNvPicPr preferRelativeResize="0"/>
          <p:nvPr/>
        </p:nvPicPr>
        <p:blipFill>
          <a:blip r:embed="rId6">
            <a:alphaModFix/>
          </a:blip>
          <a:stretch>
            <a:fillRect/>
          </a:stretch>
        </p:blipFill>
        <p:spPr>
          <a:xfrm>
            <a:off x="3397725" y="4184325"/>
            <a:ext cx="4839201" cy="24320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7"/>
          <p:cNvSpPr/>
          <p:nvPr/>
        </p:nvSpPr>
        <p:spPr>
          <a:xfrm>
            <a:off x="3486150" y="6165850"/>
            <a:ext cx="1384300" cy="1384300"/>
          </a:xfrm>
          <a:prstGeom prst="ellipse">
            <a:avLst/>
          </a:prstGeom>
          <a:gradFill>
            <a:gsLst>
              <a:gs pos="0">
                <a:srgbClr val="A24AB1"/>
              </a:gs>
              <a:gs pos="100000">
                <a:srgbClr val="9F2EB2">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7"/>
          <p:cNvSpPr/>
          <p:nvPr/>
        </p:nvSpPr>
        <p:spPr>
          <a:xfrm>
            <a:off x="5974939" y="1250490"/>
            <a:ext cx="741719" cy="741719"/>
          </a:xfrm>
          <a:prstGeom prst="ellipse">
            <a:avLst/>
          </a:prstGeom>
          <a:gradFill>
            <a:gsLst>
              <a:gs pos="0">
                <a:srgbClr val="A24AB1"/>
              </a:gs>
              <a:gs pos="100000">
                <a:srgbClr val="A24AB1">
                  <a:alpha val="71764"/>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49" name="Google Shape;249;p7"/>
          <p:cNvCxnSpPr/>
          <p:nvPr/>
        </p:nvCxnSpPr>
        <p:spPr>
          <a:xfrm>
            <a:off x="7004983" y="1320596"/>
            <a:ext cx="400050" cy="0"/>
          </a:xfrm>
          <a:prstGeom prst="straightConnector1">
            <a:avLst/>
          </a:prstGeom>
          <a:noFill/>
          <a:ln cap="rnd" cmpd="sng" w="15875">
            <a:solidFill>
              <a:srgbClr val="9F2EB2"/>
            </a:solidFill>
            <a:prstDash val="solid"/>
            <a:round/>
            <a:headEnd len="sm" w="sm" type="none"/>
            <a:tailEnd len="sm" w="sm" type="none"/>
          </a:ln>
        </p:spPr>
      </p:cxnSp>
      <p:sp>
        <p:nvSpPr>
          <p:cNvPr id="250" name="Google Shape;250;p7"/>
          <p:cNvSpPr/>
          <p:nvPr/>
        </p:nvSpPr>
        <p:spPr>
          <a:xfrm>
            <a:off x="5758629" y="2186768"/>
            <a:ext cx="741719" cy="741719"/>
          </a:xfrm>
          <a:prstGeom prst="ellipse">
            <a:avLst/>
          </a:prstGeom>
          <a:gradFill>
            <a:gsLst>
              <a:gs pos="0">
                <a:srgbClr val="A24AB1"/>
              </a:gs>
              <a:gs pos="100000">
                <a:srgbClr val="A24AB1">
                  <a:alpha val="71764"/>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51" name="Google Shape;251;p7"/>
          <p:cNvCxnSpPr/>
          <p:nvPr/>
        </p:nvCxnSpPr>
        <p:spPr>
          <a:xfrm>
            <a:off x="6788673" y="2256874"/>
            <a:ext cx="400050" cy="0"/>
          </a:xfrm>
          <a:prstGeom prst="straightConnector1">
            <a:avLst/>
          </a:prstGeom>
          <a:noFill/>
          <a:ln cap="rnd" cmpd="sng" w="15875">
            <a:solidFill>
              <a:srgbClr val="9F2EB2"/>
            </a:solidFill>
            <a:prstDash val="solid"/>
            <a:round/>
            <a:headEnd len="sm" w="sm" type="none"/>
            <a:tailEnd len="sm" w="sm" type="none"/>
          </a:ln>
        </p:spPr>
      </p:cxnSp>
      <p:sp>
        <p:nvSpPr>
          <p:cNvPr id="252" name="Google Shape;252;p7"/>
          <p:cNvSpPr/>
          <p:nvPr/>
        </p:nvSpPr>
        <p:spPr>
          <a:xfrm>
            <a:off x="5689800" y="3117656"/>
            <a:ext cx="741719" cy="741719"/>
          </a:xfrm>
          <a:prstGeom prst="ellipse">
            <a:avLst/>
          </a:prstGeom>
          <a:gradFill>
            <a:gsLst>
              <a:gs pos="0">
                <a:srgbClr val="A24AB1"/>
              </a:gs>
              <a:gs pos="100000">
                <a:srgbClr val="A24AB1">
                  <a:alpha val="71764"/>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53" name="Google Shape;253;p7"/>
          <p:cNvCxnSpPr/>
          <p:nvPr/>
        </p:nvCxnSpPr>
        <p:spPr>
          <a:xfrm>
            <a:off x="6719844" y="3187762"/>
            <a:ext cx="400050" cy="0"/>
          </a:xfrm>
          <a:prstGeom prst="straightConnector1">
            <a:avLst/>
          </a:prstGeom>
          <a:noFill/>
          <a:ln cap="rnd" cmpd="sng" w="15875">
            <a:solidFill>
              <a:srgbClr val="9F2EB2"/>
            </a:solidFill>
            <a:prstDash val="solid"/>
            <a:round/>
            <a:headEnd len="sm" w="sm" type="none"/>
            <a:tailEnd len="sm" w="sm" type="none"/>
          </a:ln>
        </p:spPr>
      </p:cxnSp>
      <p:sp>
        <p:nvSpPr>
          <p:cNvPr id="254" name="Google Shape;254;p7"/>
          <p:cNvSpPr/>
          <p:nvPr/>
        </p:nvSpPr>
        <p:spPr>
          <a:xfrm>
            <a:off x="5758629" y="4061569"/>
            <a:ext cx="741719" cy="741719"/>
          </a:xfrm>
          <a:prstGeom prst="ellipse">
            <a:avLst/>
          </a:prstGeom>
          <a:gradFill>
            <a:gsLst>
              <a:gs pos="0">
                <a:srgbClr val="A24AB1"/>
              </a:gs>
              <a:gs pos="100000">
                <a:srgbClr val="A24AB1">
                  <a:alpha val="71764"/>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55" name="Google Shape;255;p7"/>
          <p:cNvCxnSpPr/>
          <p:nvPr/>
        </p:nvCxnSpPr>
        <p:spPr>
          <a:xfrm>
            <a:off x="6788673" y="4131675"/>
            <a:ext cx="400050" cy="0"/>
          </a:xfrm>
          <a:prstGeom prst="straightConnector1">
            <a:avLst/>
          </a:prstGeom>
          <a:noFill/>
          <a:ln cap="rnd" cmpd="sng" w="15875">
            <a:solidFill>
              <a:srgbClr val="9F2EB2"/>
            </a:solidFill>
            <a:prstDash val="solid"/>
            <a:round/>
            <a:headEnd len="sm" w="sm" type="none"/>
            <a:tailEnd len="sm" w="sm" type="none"/>
          </a:ln>
        </p:spPr>
      </p:cxnSp>
      <p:sp>
        <p:nvSpPr>
          <p:cNvPr id="256" name="Google Shape;256;p7"/>
          <p:cNvSpPr/>
          <p:nvPr/>
        </p:nvSpPr>
        <p:spPr>
          <a:xfrm>
            <a:off x="5994603" y="4993503"/>
            <a:ext cx="741719" cy="741719"/>
          </a:xfrm>
          <a:prstGeom prst="ellipse">
            <a:avLst/>
          </a:prstGeom>
          <a:gradFill>
            <a:gsLst>
              <a:gs pos="0">
                <a:srgbClr val="A24AB1"/>
              </a:gs>
              <a:gs pos="100000">
                <a:srgbClr val="A24AB1">
                  <a:alpha val="71764"/>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57" name="Google Shape;257;p7"/>
          <p:cNvCxnSpPr/>
          <p:nvPr/>
        </p:nvCxnSpPr>
        <p:spPr>
          <a:xfrm>
            <a:off x="7024647" y="5063609"/>
            <a:ext cx="400050" cy="0"/>
          </a:xfrm>
          <a:prstGeom prst="straightConnector1">
            <a:avLst/>
          </a:prstGeom>
          <a:noFill/>
          <a:ln cap="rnd" cmpd="sng" w="15875">
            <a:solidFill>
              <a:srgbClr val="9F2EB2"/>
            </a:solidFill>
            <a:prstDash val="solid"/>
            <a:round/>
            <a:headEnd len="sm" w="sm" type="none"/>
            <a:tailEnd len="sm" w="sm" type="none"/>
          </a:ln>
        </p:spPr>
      </p:cxnSp>
      <p:sp>
        <p:nvSpPr>
          <p:cNvPr id="258" name="Google Shape;258;p7"/>
          <p:cNvSpPr txBox="1"/>
          <p:nvPr>
            <p:ph idx="4" type="body"/>
          </p:nvPr>
        </p:nvSpPr>
        <p:spPr>
          <a:xfrm>
            <a:off x="6909718" y="1326726"/>
            <a:ext cx="4197900" cy="79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Arial"/>
              <a:buNone/>
            </a:pPr>
            <a:r>
              <a:rPr lang="en-US" sz="1800">
                <a:latin typeface="Arial"/>
                <a:ea typeface="Arial"/>
                <a:cs typeface="Arial"/>
                <a:sym typeface="Arial"/>
              </a:rPr>
              <a:t>PigPug - </a:t>
            </a:r>
            <a:r>
              <a:rPr b="0" lang="en-US" sz="1800">
                <a:latin typeface="Arial"/>
                <a:ea typeface="Arial"/>
                <a:cs typeface="Arial"/>
                <a:sym typeface="Arial"/>
              </a:rPr>
              <a:t>AI Brain training system for mental health specialists</a:t>
            </a:r>
            <a:endParaRPr b="0" sz="1800">
              <a:latin typeface="Arial"/>
              <a:ea typeface="Arial"/>
              <a:cs typeface="Arial"/>
              <a:sym typeface="Arial"/>
            </a:endParaRPr>
          </a:p>
          <a:p>
            <a:pPr indent="0" lvl="0" marL="0" rtl="0" algn="l">
              <a:spcBef>
                <a:spcPts val="0"/>
              </a:spcBef>
              <a:spcAft>
                <a:spcPts val="0"/>
              </a:spcAft>
              <a:buClr>
                <a:schemeClr val="dk1"/>
              </a:buClr>
              <a:buSzPts val="2000"/>
              <a:buFont typeface="Arial"/>
              <a:buNone/>
            </a:pPr>
            <a:r>
              <a:rPr b="0" lang="en-US" sz="1800" u="sng">
                <a:solidFill>
                  <a:schemeClr val="hlink"/>
                </a:solidFill>
                <a:latin typeface="Arial"/>
                <a:ea typeface="Arial"/>
                <a:cs typeface="Arial"/>
                <a:sym typeface="Arial"/>
                <a:hlinkClick r:id="rId3"/>
              </a:rPr>
              <a:t>http://pigpug.co/</a:t>
            </a:r>
            <a:r>
              <a:rPr b="0" lang="en-US" sz="1800">
                <a:latin typeface="Arial"/>
                <a:ea typeface="Arial"/>
                <a:cs typeface="Arial"/>
                <a:sym typeface="Arial"/>
              </a:rPr>
              <a:t> </a:t>
            </a:r>
            <a:endParaRPr sz="1800"/>
          </a:p>
        </p:txBody>
      </p:sp>
      <p:sp>
        <p:nvSpPr>
          <p:cNvPr id="259" name="Google Shape;259;p7"/>
          <p:cNvSpPr txBox="1"/>
          <p:nvPr/>
        </p:nvSpPr>
        <p:spPr>
          <a:xfrm>
            <a:off x="1675150" y="1562625"/>
            <a:ext cx="3195300" cy="4285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4800">
                <a:solidFill>
                  <a:schemeClr val="dk1"/>
                </a:solidFill>
              </a:rPr>
              <a:t>Civil tech StartUps </a:t>
            </a:r>
            <a:r>
              <a:rPr lang="en-US" sz="4800">
                <a:solidFill>
                  <a:schemeClr val="dk1"/>
                </a:solidFill>
              </a:rPr>
              <a:t>from Belarus</a:t>
            </a:r>
            <a:endParaRPr sz="4800">
              <a:solidFill>
                <a:srgbClr val="FFFFFF"/>
              </a:solidFill>
            </a:endParaRPr>
          </a:p>
        </p:txBody>
      </p:sp>
      <p:sp>
        <p:nvSpPr>
          <p:cNvPr id="260" name="Google Shape;260;p7"/>
          <p:cNvSpPr txBox="1"/>
          <p:nvPr>
            <p:ph idx="4" type="body"/>
          </p:nvPr>
        </p:nvSpPr>
        <p:spPr>
          <a:xfrm>
            <a:off x="6712468" y="2250938"/>
            <a:ext cx="4197900" cy="79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1800">
                <a:latin typeface="Arial"/>
                <a:ea typeface="Arial"/>
                <a:cs typeface="Arial"/>
                <a:sym typeface="Arial"/>
              </a:rPr>
              <a:t>deepdee - </a:t>
            </a:r>
            <a:r>
              <a:rPr b="0" lang="en-US" sz="1800">
                <a:latin typeface="Arial"/>
                <a:ea typeface="Arial"/>
                <a:cs typeface="Arial"/>
                <a:sym typeface="Arial"/>
              </a:rPr>
              <a:t>AI-driven solution to diagnose diabetic retinopathy</a:t>
            </a:r>
            <a:endParaRPr b="0" sz="1800">
              <a:latin typeface="Arial"/>
              <a:ea typeface="Arial"/>
              <a:cs typeface="Arial"/>
              <a:sym typeface="Arial"/>
            </a:endParaRPr>
          </a:p>
          <a:p>
            <a:pPr indent="0" lvl="0" marL="0" rtl="0" algn="l">
              <a:spcBef>
                <a:spcPts val="0"/>
              </a:spcBef>
              <a:spcAft>
                <a:spcPts val="0"/>
              </a:spcAft>
              <a:buClr>
                <a:schemeClr val="dk1"/>
              </a:buClr>
              <a:buSzPts val="2000"/>
              <a:buNone/>
            </a:pPr>
            <a:r>
              <a:rPr b="0" lang="en-US" sz="1800" u="sng">
                <a:solidFill>
                  <a:schemeClr val="hlink"/>
                </a:solidFill>
                <a:latin typeface="Arial"/>
                <a:ea typeface="Arial"/>
                <a:cs typeface="Arial"/>
                <a:sym typeface="Arial"/>
                <a:hlinkClick r:id="rId4"/>
              </a:rPr>
              <a:t>https://deepdee.org/</a:t>
            </a:r>
            <a:endParaRPr sz="1800">
              <a:latin typeface="Arial"/>
              <a:ea typeface="Arial"/>
              <a:cs typeface="Arial"/>
              <a:sym typeface="Arial"/>
            </a:endParaRPr>
          </a:p>
          <a:p>
            <a:pPr indent="0" lvl="0" marL="0" rtl="0" algn="l">
              <a:spcBef>
                <a:spcPts val="0"/>
              </a:spcBef>
              <a:spcAft>
                <a:spcPts val="0"/>
              </a:spcAft>
              <a:buClr>
                <a:schemeClr val="dk1"/>
              </a:buClr>
              <a:buSzPts val="2000"/>
              <a:buNone/>
            </a:pPr>
            <a:r>
              <a:t/>
            </a:r>
            <a:endParaRPr sz="1800">
              <a:latin typeface="Arial"/>
              <a:ea typeface="Arial"/>
              <a:cs typeface="Arial"/>
              <a:sym typeface="Arial"/>
            </a:endParaRPr>
          </a:p>
        </p:txBody>
      </p:sp>
      <p:sp>
        <p:nvSpPr>
          <p:cNvPr id="261" name="Google Shape;261;p7"/>
          <p:cNvSpPr txBox="1"/>
          <p:nvPr>
            <p:ph idx="4" type="body"/>
          </p:nvPr>
        </p:nvSpPr>
        <p:spPr>
          <a:xfrm>
            <a:off x="6640443" y="3260713"/>
            <a:ext cx="4197900" cy="79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1800">
                <a:latin typeface="Arial"/>
                <a:ea typeface="Arial"/>
                <a:cs typeface="Arial"/>
                <a:sym typeface="Arial"/>
              </a:rPr>
              <a:t>Donor.by - </a:t>
            </a:r>
            <a:r>
              <a:rPr b="0" lang="en-US" sz="1800">
                <a:latin typeface="Arial"/>
                <a:ea typeface="Arial"/>
                <a:cs typeface="Arial"/>
                <a:sym typeface="Arial"/>
              </a:rPr>
              <a:t>emergency donor search</a:t>
            </a:r>
            <a:endParaRPr b="0" sz="1800">
              <a:latin typeface="Arial"/>
              <a:ea typeface="Arial"/>
              <a:cs typeface="Arial"/>
              <a:sym typeface="Arial"/>
            </a:endParaRPr>
          </a:p>
          <a:p>
            <a:pPr indent="0" lvl="0" marL="0" rtl="0" algn="l">
              <a:spcBef>
                <a:spcPts val="0"/>
              </a:spcBef>
              <a:spcAft>
                <a:spcPts val="0"/>
              </a:spcAft>
              <a:buClr>
                <a:schemeClr val="dk1"/>
              </a:buClr>
              <a:buSzPts val="2000"/>
              <a:buNone/>
            </a:pPr>
            <a:r>
              <a:rPr b="0" lang="en-US" sz="1800" u="sng">
                <a:solidFill>
                  <a:schemeClr val="hlink"/>
                </a:solidFill>
                <a:latin typeface="Arial"/>
                <a:ea typeface="Arial"/>
                <a:cs typeface="Arial"/>
                <a:sym typeface="Arial"/>
                <a:hlinkClick r:id="rId5"/>
              </a:rPr>
              <a:t>http://donor.by/</a:t>
            </a:r>
            <a:endParaRPr b="0" sz="1800">
              <a:latin typeface="Arial"/>
              <a:ea typeface="Arial"/>
              <a:cs typeface="Arial"/>
              <a:sym typeface="Arial"/>
            </a:endParaRPr>
          </a:p>
          <a:p>
            <a:pPr indent="0" lvl="0" marL="0" rtl="0" algn="l">
              <a:spcBef>
                <a:spcPts val="0"/>
              </a:spcBef>
              <a:spcAft>
                <a:spcPts val="0"/>
              </a:spcAft>
              <a:buClr>
                <a:schemeClr val="dk1"/>
              </a:buClr>
              <a:buSzPts val="2000"/>
              <a:buNone/>
            </a:pPr>
            <a:r>
              <a:t/>
            </a:r>
            <a:endParaRPr sz="1800">
              <a:latin typeface="Arial"/>
              <a:ea typeface="Arial"/>
              <a:cs typeface="Arial"/>
              <a:sym typeface="Arial"/>
            </a:endParaRPr>
          </a:p>
        </p:txBody>
      </p:sp>
      <p:sp>
        <p:nvSpPr>
          <p:cNvPr id="262" name="Google Shape;262;p7"/>
          <p:cNvSpPr txBox="1"/>
          <p:nvPr>
            <p:ph idx="4" type="body"/>
          </p:nvPr>
        </p:nvSpPr>
        <p:spPr>
          <a:xfrm>
            <a:off x="6757318" y="4174576"/>
            <a:ext cx="4197900" cy="79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1800">
                <a:latin typeface="Arial"/>
                <a:ea typeface="Arial"/>
                <a:cs typeface="Arial"/>
                <a:sym typeface="Arial"/>
              </a:rPr>
              <a:t>Belarus startup ecosystem</a:t>
            </a:r>
            <a:endParaRPr sz="1800">
              <a:latin typeface="Arial"/>
              <a:ea typeface="Arial"/>
              <a:cs typeface="Arial"/>
              <a:sym typeface="Arial"/>
            </a:endParaRPr>
          </a:p>
          <a:p>
            <a:pPr indent="0" lvl="0" marL="0" rtl="0" algn="l">
              <a:spcBef>
                <a:spcPts val="0"/>
              </a:spcBef>
              <a:spcAft>
                <a:spcPts val="0"/>
              </a:spcAft>
              <a:buClr>
                <a:schemeClr val="dk1"/>
              </a:buClr>
              <a:buSzPts val="2000"/>
              <a:buNone/>
            </a:pPr>
            <a:r>
              <a:rPr b="0" lang="en-US" sz="1800" u="sng">
                <a:solidFill>
                  <a:schemeClr val="hlink"/>
                </a:solidFill>
                <a:latin typeface="Arial"/>
                <a:ea typeface="Arial"/>
                <a:cs typeface="Arial"/>
                <a:sym typeface="Arial"/>
                <a:hlinkClick r:id="rId6"/>
              </a:rPr>
              <a:t>https://media.dev.by/belarus-startup-ecosystem_rus.pdf</a:t>
            </a:r>
            <a:r>
              <a:rPr b="0" lang="en-US" sz="1800">
                <a:latin typeface="Arial"/>
                <a:ea typeface="Arial"/>
                <a:cs typeface="Arial"/>
                <a:sym typeface="Arial"/>
              </a:rPr>
              <a:t> </a:t>
            </a:r>
            <a:endParaRPr sz="1800">
              <a:latin typeface="Arial"/>
              <a:ea typeface="Arial"/>
              <a:cs typeface="Arial"/>
              <a:sym typeface="Arial"/>
            </a:endParaRPr>
          </a:p>
        </p:txBody>
      </p:sp>
      <p:sp>
        <p:nvSpPr>
          <p:cNvPr id="263" name="Google Shape;263;p7"/>
          <p:cNvSpPr txBox="1"/>
          <p:nvPr>
            <p:ph idx="4" type="body"/>
          </p:nvPr>
        </p:nvSpPr>
        <p:spPr>
          <a:xfrm>
            <a:off x="7004968" y="5154626"/>
            <a:ext cx="4197900" cy="79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1800">
                <a:latin typeface="Arial"/>
                <a:ea typeface="Arial"/>
                <a:cs typeface="Arial"/>
                <a:sym typeface="Arial"/>
              </a:rPr>
              <a:t>et al.</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g58b43dedd5_1_23"/>
          <p:cNvSpPr txBox="1"/>
          <p:nvPr>
            <p:ph type="ctrTitle"/>
          </p:nvPr>
        </p:nvSpPr>
        <p:spPr>
          <a:xfrm>
            <a:off x="631400" y="1707150"/>
            <a:ext cx="6172500" cy="344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Recommendations</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Don’t be afraid to try</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2400">
                <a:solidFill>
                  <a:srgbClr val="222222"/>
                </a:solidFill>
                <a:latin typeface="Arial"/>
                <a:ea typeface="Arial"/>
                <a:cs typeface="Arial"/>
                <a:sym typeface="Arial"/>
              </a:rPr>
              <a:t>Social media started only 15 years ago</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Facebook - 2004,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Youtube - 2005,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Twitter - 2006,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Instagram - 2010</a:t>
            </a:r>
            <a:endParaRPr sz="3000">
              <a:solidFill>
                <a:srgbClr val="222222"/>
              </a:solidFill>
              <a:latin typeface="Arial"/>
              <a:ea typeface="Arial"/>
              <a:cs typeface="Arial"/>
              <a:sym typeface="Arial"/>
            </a:endParaRPr>
          </a:p>
        </p:txBody>
      </p:sp>
      <p:sp>
        <p:nvSpPr>
          <p:cNvPr id="269" name="Google Shape;269;g58b43dedd5_1_23"/>
          <p:cNvSpPr txBox="1"/>
          <p:nvPr>
            <p:ph type="ctrTitle"/>
          </p:nvPr>
        </p:nvSpPr>
        <p:spPr>
          <a:xfrm>
            <a:off x="6944550" y="1707150"/>
            <a:ext cx="4024800" cy="344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2400">
                <a:solidFill>
                  <a:schemeClr val="lt1"/>
                </a:solidFill>
                <a:latin typeface="Arial"/>
                <a:ea typeface="Arial"/>
                <a:cs typeface="Arial"/>
                <a:sym typeface="Arial"/>
              </a:rPr>
              <a:t>We can adopt best practices but we also can create our own</a:t>
            </a:r>
            <a:endParaRPr sz="30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g593ad53d71_0_8"/>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Open Data</a:t>
            </a:r>
            <a:endParaRPr sz="6300">
              <a:latin typeface="Arial"/>
              <a:ea typeface="Arial"/>
              <a:cs typeface="Arial"/>
              <a:sym typeface="Arial"/>
            </a:endParaRPr>
          </a:p>
        </p:txBody>
      </p:sp>
      <p:sp>
        <p:nvSpPr>
          <p:cNvPr id="275" name="Google Shape;275;g593ad53d71_0_8"/>
          <p:cNvSpPr txBox="1"/>
          <p:nvPr>
            <p:ph idx="4294967295" type="ctrTitle"/>
          </p:nvPr>
        </p:nvSpPr>
        <p:spPr>
          <a:xfrm>
            <a:off x="1079875" y="2610150"/>
            <a:ext cx="8394300" cy="1637700"/>
          </a:xfrm>
          <a:prstGeom prst="rect">
            <a:avLst/>
          </a:prstGeom>
          <a:noFill/>
          <a:ln>
            <a:noFill/>
          </a:ln>
        </p:spPr>
        <p:txBody>
          <a:bodyPr anchorCtr="0" anchor="t" bIns="45700" lIns="91425" spcFirstLastPara="1" rIns="91425" wrap="square" tIns="45700">
            <a:noAutofit/>
          </a:bodyPr>
          <a:lstStyle/>
          <a:p>
            <a:pPr indent="-419100" lvl="0" marL="457200" rtl="0" algn="l">
              <a:lnSpc>
                <a:spcPct val="90000"/>
              </a:lnSpc>
              <a:spcBef>
                <a:spcPts val="0"/>
              </a:spcBef>
              <a:spcAft>
                <a:spcPts val="0"/>
              </a:spcAft>
              <a:buClr>
                <a:srgbClr val="222222"/>
              </a:buClr>
              <a:buSzPts val="3000"/>
              <a:buFont typeface="Arial"/>
              <a:buChar char="●"/>
            </a:pPr>
            <a:r>
              <a:rPr lang="en-US" sz="3000">
                <a:solidFill>
                  <a:srgbClr val="222222"/>
                </a:solidFill>
                <a:latin typeface="Arial"/>
                <a:ea typeface="Arial"/>
                <a:cs typeface="Arial"/>
                <a:sym typeface="Arial"/>
              </a:rPr>
              <a:t>Free of charge</a:t>
            </a:r>
            <a:endParaRPr sz="3000">
              <a:solidFill>
                <a:srgbClr val="222222"/>
              </a:solidFill>
              <a:latin typeface="Arial"/>
              <a:ea typeface="Arial"/>
              <a:cs typeface="Arial"/>
              <a:sym typeface="Arial"/>
            </a:endParaRPr>
          </a:p>
          <a:p>
            <a:pPr indent="-419100" lvl="0" marL="457200" rtl="0" algn="l">
              <a:lnSpc>
                <a:spcPct val="90000"/>
              </a:lnSpc>
              <a:spcBef>
                <a:spcPts val="0"/>
              </a:spcBef>
              <a:spcAft>
                <a:spcPts val="0"/>
              </a:spcAft>
              <a:buClr>
                <a:srgbClr val="222222"/>
              </a:buClr>
              <a:buSzPts val="3000"/>
              <a:buFont typeface="Arial"/>
              <a:buChar char="●"/>
            </a:pPr>
            <a:r>
              <a:rPr lang="en-US" sz="3000">
                <a:solidFill>
                  <a:srgbClr val="222222"/>
                </a:solidFill>
                <a:latin typeface="Arial"/>
                <a:ea typeface="Arial"/>
                <a:cs typeface="Arial"/>
                <a:sym typeface="Arial"/>
              </a:rPr>
              <a:t>Free of usage restrictions</a:t>
            </a:r>
            <a:endParaRPr sz="3000">
              <a:solidFill>
                <a:srgbClr val="222222"/>
              </a:solidFill>
              <a:latin typeface="Arial"/>
              <a:ea typeface="Arial"/>
              <a:cs typeface="Arial"/>
              <a:sym typeface="Arial"/>
            </a:endParaRPr>
          </a:p>
          <a:p>
            <a:pPr indent="-419100" lvl="0" marL="457200" rtl="0" algn="l">
              <a:lnSpc>
                <a:spcPct val="90000"/>
              </a:lnSpc>
              <a:spcBef>
                <a:spcPts val="0"/>
              </a:spcBef>
              <a:spcAft>
                <a:spcPts val="0"/>
              </a:spcAft>
              <a:buClr>
                <a:srgbClr val="222222"/>
              </a:buClr>
              <a:buSzPts val="3000"/>
              <a:buFont typeface="Arial"/>
              <a:buChar char="●"/>
            </a:pPr>
            <a:r>
              <a:rPr lang="en-US" sz="3000">
                <a:solidFill>
                  <a:srgbClr val="222222"/>
                </a:solidFill>
                <a:latin typeface="Arial"/>
                <a:ea typeface="Arial"/>
                <a:cs typeface="Arial"/>
                <a:sym typeface="Arial"/>
              </a:rPr>
              <a:t>Machine readable</a:t>
            </a:r>
            <a:endParaRPr sz="3000">
              <a:solidFill>
                <a:srgbClr val="22222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g593ad53d71_0_0"/>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Open Data sources</a:t>
            </a:r>
            <a:endParaRPr sz="6300">
              <a:latin typeface="Arial"/>
              <a:ea typeface="Arial"/>
              <a:cs typeface="Arial"/>
              <a:sym typeface="Arial"/>
            </a:endParaRPr>
          </a:p>
        </p:txBody>
      </p:sp>
      <p:sp>
        <p:nvSpPr>
          <p:cNvPr id="281" name="Google Shape;281;g593ad53d71_0_0"/>
          <p:cNvSpPr txBox="1"/>
          <p:nvPr>
            <p:ph idx="4294967295" type="ctrTitle"/>
          </p:nvPr>
        </p:nvSpPr>
        <p:spPr>
          <a:xfrm>
            <a:off x="1079875" y="2024825"/>
            <a:ext cx="9039300" cy="344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Official government portals</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3"/>
              </a:rPr>
              <a:t>https://data.gov.ua/</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4"/>
              </a:rPr>
              <a:t>https://data.gov.uk/</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5"/>
              </a:rPr>
              <a:t>https://data-georgiagio.opendata.arcgis.com/</a:t>
            </a:r>
            <a:endParaRPr sz="2400">
              <a:solidFill>
                <a:srgbClr val="222222"/>
              </a:solidFill>
              <a:latin typeface="Arial"/>
              <a:ea typeface="Arial"/>
              <a:cs typeface="Arial"/>
              <a:sym typeface="Arial"/>
            </a:endParaRPr>
          </a:p>
          <a:p>
            <a:pPr indent="0" lvl="0" marL="0" rtl="0" algn="l">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6"/>
              </a:rPr>
              <a:t>https://data.nasa.gov/</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2400">
              <a:solidFill>
                <a:srgbClr val="222222"/>
              </a:solidFill>
              <a:latin typeface="Arial"/>
              <a:ea typeface="Arial"/>
              <a:cs typeface="Arial"/>
              <a:sym typeface="Arial"/>
            </a:endParaRPr>
          </a:p>
          <a:p>
            <a:pPr indent="0" lvl="0" marL="0" rtl="0" algn="l">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7"/>
              </a:rPr>
              <a:t>https://data.gov.by/#/?_k=2v51a6</a:t>
            </a:r>
            <a:endParaRPr sz="2400">
              <a:solidFill>
                <a:srgbClr val="222222"/>
              </a:solidFill>
              <a:latin typeface="Arial"/>
              <a:ea typeface="Arial"/>
              <a:cs typeface="Arial"/>
              <a:sym typeface="Arial"/>
            </a:endParaRPr>
          </a:p>
          <a:p>
            <a:pPr indent="0" lvl="0" marL="0" rtl="0" algn="l">
              <a:spcBef>
                <a:spcPts val="0"/>
              </a:spcBef>
              <a:spcAft>
                <a:spcPts val="0"/>
              </a:spcAft>
              <a:buClr>
                <a:schemeClr val="dk1"/>
              </a:buClr>
              <a:buSzPts val="6300"/>
              <a:buFont typeface="Calibri"/>
              <a:buNone/>
            </a:pPr>
            <a:r>
              <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8"/>
              </a:rPr>
              <a:t>https://opendatainception.io/</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18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g593ad53d71_0_13"/>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Open Data sources</a:t>
            </a:r>
            <a:endParaRPr sz="6300">
              <a:latin typeface="Arial"/>
              <a:ea typeface="Arial"/>
              <a:cs typeface="Arial"/>
              <a:sym typeface="Arial"/>
            </a:endParaRPr>
          </a:p>
        </p:txBody>
      </p:sp>
      <p:sp>
        <p:nvSpPr>
          <p:cNvPr id="287" name="Google Shape;287;g593ad53d71_0_13"/>
          <p:cNvSpPr txBox="1"/>
          <p:nvPr>
            <p:ph idx="4294967295" type="ctrTitle"/>
          </p:nvPr>
        </p:nvSpPr>
        <p:spPr>
          <a:xfrm>
            <a:off x="1079875" y="2024825"/>
            <a:ext cx="9039300" cy="344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International organisations</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3"/>
              </a:rPr>
              <a:t>https://www.europeandataportal.eu/data/</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4"/>
              </a:rPr>
              <a:t>http://data.un.org/</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Corporate</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5"/>
              </a:rPr>
              <a:t>https://www.google.com/publicdata/directory</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6"/>
              </a:rPr>
              <a:t>https://movement.uber.com/?lang=en-US</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7"/>
              </a:rPr>
              <a:t>kepler.gl</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g593f51c7a7_1_31"/>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Open Data sources</a:t>
            </a:r>
            <a:endParaRPr sz="6300">
              <a:latin typeface="Arial"/>
              <a:ea typeface="Arial"/>
              <a:cs typeface="Arial"/>
              <a:sym typeface="Arial"/>
            </a:endParaRPr>
          </a:p>
        </p:txBody>
      </p:sp>
      <p:sp>
        <p:nvSpPr>
          <p:cNvPr id="293" name="Google Shape;293;g593f51c7a7_1_31"/>
          <p:cNvSpPr txBox="1"/>
          <p:nvPr>
            <p:ph idx="4294967295" type="ctrTitle"/>
          </p:nvPr>
        </p:nvSpPr>
        <p:spPr>
          <a:xfrm>
            <a:off x="1079875" y="2024825"/>
            <a:ext cx="9039300" cy="344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NGO/Academia</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3"/>
              </a:rPr>
              <a:t>http://hodp.org/</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4"/>
              </a:rPr>
              <a:t>https://ebird.org/explore</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Collaborative data maintenance</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5"/>
              </a:rPr>
              <a:t>Open Street map</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a:t>
            </a:r>
            <a:r>
              <a:rPr b="0" lang="en-US" sz="2400" u="sng">
                <a:solidFill>
                  <a:schemeClr val="hlink"/>
                </a:solidFill>
                <a:latin typeface="Arial"/>
                <a:ea typeface="Arial"/>
                <a:cs typeface="Arial"/>
                <a:sym typeface="Arial"/>
                <a:hlinkClick r:id="rId6"/>
              </a:rPr>
              <a:t>Open Data Institute research</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g593f51c7a7_1_10"/>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Examples</a:t>
            </a:r>
            <a:endParaRPr sz="6300">
              <a:latin typeface="Arial"/>
              <a:ea typeface="Arial"/>
              <a:cs typeface="Arial"/>
              <a:sym typeface="Arial"/>
            </a:endParaRPr>
          </a:p>
        </p:txBody>
      </p:sp>
      <p:sp>
        <p:nvSpPr>
          <p:cNvPr id="299" name="Google Shape;299;g593f51c7a7_1_10"/>
          <p:cNvSpPr txBox="1"/>
          <p:nvPr>
            <p:ph idx="4294967295" type="ctrTitle"/>
          </p:nvPr>
        </p:nvSpPr>
        <p:spPr>
          <a:xfrm>
            <a:off x="1079875" y="2024825"/>
            <a:ext cx="9039300" cy="280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u="sng">
                <a:solidFill>
                  <a:schemeClr val="hlink"/>
                </a:solidFill>
                <a:latin typeface="Arial"/>
                <a:ea typeface="Arial"/>
                <a:cs typeface="Arial"/>
                <a:sym typeface="Arial"/>
                <a:hlinkClick r:id="rId3"/>
              </a:rPr>
              <a:t>The Northern Fail app</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An app built by a very angry Northern Rail customer Designed to give fellow Northern Rail customers access to historical data on fully or part cancelled train journeys to help in the fight against Northern Rails astonishingly bad service and poor value for money</a:t>
            </a:r>
            <a:endParaRPr b="0" sz="2400">
              <a:solidFill>
                <a:srgbClr val="22222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g593f51c7a7_1_40"/>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Examples</a:t>
            </a:r>
            <a:endParaRPr sz="6300">
              <a:latin typeface="Arial"/>
              <a:ea typeface="Arial"/>
              <a:cs typeface="Arial"/>
              <a:sym typeface="Arial"/>
            </a:endParaRPr>
          </a:p>
        </p:txBody>
      </p:sp>
      <p:sp>
        <p:nvSpPr>
          <p:cNvPr id="305" name="Google Shape;305;g593f51c7a7_1_40"/>
          <p:cNvSpPr txBox="1"/>
          <p:nvPr>
            <p:ph idx="4294967295" type="ctrTitle"/>
          </p:nvPr>
        </p:nvSpPr>
        <p:spPr>
          <a:xfrm>
            <a:off x="1079875" y="2024825"/>
            <a:ext cx="9039300" cy="341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u="sng">
                <a:solidFill>
                  <a:schemeClr val="hlink"/>
                </a:solidFill>
                <a:latin typeface="Arial"/>
                <a:ea typeface="Arial"/>
                <a:cs typeface="Arial"/>
                <a:sym typeface="Arial"/>
                <a:hlinkClick r:id="rId3"/>
              </a:rPr>
              <a:t>СУД НА ДОЛОНІ</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Analytical tool for finding, researching and visualizing court decisions</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3000" u="sng">
                <a:solidFill>
                  <a:schemeClr val="hlink"/>
                </a:solidFill>
                <a:latin typeface="Arial"/>
                <a:ea typeface="Arial"/>
                <a:cs typeface="Arial"/>
                <a:sym typeface="Arial"/>
                <a:hlinkClick r:id="rId4"/>
              </a:rPr>
              <a:t>ДонорUA</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Automated system of recruiting and managing blood donors, designed to promote the donor movement in Ukraine.</a:t>
            </a:r>
            <a:endParaRPr b="0" sz="2400">
              <a:solidFill>
                <a:srgbClr val="22222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g593f51c7a7_1_56"/>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Examples</a:t>
            </a:r>
            <a:endParaRPr sz="6300">
              <a:latin typeface="Arial"/>
              <a:ea typeface="Arial"/>
              <a:cs typeface="Arial"/>
              <a:sym typeface="Arial"/>
            </a:endParaRPr>
          </a:p>
        </p:txBody>
      </p:sp>
      <p:sp>
        <p:nvSpPr>
          <p:cNvPr id="311" name="Google Shape;311;g593f51c7a7_1_56"/>
          <p:cNvSpPr txBox="1"/>
          <p:nvPr>
            <p:ph idx="4294967295" type="ctrTitle"/>
          </p:nvPr>
        </p:nvSpPr>
        <p:spPr>
          <a:xfrm>
            <a:off x="1079875" y="2024825"/>
            <a:ext cx="9039300" cy="341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u="sng">
                <a:solidFill>
                  <a:schemeClr val="hlink"/>
                </a:solidFill>
                <a:latin typeface="Arial"/>
                <a:ea typeface="Arial"/>
                <a:cs typeface="Arial"/>
                <a:sym typeface="Arial"/>
                <a:hlinkClick r:id="rId3"/>
              </a:rPr>
              <a:t>InnoCentive</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InnoCentive is the global pioneer in crowdsourced innovation. We leverage the power of the crowd to help organizations of all sizes solve their critical business, scientific, and technical problems.</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2400" u="sng">
                <a:solidFill>
                  <a:schemeClr val="hlink"/>
                </a:solidFill>
                <a:latin typeface="Arial"/>
                <a:ea typeface="Arial"/>
                <a:cs typeface="Arial"/>
                <a:sym typeface="Arial"/>
                <a:hlinkClick r:id="rId4"/>
              </a:rPr>
              <a:t>Red Cross Mobile Apps</a:t>
            </a:r>
            <a:endParaRPr sz="2400">
              <a:solidFill>
                <a:srgbClr val="22222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g5a832d69cd_0_0"/>
          <p:cNvSpPr txBox="1"/>
          <p:nvPr>
            <p:ph type="ctrTitle"/>
          </p:nvPr>
        </p:nvSpPr>
        <p:spPr>
          <a:xfrm>
            <a:off x="747252" y="1123359"/>
            <a:ext cx="99207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a:latin typeface="Arial"/>
                <a:ea typeface="Arial"/>
                <a:cs typeface="Arial"/>
                <a:sym typeface="Arial"/>
              </a:rPr>
              <a:t>Interactive </a:t>
            </a:r>
            <a:r>
              <a:rPr lang="en-US">
                <a:solidFill>
                  <a:srgbClr val="FFFFFF"/>
                </a:solidFill>
                <a:latin typeface="Arial"/>
                <a:ea typeface="Arial"/>
                <a:cs typeface="Arial"/>
                <a:sym typeface="Arial"/>
              </a:rPr>
              <a:t>maps</a:t>
            </a:r>
            <a:endParaRPr>
              <a:solidFill>
                <a:srgbClr val="FFFFFF"/>
              </a:solidFill>
              <a:latin typeface="Arial"/>
              <a:ea typeface="Arial"/>
              <a:cs typeface="Arial"/>
              <a:sym typeface="Arial"/>
            </a:endParaRPr>
          </a:p>
        </p:txBody>
      </p:sp>
      <p:sp>
        <p:nvSpPr>
          <p:cNvPr id="175" name="Google Shape;175;g5a832d69cd_0_0"/>
          <p:cNvSpPr txBox="1"/>
          <p:nvPr>
            <p:ph idx="1" type="subTitle"/>
          </p:nvPr>
        </p:nvSpPr>
        <p:spPr>
          <a:xfrm>
            <a:off x="877677" y="2235368"/>
            <a:ext cx="99207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400"/>
              <a:t>Ecology:</a:t>
            </a:r>
            <a:endParaRPr sz="1800"/>
          </a:p>
          <a:p>
            <a:pPr indent="0" lvl="0" marL="0" rtl="0" algn="l">
              <a:lnSpc>
                <a:spcPct val="90000"/>
              </a:lnSpc>
              <a:spcBef>
                <a:spcPts val="0"/>
              </a:spcBef>
              <a:spcAft>
                <a:spcPts val="0"/>
              </a:spcAft>
              <a:buClr>
                <a:schemeClr val="dk1"/>
              </a:buClr>
              <a:buSzPts val="2000"/>
              <a:buNone/>
            </a:pPr>
            <a:r>
              <a:rPr b="0" lang="en-US" sz="1800" u="sng">
                <a:solidFill>
                  <a:schemeClr val="hlink"/>
                </a:solidFill>
                <a:latin typeface="Arial"/>
                <a:ea typeface="Arial"/>
                <a:cs typeface="Arial"/>
                <a:sym typeface="Arial"/>
                <a:hlinkClick r:id="rId3"/>
              </a:rPr>
              <a:t>https://www.watercontrol.by/</a:t>
            </a:r>
            <a:endParaRPr sz="1800"/>
          </a:p>
          <a:p>
            <a:pPr indent="0" lvl="0" marL="0" rtl="0" algn="l">
              <a:lnSpc>
                <a:spcPct val="90000"/>
              </a:lnSpc>
              <a:spcBef>
                <a:spcPts val="0"/>
              </a:spcBef>
              <a:spcAft>
                <a:spcPts val="0"/>
              </a:spcAft>
              <a:buClr>
                <a:schemeClr val="dk1"/>
              </a:buClr>
              <a:buSzPts val="2000"/>
              <a:buNone/>
            </a:pPr>
            <a:r>
              <a:rPr b="0" lang="en-US" sz="1800" u="sng">
                <a:solidFill>
                  <a:schemeClr val="hlink"/>
                </a:solidFill>
                <a:latin typeface="Arial"/>
                <a:ea typeface="Arial"/>
                <a:cs typeface="Arial"/>
                <a:sym typeface="Arial"/>
                <a:hlinkClick r:id="rId4"/>
              </a:rPr>
              <a:t>http://greenmap.by/</a:t>
            </a:r>
            <a:endParaRPr sz="1800"/>
          </a:p>
          <a:p>
            <a:pPr indent="0" lvl="0" marL="0" rtl="0" algn="l">
              <a:lnSpc>
                <a:spcPct val="90000"/>
              </a:lnSpc>
              <a:spcBef>
                <a:spcPts val="0"/>
              </a:spcBef>
              <a:spcAft>
                <a:spcPts val="0"/>
              </a:spcAft>
              <a:buClr>
                <a:schemeClr val="dk1"/>
              </a:buClr>
              <a:buSzPts val="2000"/>
              <a:buNone/>
            </a:pPr>
            <a:r>
              <a:rPr b="0" lang="en-US" sz="1800" u="sng">
                <a:solidFill>
                  <a:schemeClr val="hlink"/>
                </a:solidFill>
                <a:latin typeface="Arial"/>
                <a:ea typeface="Arial"/>
                <a:cs typeface="Arial"/>
                <a:sym typeface="Arial"/>
                <a:hlinkClick r:id="rId5"/>
              </a:rPr>
              <a:t>https://ecoidea.by/ru/zerowaste</a:t>
            </a:r>
            <a:endParaRPr sz="1800"/>
          </a:p>
          <a:p>
            <a:pPr indent="0" lvl="0" marL="0" rtl="0" algn="l">
              <a:lnSpc>
                <a:spcPct val="90000"/>
              </a:lnSpc>
              <a:spcBef>
                <a:spcPts val="0"/>
              </a:spcBef>
              <a:spcAft>
                <a:spcPts val="0"/>
              </a:spcAft>
              <a:buClr>
                <a:schemeClr val="dk1"/>
              </a:buClr>
              <a:buSzPts val="2000"/>
              <a:buNone/>
            </a:pPr>
            <a:r>
              <a:t/>
            </a:r>
            <a:endParaRPr sz="2400"/>
          </a:p>
          <a:p>
            <a:pPr indent="0" lvl="0" marL="0" rtl="0" algn="l">
              <a:lnSpc>
                <a:spcPct val="90000"/>
              </a:lnSpc>
              <a:spcBef>
                <a:spcPts val="0"/>
              </a:spcBef>
              <a:spcAft>
                <a:spcPts val="0"/>
              </a:spcAft>
              <a:buClr>
                <a:schemeClr val="dk1"/>
              </a:buClr>
              <a:buSzPts val="2000"/>
              <a:buNone/>
            </a:pPr>
            <a:r>
              <a:rPr lang="en-US" sz="2400"/>
              <a:t>Domestic violence:</a:t>
            </a:r>
            <a:endParaRPr sz="1800"/>
          </a:p>
          <a:p>
            <a:pPr indent="0" lvl="0" marL="0" rtl="0" algn="l">
              <a:lnSpc>
                <a:spcPct val="90000"/>
              </a:lnSpc>
              <a:spcBef>
                <a:spcPts val="0"/>
              </a:spcBef>
              <a:spcAft>
                <a:spcPts val="0"/>
              </a:spcAft>
              <a:buClr>
                <a:schemeClr val="dk1"/>
              </a:buClr>
              <a:buSzPts val="2000"/>
              <a:buNone/>
            </a:pPr>
            <a:r>
              <a:rPr b="0" lang="en-US" sz="1800" u="sng">
                <a:solidFill>
                  <a:schemeClr val="hlink"/>
                </a:solidFill>
                <a:latin typeface="Arial"/>
                <a:ea typeface="Arial"/>
                <a:cs typeface="Arial"/>
                <a:sym typeface="Arial"/>
                <a:hlinkClick r:id="rId6"/>
              </a:rPr>
              <a:t>https://karta-nasiliya.by/map/</a:t>
            </a:r>
            <a:r>
              <a:rPr lang="en-US" sz="1800"/>
              <a:t> </a:t>
            </a:r>
            <a:endParaRPr sz="1800"/>
          </a:p>
        </p:txBody>
      </p:sp>
      <p:pic>
        <p:nvPicPr>
          <p:cNvPr id="176" name="Google Shape;176;g5a832d69cd_0_0"/>
          <p:cNvPicPr preferRelativeResize="0"/>
          <p:nvPr/>
        </p:nvPicPr>
        <p:blipFill>
          <a:blip r:embed="rId7">
            <a:alphaModFix/>
          </a:blip>
          <a:stretch>
            <a:fillRect/>
          </a:stretch>
        </p:blipFill>
        <p:spPr>
          <a:xfrm>
            <a:off x="7423031" y="1402451"/>
            <a:ext cx="4208270" cy="4525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g593f51c7a7_1_64"/>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Examples</a:t>
            </a:r>
            <a:endParaRPr sz="6300">
              <a:latin typeface="Arial"/>
              <a:ea typeface="Arial"/>
              <a:cs typeface="Arial"/>
              <a:sym typeface="Arial"/>
            </a:endParaRPr>
          </a:p>
        </p:txBody>
      </p:sp>
      <p:sp>
        <p:nvSpPr>
          <p:cNvPr id="317" name="Google Shape;317;g593f51c7a7_1_64"/>
          <p:cNvSpPr txBox="1"/>
          <p:nvPr>
            <p:ph idx="4294967295" type="ctrTitle"/>
          </p:nvPr>
        </p:nvSpPr>
        <p:spPr>
          <a:xfrm>
            <a:off x="1079875" y="2024825"/>
            <a:ext cx="9039300" cy="341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u="sng">
                <a:solidFill>
                  <a:schemeClr val="hlink"/>
                </a:solidFill>
                <a:latin typeface="Arial"/>
                <a:ea typeface="Arial"/>
                <a:cs typeface="Arial"/>
                <a:sym typeface="Arial"/>
                <a:hlinkClick r:id="rId3"/>
              </a:rPr>
              <a:t>Surveillance under Surveillance</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b="0"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a:solidFill>
                  <a:srgbClr val="222222"/>
                </a:solidFill>
                <a:latin typeface="Arial"/>
                <a:ea typeface="Arial"/>
                <a:cs typeface="Arial"/>
                <a:sym typeface="Arial"/>
              </a:rPr>
              <a:t>Surveillance under Surveillance shows you cameras and guards — watching you — almost everywhere. You can see where they are located and, if the information is available, what type they are, the area they observe, or other interesting facts.</a:t>
            </a:r>
            <a:endParaRPr b="0" sz="2400">
              <a:solidFill>
                <a:srgbClr val="22222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g593f51c7a7_1_19"/>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Belarus data sources</a:t>
            </a:r>
            <a:endParaRPr sz="6300">
              <a:latin typeface="Arial"/>
              <a:ea typeface="Arial"/>
              <a:cs typeface="Arial"/>
              <a:sym typeface="Arial"/>
            </a:endParaRPr>
          </a:p>
        </p:txBody>
      </p:sp>
      <p:sp>
        <p:nvSpPr>
          <p:cNvPr id="323" name="Google Shape;323;g593f51c7a7_1_19"/>
          <p:cNvSpPr txBox="1"/>
          <p:nvPr>
            <p:ph idx="4294967295" type="ctrTitle"/>
          </p:nvPr>
        </p:nvSpPr>
        <p:spPr>
          <a:xfrm>
            <a:off x="1079875" y="2024825"/>
            <a:ext cx="9039300" cy="315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Belstat - the best we have</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3"/>
              </a:rPr>
              <a:t>http://belstat.gov.by</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Air quality</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4"/>
              </a:rPr>
              <a:t>http://rad.org.by/monitoring/air.html</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lang="en-US" sz="3000">
                <a:solidFill>
                  <a:srgbClr val="222222"/>
                </a:solidFill>
                <a:latin typeface="Arial"/>
                <a:ea typeface="Arial"/>
                <a:cs typeface="Arial"/>
                <a:sym typeface="Arial"/>
              </a:rPr>
              <a:t>Open data community</a:t>
            </a:r>
            <a:endParaRPr sz="30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5"/>
              </a:rPr>
              <a:t>http://bit.ly/data_sources</a:t>
            </a:r>
            <a:r>
              <a:rPr lang="en-US" sz="2400">
                <a:solidFill>
                  <a:srgbClr val="222222"/>
                </a:solidFill>
                <a:latin typeface="Arial"/>
                <a:ea typeface="Arial"/>
                <a:cs typeface="Arial"/>
                <a:sym typeface="Arial"/>
              </a:rPr>
              <a:t> </a:t>
            </a:r>
            <a:endParaRPr sz="2400">
              <a:solidFill>
                <a:srgbClr val="222222"/>
              </a:solidFill>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rPr b="0" lang="en-US" sz="2400" u="sng">
                <a:solidFill>
                  <a:schemeClr val="hlink"/>
                </a:solidFill>
                <a:latin typeface="Arial"/>
                <a:ea typeface="Arial"/>
                <a:cs typeface="Arial"/>
                <a:sym typeface="Arial"/>
                <a:hlinkClick r:id="rId6"/>
              </a:rPr>
              <a:t>https://opendata.by</a:t>
            </a:r>
            <a:endParaRPr sz="2400">
              <a:solidFill>
                <a:srgbClr val="22222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g58b43dedd5_0_52"/>
          <p:cNvSpPr txBox="1"/>
          <p:nvPr>
            <p:ph type="title"/>
          </p:nvPr>
        </p:nvSpPr>
        <p:spPr>
          <a:xfrm>
            <a:off x="1789471" y="1247442"/>
            <a:ext cx="7462800" cy="56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40"/>
              <a:buFont typeface="Calibri"/>
              <a:buNone/>
            </a:pPr>
            <a:r>
              <a:rPr lang="en-US">
                <a:latin typeface="Arial"/>
                <a:ea typeface="Arial"/>
                <a:cs typeface="Arial"/>
                <a:sym typeface="Arial"/>
              </a:rPr>
              <a:t>Thank you for your attention!</a:t>
            </a:r>
            <a:endParaRPr>
              <a:latin typeface="Arial"/>
              <a:ea typeface="Arial"/>
              <a:cs typeface="Arial"/>
              <a:sym typeface="Arial"/>
            </a:endParaRPr>
          </a:p>
        </p:txBody>
      </p:sp>
      <p:sp>
        <p:nvSpPr>
          <p:cNvPr id="329" name="Google Shape;329;g58b43dedd5_0_52"/>
          <p:cNvSpPr txBox="1"/>
          <p:nvPr>
            <p:ph idx="2" type="body"/>
          </p:nvPr>
        </p:nvSpPr>
        <p:spPr>
          <a:xfrm>
            <a:off x="773061" y="318014"/>
            <a:ext cx="2313000" cy="5130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F7F7F"/>
              </a:buClr>
              <a:buSzPts val="1200"/>
              <a:buNone/>
            </a:pPr>
            <a:r>
              <a:rPr lang="en-US"/>
              <a:t>Contacts</a:t>
            </a:r>
            <a:endParaRPr/>
          </a:p>
        </p:txBody>
      </p:sp>
      <p:cxnSp>
        <p:nvCxnSpPr>
          <p:cNvPr id="330" name="Google Shape;330;g58b43dedd5_0_52"/>
          <p:cNvCxnSpPr/>
          <p:nvPr/>
        </p:nvCxnSpPr>
        <p:spPr>
          <a:xfrm>
            <a:off x="876300" y="273306"/>
            <a:ext cx="399900" cy="0"/>
          </a:xfrm>
          <a:prstGeom prst="straightConnector1">
            <a:avLst/>
          </a:prstGeom>
          <a:noFill/>
          <a:ln cap="rnd" cmpd="sng" w="15875">
            <a:solidFill>
              <a:srgbClr val="9F2EB2"/>
            </a:solidFill>
            <a:prstDash val="solid"/>
            <a:round/>
            <a:headEnd len="sm" w="sm" type="none"/>
            <a:tailEnd len="sm" w="sm" type="none"/>
          </a:ln>
        </p:spPr>
      </p:cxnSp>
      <p:sp>
        <p:nvSpPr>
          <p:cNvPr id="331" name="Google Shape;331;g58b43dedd5_0_52"/>
          <p:cNvSpPr txBox="1"/>
          <p:nvPr>
            <p:ph type="title"/>
          </p:nvPr>
        </p:nvSpPr>
        <p:spPr>
          <a:xfrm>
            <a:off x="1887771" y="2225154"/>
            <a:ext cx="7462800" cy="56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40"/>
              <a:buFont typeface="Calibri"/>
              <a:buNone/>
            </a:pPr>
            <a:r>
              <a:rPr lang="en-US" sz="3000">
                <a:latin typeface="Arial"/>
                <a:ea typeface="Arial"/>
                <a:cs typeface="Arial"/>
                <a:sym typeface="Arial"/>
              </a:rPr>
              <a:t>Valeria Volkogonova</a:t>
            </a:r>
            <a:endParaRPr sz="2000">
              <a:latin typeface="Arial"/>
              <a:ea typeface="Arial"/>
              <a:cs typeface="Arial"/>
              <a:sym typeface="Arial"/>
            </a:endParaRPr>
          </a:p>
          <a:p>
            <a:pPr indent="0" lvl="0" marL="0" rtl="0" algn="l">
              <a:lnSpc>
                <a:spcPct val="90000"/>
              </a:lnSpc>
              <a:spcBef>
                <a:spcPts val="0"/>
              </a:spcBef>
              <a:spcAft>
                <a:spcPts val="0"/>
              </a:spcAft>
              <a:buClr>
                <a:schemeClr val="dk1"/>
              </a:buClr>
              <a:buSzPts val="3240"/>
              <a:buFont typeface="Calibri"/>
              <a:buNone/>
            </a:pPr>
            <a:r>
              <a:rPr b="0" lang="en-US" sz="2000" u="sng">
                <a:solidFill>
                  <a:schemeClr val="hlink"/>
                </a:solidFill>
                <a:latin typeface="Arial"/>
                <a:ea typeface="Arial"/>
                <a:cs typeface="Arial"/>
                <a:sym typeface="Arial"/>
                <a:hlinkClick r:id="rId3"/>
              </a:rPr>
              <a:t>vvolkogonova@gmail.com</a:t>
            </a:r>
            <a:r>
              <a:rPr b="0" lang="en-US" sz="2000">
                <a:latin typeface="Arial"/>
                <a:ea typeface="Arial"/>
                <a:cs typeface="Arial"/>
                <a:sym typeface="Arial"/>
              </a:rPr>
              <a:t> </a:t>
            </a:r>
            <a:endParaRPr b="0" sz="2000">
              <a:latin typeface="Arial"/>
              <a:ea typeface="Arial"/>
              <a:cs typeface="Arial"/>
              <a:sym typeface="Arial"/>
            </a:endParaRPr>
          </a:p>
          <a:p>
            <a:pPr indent="0" lvl="0" marL="0" rtl="0" algn="l">
              <a:lnSpc>
                <a:spcPct val="90000"/>
              </a:lnSpc>
              <a:spcBef>
                <a:spcPts val="0"/>
              </a:spcBef>
              <a:spcAft>
                <a:spcPts val="0"/>
              </a:spcAft>
              <a:buClr>
                <a:schemeClr val="dk1"/>
              </a:buClr>
              <a:buSzPts val="3240"/>
              <a:buFont typeface="Calibri"/>
              <a:buNone/>
            </a:pPr>
            <a:r>
              <a:rPr b="0" lang="en-US" sz="2000" u="sng">
                <a:solidFill>
                  <a:schemeClr val="hlink"/>
                </a:solidFill>
                <a:latin typeface="Arial"/>
                <a:ea typeface="Arial"/>
                <a:cs typeface="Arial"/>
                <a:sym typeface="Arial"/>
                <a:hlinkClick r:id="rId4"/>
              </a:rPr>
              <a:t>https://www.facebook.com/vvolkogonova</a:t>
            </a:r>
            <a:endParaRPr b="0" sz="2000">
              <a:latin typeface="Arial"/>
              <a:ea typeface="Arial"/>
              <a:cs typeface="Arial"/>
              <a:sym typeface="Arial"/>
            </a:endParaRPr>
          </a:p>
        </p:txBody>
      </p:sp>
      <p:sp>
        <p:nvSpPr>
          <p:cNvPr id="332" name="Google Shape;332;g58b43dedd5_0_52"/>
          <p:cNvSpPr txBox="1"/>
          <p:nvPr>
            <p:ph type="title"/>
          </p:nvPr>
        </p:nvSpPr>
        <p:spPr>
          <a:xfrm>
            <a:off x="1887771" y="3683217"/>
            <a:ext cx="7462800" cy="56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40"/>
              <a:buFont typeface="Calibri"/>
              <a:buNone/>
            </a:pPr>
            <a:r>
              <a:rPr lang="en-US" sz="3000">
                <a:latin typeface="Arial"/>
                <a:ea typeface="Arial"/>
                <a:cs typeface="Arial"/>
                <a:sym typeface="Arial"/>
              </a:rPr>
              <a:t>Alina Radachynskaja</a:t>
            </a:r>
            <a:endParaRPr sz="2000">
              <a:latin typeface="Arial"/>
              <a:ea typeface="Arial"/>
              <a:cs typeface="Arial"/>
              <a:sym typeface="Arial"/>
            </a:endParaRPr>
          </a:p>
          <a:p>
            <a:pPr indent="0" lvl="0" marL="0" rtl="0" algn="l">
              <a:lnSpc>
                <a:spcPct val="90000"/>
              </a:lnSpc>
              <a:spcBef>
                <a:spcPts val="0"/>
              </a:spcBef>
              <a:spcAft>
                <a:spcPts val="0"/>
              </a:spcAft>
              <a:buClr>
                <a:schemeClr val="dk1"/>
              </a:buClr>
              <a:buSzPts val="3240"/>
              <a:buFont typeface="Calibri"/>
              <a:buNone/>
            </a:pPr>
            <a:r>
              <a:rPr b="0" lang="en-US" sz="2000" u="sng">
                <a:solidFill>
                  <a:schemeClr val="hlink"/>
                </a:solidFill>
                <a:latin typeface="Arial"/>
                <a:ea typeface="Arial"/>
                <a:cs typeface="Arial"/>
                <a:sym typeface="Arial"/>
                <a:hlinkClick r:id="rId5"/>
              </a:rPr>
              <a:t>alina.radachynskaja@gmail.com</a:t>
            </a:r>
            <a:r>
              <a:rPr b="0" lang="en-US" sz="2000">
                <a:latin typeface="Arial"/>
                <a:ea typeface="Arial"/>
                <a:cs typeface="Arial"/>
                <a:sym typeface="Arial"/>
              </a:rPr>
              <a:t> </a:t>
            </a:r>
            <a:r>
              <a:rPr b="0" lang="en-US" sz="2000" u="sng">
                <a:solidFill>
                  <a:schemeClr val="hlink"/>
                </a:solidFill>
                <a:latin typeface="Arial"/>
                <a:ea typeface="Arial"/>
                <a:cs typeface="Arial"/>
                <a:sym typeface="Arial"/>
                <a:hlinkClick r:id="rId6"/>
              </a:rPr>
              <a:t>https://www.facebook.com/radachynskaja</a:t>
            </a:r>
            <a:r>
              <a:rPr b="0" lang="en-US" sz="2000">
                <a:latin typeface="Arial"/>
                <a:ea typeface="Arial"/>
                <a:cs typeface="Arial"/>
                <a:sym typeface="Arial"/>
              </a:rPr>
              <a:t>   </a:t>
            </a:r>
            <a:endParaRPr b="0" sz="2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
          <p:cNvSpPr txBox="1"/>
          <p:nvPr>
            <p:ph idx="4294967295" type="ctrTitle"/>
          </p:nvPr>
        </p:nvSpPr>
        <p:spPr>
          <a:xfrm>
            <a:off x="747252" y="1123359"/>
            <a:ext cx="99207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Chatbots</a:t>
            </a:r>
            <a:endParaRPr sz="6300">
              <a:solidFill>
                <a:srgbClr val="FFFFFF"/>
              </a:solidFill>
              <a:latin typeface="Arial"/>
              <a:ea typeface="Arial"/>
              <a:cs typeface="Arial"/>
              <a:sym typeface="Arial"/>
            </a:endParaRPr>
          </a:p>
        </p:txBody>
      </p:sp>
      <p:sp>
        <p:nvSpPr>
          <p:cNvPr id="182" name="Google Shape;182;p2"/>
          <p:cNvSpPr txBox="1"/>
          <p:nvPr>
            <p:ph idx="4294967295" type="subTitle"/>
          </p:nvPr>
        </p:nvSpPr>
        <p:spPr>
          <a:xfrm>
            <a:off x="877677" y="2235368"/>
            <a:ext cx="99207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Waste segregation</a:t>
            </a:r>
            <a:r>
              <a:rPr b="1" lang="en-US" sz="2400">
                <a:latin typeface="Arial"/>
                <a:ea typeface="Arial"/>
                <a:cs typeface="Arial"/>
                <a:sym typeface="Arial"/>
              </a:rPr>
              <a:t>:</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3"/>
              </a:rPr>
              <a:t>https://telegram.me/EcoideaBot</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Civil control (parking)</a:t>
            </a:r>
            <a:r>
              <a:rPr b="1" lang="en-US" sz="2400">
                <a:latin typeface="Arial"/>
                <a:ea typeface="Arial"/>
                <a:cs typeface="Arial"/>
                <a:sym typeface="Arial"/>
              </a:rPr>
              <a:t>:</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4"/>
              </a:rPr>
              <a:t>https://telegram.me/parkun_by_bot</a:t>
            </a:r>
            <a:r>
              <a:rPr lang="en-US" sz="1800">
                <a:latin typeface="Arial"/>
                <a:ea typeface="Arial"/>
                <a:cs typeface="Arial"/>
                <a:sym typeface="Arial"/>
              </a:rPr>
              <a:t> </a:t>
            </a:r>
            <a:r>
              <a:rPr lang="en-US" sz="1800"/>
              <a:t> </a:t>
            </a:r>
            <a:endParaRPr sz="1800"/>
          </a:p>
        </p:txBody>
      </p:sp>
      <p:pic>
        <p:nvPicPr>
          <p:cNvPr id="183" name="Google Shape;183;p2"/>
          <p:cNvPicPr preferRelativeResize="0"/>
          <p:nvPr/>
        </p:nvPicPr>
        <p:blipFill>
          <a:blip r:embed="rId5">
            <a:alphaModFix/>
          </a:blip>
          <a:stretch>
            <a:fillRect/>
          </a:stretch>
        </p:blipFill>
        <p:spPr>
          <a:xfrm>
            <a:off x="5949200" y="418800"/>
            <a:ext cx="4922200" cy="5614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11"/>
          <p:cNvPicPr preferRelativeResize="0"/>
          <p:nvPr/>
        </p:nvPicPr>
        <p:blipFill>
          <a:blip r:embed="rId3">
            <a:alphaModFix/>
          </a:blip>
          <a:stretch>
            <a:fillRect/>
          </a:stretch>
        </p:blipFill>
        <p:spPr>
          <a:xfrm>
            <a:off x="9154151" y="994525"/>
            <a:ext cx="2864250" cy="5085952"/>
          </a:xfrm>
          <a:prstGeom prst="rect">
            <a:avLst/>
          </a:prstGeom>
          <a:noFill/>
          <a:ln>
            <a:noFill/>
          </a:ln>
        </p:spPr>
      </p:pic>
      <p:sp>
        <p:nvSpPr>
          <p:cNvPr id="189" name="Google Shape;189;p11"/>
          <p:cNvSpPr txBox="1"/>
          <p:nvPr>
            <p:ph idx="4294967295" type="ctrTitle"/>
          </p:nvPr>
        </p:nvSpPr>
        <p:spPr>
          <a:xfrm>
            <a:off x="823452" y="1123359"/>
            <a:ext cx="99207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Mobile Apps</a:t>
            </a:r>
            <a:endParaRPr sz="6300">
              <a:solidFill>
                <a:srgbClr val="FFFFFF"/>
              </a:solidFill>
              <a:latin typeface="Arial"/>
              <a:ea typeface="Arial"/>
              <a:cs typeface="Arial"/>
              <a:sym typeface="Arial"/>
            </a:endParaRPr>
          </a:p>
        </p:txBody>
      </p:sp>
      <p:sp>
        <p:nvSpPr>
          <p:cNvPr id="190" name="Google Shape;190;p11"/>
          <p:cNvSpPr txBox="1"/>
          <p:nvPr>
            <p:ph idx="4294967295" type="subTitle"/>
          </p:nvPr>
        </p:nvSpPr>
        <p:spPr>
          <a:xfrm>
            <a:off x="877676" y="2235375"/>
            <a:ext cx="50253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Youth initiatives:</a:t>
            </a:r>
            <a:endParaRPr b="1" sz="2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Radar</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4"/>
              </a:rPr>
              <a:t>https://play.google.com/store/apps/details?id=fm.rada.radar</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“Be volunteer”</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5"/>
              </a:rPr>
              <a:t>https://play.google.com/store/apps/details?id=org.dzedzich.volunteers</a:t>
            </a:r>
            <a:r>
              <a:rPr lang="en-US" sz="1800">
                <a:latin typeface="Arial"/>
                <a:ea typeface="Arial"/>
                <a:cs typeface="Arial"/>
                <a:sym typeface="Arial"/>
              </a:rPr>
              <a:t>  </a:t>
            </a:r>
            <a:r>
              <a:rPr lang="en-US" sz="1800"/>
              <a:t> </a:t>
            </a:r>
            <a:endParaRPr sz="1800"/>
          </a:p>
        </p:txBody>
      </p:sp>
      <p:pic>
        <p:nvPicPr>
          <p:cNvPr id="191" name="Google Shape;191;p11"/>
          <p:cNvPicPr preferRelativeResize="0"/>
          <p:nvPr/>
        </p:nvPicPr>
        <p:blipFill>
          <a:blip r:embed="rId6">
            <a:alphaModFix/>
          </a:blip>
          <a:stretch>
            <a:fillRect/>
          </a:stretch>
        </p:blipFill>
        <p:spPr>
          <a:xfrm>
            <a:off x="6593700" y="267491"/>
            <a:ext cx="2864250" cy="508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g58b43dedd5_0_18"/>
          <p:cNvSpPr txBox="1"/>
          <p:nvPr>
            <p:ph idx="4294967295" type="ctrTitle"/>
          </p:nvPr>
        </p:nvSpPr>
        <p:spPr>
          <a:xfrm>
            <a:off x="747252" y="1123359"/>
            <a:ext cx="99207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Gamification</a:t>
            </a:r>
            <a:endParaRPr sz="6300">
              <a:solidFill>
                <a:srgbClr val="FFFFFF"/>
              </a:solidFill>
              <a:latin typeface="Arial"/>
              <a:ea typeface="Arial"/>
              <a:cs typeface="Arial"/>
              <a:sym typeface="Arial"/>
            </a:endParaRPr>
          </a:p>
        </p:txBody>
      </p:sp>
      <p:sp>
        <p:nvSpPr>
          <p:cNvPr id="197" name="Google Shape;197;g58b43dedd5_0_18"/>
          <p:cNvSpPr txBox="1"/>
          <p:nvPr>
            <p:ph idx="4294967295" type="subTitle"/>
          </p:nvPr>
        </p:nvSpPr>
        <p:spPr>
          <a:xfrm>
            <a:off x="877676" y="2235375"/>
            <a:ext cx="50253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Rubbish</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3"/>
              </a:rPr>
              <a:t>http://rubbish.by/</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a:p>
            <a:pPr indent="0" lvl="0" marL="0" rtl="0" algn="l">
              <a:spcBef>
                <a:spcPts val="0"/>
              </a:spcBef>
              <a:spcAft>
                <a:spcPts val="0"/>
              </a:spcAft>
              <a:buClr>
                <a:schemeClr val="dk1"/>
              </a:buClr>
              <a:buSzPts val="2000"/>
              <a:buNone/>
            </a:pPr>
            <a:r>
              <a:rPr b="1" lang="en-US" sz="2400">
                <a:latin typeface="Arial"/>
                <a:ea typeface="Arial"/>
                <a:cs typeface="Arial"/>
                <a:sym typeface="Arial"/>
              </a:rPr>
              <a:t>Good Neighbours</a:t>
            </a:r>
            <a:endParaRPr b="1" sz="1800">
              <a:latin typeface="Arial"/>
              <a:ea typeface="Arial"/>
              <a:cs typeface="Arial"/>
              <a:sym typeface="Arial"/>
            </a:endParaRPr>
          </a:p>
          <a:p>
            <a:pPr indent="0" lvl="0" marL="0" rtl="0" algn="l">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4"/>
              </a:rPr>
              <a:t>http://dobrososedi.tilda.ws/</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p:txBody>
      </p:sp>
      <p:pic>
        <p:nvPicPr>
          <p:cNvPr id="198" name="Google Shape;198;g58b43dedd5_0_18"/>
          <p:cNvPicPr preferRelativeResize="0"/>
          <p:nvPr/>
        </p:nvPicPr>
        <p:blipFill>
          <a:blip r:embed="rId5">
            <a:alphaModFix/>
          </a:blip>
          <a:stretch>
            <a:fillRect/>
          </a:stretch>
        </p:blipFill>
        <p:spPr>
          <a:xfrm>
            <a:off x="6239276" y="2494959"/>
            <a:ext cx="5685522" cy="40582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g58b43dedd5_0_39"/>
          <p:cNvSpPr txBox="1"/>
          <p:nvPr>
            <p:ph idx="4294967295" type="ctrTitle"/>
          </p:nvPr>
        </p:nvSpPr>
        <p:spPr>
          <a:xfrm>
            <a:off x="747252" y="1123359"/>
            <a:ext cx="99207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Fundraising</a:t>
            </a:r>
            <a:endParaRPr sz="6300">
              <a:latin typeface="Arial"/>
              <a:ea typeface="Arial"/>
              <a:cs typeface="Arial"/>
              <a:sym typeface="Arial"/>
            </a:endParaRPr>
          </a:p>
        </p:txBody>
      </p:sp>
      <p:sp>
        <p:nvSpPr>
          <p:cNvPr id="204" name="Google Shape;204;g58b43dedd5_0_39"/>
          <p:cNvSpPr txBox="1"/>
          <p:nvPr>
            <p:ph idx="4294967295" type="subTitle"/>
          </p:nvPr>
        </p:nvSpPr>
        <p:spPr>
          <a:xfrm>
            <a:off x="877676" y="2235375"/>
            <a:ext cx="50253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Crowdfunding</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3"/>
              </a:rPr>
              <a:t>https://ulej.by/</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4"/>
              </a:rPr>
              <a:t>https://molamola.by/</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b="1" sz="2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Donations</a:t>
            </a:r>
            <a:endParaRPr b="1" sz="1800">
              <a:latin typeface="Arial"/>
              <a:ea typeface="Arial"/>
              <a:cs typeface="Arial"/>
              <a:sym typeface="Arial"/>
            </a:endParaRPr>
          </a:p>
          <a:p>
            <a:pPr indent="0" lvl="0" marL="0" rtl="0" algn="l">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5"/>
              </a:rPr>
              <a:t>https://doika.falanster.by/</a:t>
            </a:r>
            <a:r>
              <a:rPr lang="en-US" sz="1800">
                <a:latin typeface="Arial"/>
                <a:ea typeface="Arial"/>
                <a:cs typeface="Arial"/>
                <a:sym typeface="Arial"/>
              </a:rPr>
              <a:t> </a:t>
            </a:r>
            <a:endParaRPr sz="1800">
              <a:latin typeface="Arial"/>
              <a:ea typeface="Arial"/>
              <a:cs typeface="Arial"/>
              <a:sym typeface="Arial"/>
            </a:endParaRPr>
          </a:p>
          <a:p>
            <a:pPr indent="0" lvl="0" marL="0" rtl="0" algn="l">
              <a:spcBef>
                <a:spcPts val="0"/>
              </a:spcBef>
              <a:spcAft>
                <a:spcPts val="0"/>
              </a:spcAft>
              <a:buClr>
                <a:schemeClr val="dk1"/>
              </a:buClr>
              <a:buSzPts val="2000"/>
              <a:buNone/>
            </a:pPr>
            <a:r>
              <a:t/>
            </a:r>
            <a:endParaRPr sz="1800">
              <a:latin typeface="Arial"/>
              <a:ea typeface="Arial"/>
              <a:cs typeface="Arial"/>
              <a:sym typeface="Arial"/>
            </a:endParaRPr>
          </a:p>
          <a:p>
            <a:pPr indent="0" lvl="0" marL="0" rtl="0" algn="l">
              <a:spcBef>
                <a:spcPts val="0"/>
              </a:spcBef>
              <a:spcAft>
                <a:spcPts val="0"/>
              </a:spcAft>
              <a:buClr>
                <a:schemeClr val="dk1"/>
              </a:buClr>
              <a:buSzPts val="2000"/>
              <a:buNone/>
            </a:pPr>
            <a:r>
              <a:rPr b="1" lang="en-US" sz="2400">
                <a:latin typeface="Arial"/>
                <a:ea typeface="Arial"/>
                <a:cs typeface="Arial"/>
                <a:sym typeface="Arial"/>
              </a:rPr>
              <a:t>Crowdsourcing</a:t>
            </a:r>
            <a:endParaRPr sz="1800">
              <a:latin typeface="Arial"/>
              <a:ea typeface="Arial"/>
              <a:cs typeface="Arial"/>
              <a:sym typeface="Arial"/>
            </a:endParaRPr>
          </a:p>
          <a:p>
            <a:pPr indent="0" lvl="0" marL="0" rtl="0" algn="l">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6"/>
              </a:rPr>
              <a:t>https://www.talaka.org/</a:t>
            </a:r>
            <a:r>
              <a:rPr lang="en-US" sz="1800">
                <a:latin typeface="Arial"/>
                <a:ea typeface="Arial"/>
                <a:cs typeface="Arial"/>
                <a:sym typeface="Arial"/>
              </a:rPr>
              <a:t> </a:t>
            </a:r>
            <a:endParaRPr sz="1800">
              <a:latin typeface="Arial"/>
              <a:ea typeface="Arial"/>
              <a:cs typeface="Arial"/>
              <a:sym typeface="Arial"/>
            </a:endParaRPr>
          </a:p>
        </p:txBody>
      </p:sp>
      <p:pic>
        <p:nvPicPr>
          <p:cNvPr id="205" name="Google Shape;205;g58b43dedd5_0_39"/>
          <p:cNvPicPr preferRelativeResize="0"/>
          <p:nvPr/>
        </p:nvPicPr>
        <p:blipFill>
          <a:blip r:embed="rId7">
            <a:alphaModFix/>
          </a:blip>
          <a:stretch>
            <a:fillRect/>
          </a:stretch>
        </p:blipFill>
        <p:spPr>
          <a:xfrm>
            <a:off x="5363226" y="4242850"/>
            <a:ext cx="2702286" cy="1371600"/>
          </a:xfrm>
          <a:prstGeom prst="rect">
            <a:avLst/>
          </a:prstGeom>
          <a:noFill/>
          <a:ln>
            <a:noFill/>
          </a:ln>
        </p:spPr>
      </p:pic>
      <p:pic>
        <p:nvPicPr>
          <p:cNvPr id="206" name="Google Shape;206;g58b43dedd5_0_39"/>
          <p:cNvPicPr preferRelativeResize="0"/>
          <p:nvPr/>
        </p:nvPicPr>
        <p:blipFill>
          <a:blip r:embed="rId8">
            <a:alphaModFix/>
          </a:blip>
          <a:stretch>
            <a:fillRect/>
          </a:stretch>
        </p:blipFill>
        <p:spPr>
          <a:xfrm>
            <a:off x="7921426" y="3030951"/>
            <a:ext cx="2921200" cy="1048950"/>
          </a:xfrm>
          <a:prstGeom prst="rect">
            <a:avLst/>
          </a:prstGeom>
          <a:noFill/>
          <a:ln>
            <a:noFill/>
          </a:ln>
        </p:spPr>
      </p:pic>
      <p:pic>
        <p:nvPicPr>
          <p:cNvPr id="207" name="Google Shape;207;g58b43dedd5_0_39"/>
          <p:cNvPicPr preferRelativeResize="0"/>
          <p:nvPr/>
        </p:nvPicPr>
        <p:blipFill>
          <a:blip r:embed="rId9">
            <a:alphaModFix/>
          </a:blip>
          <a:stretch>
            <a:fillRect/>
          </a:stretch>
        </p:blipFill>
        <p:spPr>
          <a:xfrm>
            <a:off x="5661491" y="2170275"/>
            <a:ext cx="1551334" cy="1721900"/>
          </a:xfrm>
          <a:prstGeom prst="rect">
            <a:avLst/>
          </a:prstGeom>
          <a:noFill/>
          <a:ln>
            <a:noFill/>
          </a:ln>
        </p:spPr>
      </p:pic>
      <p:pic>
        <p:nvPicPr>
          <p:cNvPr id="208" name="Google Shape;208;g58b43dedd5_0_39"/>
          <p:cNvPicPr preferRelativeResize="0"/>
          <p:nvPr/>
        </p:nvPicPr>
        <p:blipFill>
          <a:blip r:embed="rId10">
            <a:alphaModFix/>
          </a:blip>
          <a:stretch>
            <a:fillRect/>
          </a:stretch>
        </p:blipFill>
        <p:spPr>
          <a:xfrm>
            <a:off x="7748300" y="2235375"/>
            <a:ext cx="2343150" cy="52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g58b43dedd5_0_79"/>
          <p:cNvSpPr txBox="1"/>
          <p:nvPr>
            <p:ph idx="4294967295" type="ctrTitle"/>
          </p:nvPr>
        </p:nvSpPr>
        <p:spPr>
          <a:xfrm>
            <a:off x="823452" y="1123359"/>
            <a:ext cx="9920700" cy="1371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6300"/>
              <a:buFont typeface="Calibri"/>
              <a:buNone/>
            </a:pPr>
            <a:r>
              <a:rPr lang="en-US" sz="6300">
                <a:latin typeface="Arial"/>
                <a:ea typeface="Arial"/>
                <a:cs typeface="Arial"/>
                <a:sym typeface="Arial"/>
              </a:rPr>
              <a:t>Podcasts</a:t>
            </a:r>
            <a:endParaRPr sz="6300">
              <a:latin typeface="Arial"/>
              <a:ea typeface="Arial"/>
              <a:cs typeface="Arial"/>
              <a:sym typeface="Arial"/>
            </a:endParaRPr>
          </a:p>
          <a:p>
            <a:pPr indent="0" lvl="0" marL="0" rtl="0" algn="l">
              <a:lnSpc>
                <a:spcPct val="90000"/>
              </a:lnSpc>
              <a:spcBef>
                <a:spcPts val="0"/>
              </a:spcBef>
              <a:spcAft>
                <a:spcPts val="0"/>
              </a:spcAft>
              <a:buClr>
                <a:schemeClr val="dk1"/>
              </a:buClr>
              <a:buSzPts val="6300"/>
              <a:buFont typeface="Calibri"/>
              <a:buNone/>
            </a:pPr>
            <a:r>
              <a:t/>
            </a:r>
            <a:endParaRPr sz="6300">
              <a:latin typeface="Arial"/>
              <a:ea typeface="Arial"/>
              <a:cs typeface="Arial"/>
              <a:sym typeface="Arial"/>
            </a:endParaRPr>
          </a:p>
        </p:txBody>
      </p:sp>
      <p:sp>
        <p:nvSpPr>
          <p:cNvPr id="214" name="Google Shape;214;g58b43dedd5_0_79"/>
          <p:cNvSpPr txBox="1"/>
          <p:nvPr>
            <p:ph idx="4294967295" type="subTitle"/>
          </p:nvPr>
        </p:nvSpPr>
        <p:spPr>
          <a:xfrm>
            <a:off x="877676" y="2235375"/>
            <a:ext cx="50253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Centre for new ideas (thinktank)</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3"/>
              </a:rPr>
              <a:t>https://ideaby.org/chernobyl-nexta/</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Podcast about mental health</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4"/>
              </a:rPr>
              <a:t>https://music.yandex.ru/album/7030764</a:t>
            </a:r>
            <a:endParaRPr sz="1800"/>
          </a:p>
          <a:p>
            <a:pPr indent="0" lvl="0" marL="0" rtl="0" algn="l">
              <a:spcBef>
                <a:spcPts val="0"/>
              </a:spcBef>
              <a:spcAft>
                <a:spcPts val="0"/>
              </a:spcAft>
              <a:buClr>
                <a:schemeClr val="dk1"/>
              </a:buClr>
              <a:buSzPts val="2000"/>
              <a:buNone/>
            </a:pPr>
            <a:r>
              <a:t/>
            </a:r>
            <a:endParaRPr b="1" sz="2400">
              <a:latin typeface="Arial"/>
              <a:ea typeface="Arial"/>
              <a:cs typeface="Arial"/>
              <a:sym typeface="Arial"/>
            </a:endParaRPr>
          </a:p>
          <a:p>
            <a:pPr indent="0" lvl="0" marL="0" rtl="0" algn="l">
              <a:spcBef>
                <a:spcPts val="0"/>
              </a:spcBef>
              <a:spcAft>
                <a:spcPts val="0"/>
              </a:spcAft>
              <a:buClr>
                <a:schemeClr val="dk1"/>
              </a:buClr>
              <a:buSzPts val="2000"/>
              <a:buNone/>
            </a:pPr>
            <a:r>
              <a:rPr b="1" lang="en-US" sz="2400">
                <a:latin typeface="Arial"/>
                <a:ea typeface="Arial"/>
                <a:cs typeface="Arial"/>
                <a:sym typeface="Arial"/>
              </a:rPr>
              <a:t>FemFM</a:t>
            </a:r>
            <a:endParaRPr b="1" sz="2400">
              <a:latin typeface="Arial"/>
              <a:ea typeface="Arial"/>
              <a:cs typeface="Arial"/>
              <a:sym typeface="Arial"/>
            </a:endParaRPr>
          </a:p>
          <a:p>
            <a:pPr indent="0" lvl="0" marL="0" rtl="0" algn="l">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5"/>
              </a:rPr>
              <a:t>https://www.mixcloud.com/FemFM_podcast/</a:t>
            </a:r>
            <a:r>
              <a:rPr lang="en-US" sz="1800">
                <a:latin typeface="Arial"/>
                <a:ea typeface="Arial"/>
                <a:cs typeface="Arial"/>
                <a:sym typeface="Arial"/>
              </a:rPr>
              <a:t> </a:t>
            </a:r>
            <a:endParaRPr sz="1800"/>
          </a:p>
        </p:txBody>
      </p:sp>
      <p:pic>
        <p:nvPicPr>
          <p:cNvPr id="215" name="Google Shape;215;g58b43dedd5_0_79"/>
          <p:cNvPicPr preferRelativeResize="0"/>
          <p:nvPr/>
        </p:nvPicPr>
        <p:blipFill>
          <a:blip r:embed="rId6">
            <a:alphaModFix/>
          </a:blip>
          <a:stretch>
            <a:fillRect/>
          </a:stretch>
        </p:blipFill>
        <p:spPr>
          <a:xfrm>
            <a:off x="5836401" y="94559"/>
            <a:ext cx="5984224" cy="3792167"/>
          </a:xfrm>
          <a:prstGeom prst="rect">
            <a:avLst/>
          </a:prstGeom>
          <a:noFill/>
          <a:ln>
            <a:noFill/>
          </a:ln>
        </p:spPr>
      </p:pic>
      <p:pic>
        <p:nvPicPr>
          <p:cNvPr id="216" name="Google Shape;216;g58b43dedd5_0_79"/>
          <p:cNvPicPr preferRelativeResize="0"/>
          <p:nvPr/>
        </p:nvPicPr>
        <p:blipFill>
          <a:blip r:embed="rId7">
            <a:alphaModFix/>
          </a:blip>
          <a:stretch>
            <a:fillRect/>
          </a:stretch>
        </p:blipFill>
        <p:spPr>
          <a:xfrm>
            <a:off x="5836400" y="2340375"/>
            <a:ext cx="6462576" cy="2078225"/>
          </a:xfrm>
          <a:prstGeom prst="rect">
            <a:avLst/>
          </a:prstGeom>
          <a:noFill/>
          <a:ln>
            <a:noFill/>
          </a:ln>
        </p:spPr>
      </p:pic>
      <p:pic>
        <p:nvPicPr>
          <p:cNvPr id="217" name="Google Shape;217;g58b43dedd5_0_79"/>
          <p:cNvPicPr preferRelativeResize="0"/>
          <p:nvPr/>
        </p:nvPicPr>
        <p:blipFill>
          <a:blip r:embed="rId8">
            <a:alphaModFix/>
          </a:blip>
          <a:stretch>
            <a:fillRect/>
          </a:stretch>
        </p:blipFill>
        <p:spPr>
          <a:xfrm>
            <a:off x="5902975" y="4387600"/>
            <a:ext cx="3124200" cy="183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g58b43dedd5_0_90"/>
          <p:cNvSpPr txBox="1"/>
          <p:nvPr>
            <p:ph idx="4294967295" type="ctrTitle"/>
          </p:nvPr>
        </p:nvSpPr>
        <p:spPr>
          <a:xfrm>
            <a:off x="747252" y="1123359"/>
            <a:ext cx="99207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Sticker packs</a:t>
            </a:r>
            <a:endParaRPr sz="6300">
              <a:solidFill>
                <a:srgbClr val="FFFFFF"/>
              </a:solidFill>
              <a:latin typeface="Arial"/>
              <a:ea typeface="Arial"/>
              <a:cs typeface="Arial"/>
              <a:sym typeface="Arial"/>
            </a:endParaRPr>
          </a:p>
        </p:txBody>
      </p:sp>
      <p:sp>
        <p:nvSpPr>
          <p:cNvPr id="223" name="Google Shape;223;g58b43dedd5_0_90"/>
          <p:cNvSpPr txBox="1"/>
          <p:nvPr>
            <p:ph idx="4294967295" type="subTitle"/>
          </p:nvPr>
        </p:nvSpPr>
        <p:spPr>
          <a:xfrm>
            <a:off x="877676" y="2235375"/>
            <a:ext cx="50253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3"/>
              </a:rPr>
              <a:t>https://t.me/addstickers/socialweekend</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4"/>
              </a:rPr>
              <a:t>https://t.me/addstickers/ecoidea</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5"/>
              </a:rPr>
              <a:t>https://t.me/addstickers/falanster</a:t>
            </a:r>
            <a:r>
              <a:rPr lang="en-US" sz="1800">
                <a:latin typeface="Arial"/>
                <a:ea typeface="Arial"/>
                <a:cs typeface="Arial"/>
                <a:sym typeface="Arial"/>
              </a:rPr>
              <a:t> </a:t>
            </a:r>
            <a:endParaRPr sz="1800">
              <a:latin typeface="Arial"/>
              <a:ea typeface="Arial"/>
              <a:cs typeface="Arial"/>
              <a:sym typeface="Arial"/>
            </a:endParaRPr>
          </a:p>
        </p:txBody>
      </p:sp>
      <p:pic>
        <p:nvPicPr>
          <p:cNvPr id="224" name="Google Shape;224;g58b43dedd5_0_90"/>
          <p:cNvPicPr preferRelativeResize="0"/>
          <p:nvPr/>
        </p:nvPicPr>
        <p:blipFill>
          <a:blip r:embed="rId6">
            <a:alphaModFix/>
          </a:blip>
          <a:stretch>
            <a:fillRect/>
          </a:stretch>
        </p:blipFill>
        <p:spPr>
          <a:xfrm>
            <a:off x="7526500" y="3333750"/>
            <a:ext cx="2390775" cy="2581275"/>
          </a:xfrm>
          <a:prstGeom prst="rect">
            <a:avLst/>
          </a:prstGeom>
          <a:noFill/>
          <a:ln>
            <a:noFill/>
          </a:ln>
        </p:spPr>
      </p:pic>
      <p:pic>
        <p:nvPicPr>
          <p:cNvPr id="225" name="Google Shape;225;g58b43dedd5_0_90"/>
          <p:cNvPicPr preferRelativeResize="0"/>
          <p:nvPr/>
        </p:nvPicPr>
        <p:blipFill>
          <a:blip r:embed="rId7">
            <a:alphaModFix/>
          </a:blip>
          <a:stretch>
            <a:fillRect/>
          </a:stretch>
        </p:blipFill>
        <p:spPr>
          <a:xfrm>
            <a:off x="4853550" y="3198050"/>
            <a:ext cx="2390775" cy="2390775"/>
          </a:xfrm>
          <a:prstGeom prst="rect">
            <a:avLst/>
          </a:prstGeom>
          <a:noFill/>
          <a:ln>
            <a:noFill/>
          </a:ln>
        </p:spPr>
      </p:pic>
      <p:pic>
        <p:nvPicPr>
          <p:cNvPr id="226" name="Google Shape;226;g58b43dedd5_0_90"/>
          <p:cNvPicPr preferRelativeResize="0"/>
          <p:nvPr/>
        </p:nvPicPr>
        <p:blipFill>
          <a:blip r:embed="rId8">
            <a:alphaModFix/>
          </a:blip>
          <a:stretch>
            <a:fillRect/>
          </a:stretch>
        </p:blipFill>
        <p:spPr>
          <a:xfrm>
            <a:off x="6596226" y="807284"/>
            <a:ext cx="2390775" cy="2390775"/>
          </a:xfrm>
          <a:prstGeom prst="rect">
            <a:avLst/>
          </a:prstGeom>
          <a:noFill/>
          <a:ln>
            <a:noFill/>
          </a:ln>
        </p:spPr>
      </p:pic>
      <p:pic>
        <p:nvPicPr>
          <p:cNvPr id="227" name="Google Shape;227;g58b43dedd5_0_90"/>
          <p:cNvPicPr preferRelativeResize="0"/>
          <p:nvPr/>
        </p:nvPicPr>
        <p:blipFill>
          <a:blip r:embed="rId9">
            <a:alphaModFix/>
          </a:blip>
          <a:stretch>
            <a:fillRect/>
          </a:stretch>
        </p:blipFill>
        <p:spPr>
          <a:xfrm>
            <a:off x="9485551" y="2233621"/>
            <a:ext cx="2390775" cy="239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g58b43dedd5_1_4"/>
          <p:cNvSpPr txBox="1"/>
          <p:nvPr>
            <p:ph idx="4294967295" type="ctrTitle"/>
          </p:nvPr>
        </p:nvSpPr>
        <p:spPr>
          <a:xfrm>
            <a:off x="823450" y="818550"/>
            <a:ext cx="11026200" cy="13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300"/>
              <a:buFont typeface="Calibri"/>
              <a:buNone/>
            </a:pPr>
            <a:r>
              <a:rPr lang="en-US" sz="6300">
                <a:latin typeface="Arial"/>
                <a:ea typeface="Arial"/>
                <a:cs typeface="Arial"/>
                <a:sym typeface="Arial"/>
              </a:rPr>
              <a:t>Interactive media projects</a:t>
            </a:r>
            <a:endParaRPr sz="6300">
              <a:latin typeface="Arial"/>
              <a:ea typeface="Arial"/>
              <a:cs typeface="Arial"/>
              <a:sym typeface="Arial"/>
            </a:endParaRPr>
          </a:p>
        </p:txBody>
      </p:sp>
      <p:sp>
        <p:nvSpPr>
          <p:cNvPr id="233" name="Google Shape;233;g58b43dedd5_1_4"/>
          <p:cNvSpPr txBox="1"/>
          <p:nvPr>
            <p:ph idx="4294967295" type="subTitle"/>
          </p:nvPr>
        </p:nvSpPr>
        <p:spPr>
          <a:xfrm>
            <a:off x="877675" y="2159175"/>
            <a:ext cx="4059600" cy="90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Zero Waste</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800" u="sng">
                <a:solidFill>
                  <a:schemeClr val="hlink"/>
                </a:solidFill>
                <a:latin typeface="Arial"/>
                <a:ea typeface="Arial"/>
                <a:cs typeface="Arial"/>
                <a:sym typeface="Arial"/>
                <a:hlinkClick r:id="rId3"/>
              </a:rPr>
              <a:t>http://zawtra.by/</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Chernobyl (by Radio Svaboda)</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400" u="sng">
                <a:solidFill>
                  <a:schemeClr val="hlink"/>
                </a:solidFill>
                <a:latin typeface="Arial"/>
                <a:ea typeface="Arial"/>
                <a:cs typeface="Arial"/>
                <a:sym typeface="Arial"/>
                <a:hlinkClick r:id="rId4"/>
              </a:rPr>
              <a:t>https://docs.rferl.org/infographics/2016/2016_04/2016_04_Chernobyl/Chernobyl2.html</a:t>
            </a:r>
            <a:r>
              <a:rPr lang="en-US" sz="1400">
                <a:latin typeface="Arial"/>
                <a:ea typeface="Arial"/>
                <a:cs typeface="Arial"/>
                <a:sym typeface="Arial"/>
              </a:rPr>
              <a:t> </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b="1" sz="2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b="1" lang="en-US" sz="2400">
                <a:latin typeface="Arial"/>
                <a:ea typeface="Arial"/>
                <a:cs typeface="Arial"/>
                <a:sym typeface="Arial"/>
              </a:rPr>
              <a:t>Belarus Future Index</a:t>
            </a:r>
            <a:endParaRPr b="1" sz="2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rPr lang="en-US" sz="1400" u="sng">
                <a:solidFill>
                  <a:schemeClr val="hlink"/>
                </a:solidFill>
                <a:latin typeface="Arial"/>
                <a:ea typeface="Arial"/>
                <a:cs typeface="Arial"/>
                <a:sym typeface="Arial"/>
                <a:hlinkClick r:id="rId5"/>
              </a:rPr>
              <a:t>https://ideaby.org/index-2019/</a:t>
            </a:r>
            <a:r>
              <a:rPr lang="en-US" sz="1400">
                <a:latin typeface="Arial"/>
                <a:ea typeface="Arial"/>
                <a:cs typeface="Arial"/>
                <a:sym typeface="Arial"/>
              </a:rPr>
              <a:t> </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1800">
              <a:latin typeface="Arial"/>
              <a:ea typeface="Arial"/>
              <a:cs typeface="Arial"/>
              <a:sym typeface="Arial"/>
            </a:endParaRPr>
          </a:p>
        </p:txBody>
      </p:sp>
      <p:pic>
        <p:nvPicPr>
          <p:cNvPr id="234" name="Google Shape;234;g58b43dedd5_1_4"/>
          <p:cNvPicPr preferRelativeResize="0"/>
          <p:nvPr/>
        </p:nvPicPr>
        <p:blipFill>
          <a:blip r:embed="rId6">
            <a:alphaModFix/>
          </a:blip>
          <a:stretch>
            <a:fillRect/>
          </a:stretch>
        </p:blipFill>
        <p:spPr>
          <a:xfrm>
            <a:off x="5086975" y="1970050"/>
            <a:ext cx="6382831" cy="3411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2019-02-18T10:33:07Z</dcterms:created>
  <dc:creator>Igor Polivka</dc:creator>
</cp:coreProperties>
</file>