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i1cUYqsxtqyICVBh5AqmeeUaQ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8b43dedd5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58b43dedd5_1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8b43dedd5_1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58b43dedd5_1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93ad53d71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593ad53d71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93ad53d7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593ad53d7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93ad53d71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593ad53d71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93f51c7a7_1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593f51c7a7_1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93f51c7a7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593f51c7a7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93f51c7a7_1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593f51c7a7_1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93f51c7a7_1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g593f51c7a7_1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a832d69c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5a832d69c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93f51c7a7_1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593f51c7a7_1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93f51c7a7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593f51c7a7_1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8b43dedd5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58b43dedd5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8b43dedd5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58b43dedd5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8b43dedd5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58b43dedd5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8b43dedd5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58b43dedd5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8b43dedd5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58b43dedd5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8b43dedd5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58b43dedd5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/>
          <p:nvPr>
            <p:ph type="ctrTitle"/>
          </p:nvPr>
        </p:nvSpPr>
        <p:spPr>
          <a:xfrm>
            <a:off x="747252" y="2167859"/>
            <a:ext cx="99207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b="1" sz="63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747252" y="3952568"/>
            <a:ext cx="9920748" cy="90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125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1458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9947" y="381902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 txBox="1"/>
          <p:nvPr>
            <p:ph idx="2" type="body"/>
          </p:nvPr>
        </p:nvSpPr>
        <p:spPr>
          <a:xfrm>
            <a:off x="6995160" y="405124"/>
            <a:ext cx="4460804" cy="401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3" type="body"/>
          </p:nvPr>
        </p:nvSpPr>
        <p:spPr>
          <a:xfrm>
            <a:off x="6995160" y="6100928"/>
            <a:ext cx="4460804" cy="23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4" type="body"/>
          </p:nvPr>
        </p:nvSpPr>
        <p:spPr>
          <a:xfrm>
            <a:off x="6995160" y="6316801"/>
            <a:ext cx="4460804" cy="2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>
  <p:cSld name="Пусто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4876685" y="4490681"/>
            <a:ext cx="2425816" cy="989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ction name Level 1&#10;" id="111" name="Google Shape;111;p21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112" name="Google Shape;112;p21"/>
          <p:cNvSpPr txBox="1"/>
          <p:nvPr>
            <p:ph idx="3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idx="4" type="body"/>
          </p:nvPr>
        </p:nvSpPr>
        <p:spPr>
          <a:xfrm>
            <a:off x="8968774" y="1720197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5" type="body"/>
          </p:nvPr>
        </p:nvSpPr>
        <p:spPr>
          <a:xfrm>
            <a:off x="8968774" y="1935133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6" type="body"/>
          </p:nvPr>
        </p:nvSpPr>
        <p:spPr>
          <a:xfrm>
            <a:off x="9372634" y="3112915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21"/>
          <p:cNvSpPr txBox="1"/>
          <p:nvPr>
            <p:ph idx="7" type="body"/>
          </p:nvPr>
        </p:nvSpPr>
        <p:spPr>
          <a:xfrm>
            <a:off x="9372634" y="3327851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7" name="Google Shape;117;p21"/>
          <p:cNvSpPr txBox="1"/>
          <p:nvPr>
            <p:ph idx="8" type="body"/>
          </p:nvPr>
        </p:nvSpPr>
        <p:spPr>
          <a:xfrm>
            <a:off x="8968774" y="4560679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21"/>
          <p:cNvSpPr txBox="1"/>
          <p:nvPr>
            <p:ph idx="9" type="body"/>
          </p:nvPr>
        </p:nvSpPr>
        <p:spPr>
          <a:xfrm>
            <a:off x="8968774" y="4775615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3" type="body"/>
          </p:nvPr>
        </p:nvSpPr>
        <p:spPr>
          <a:xfrm>
            <a:off x="1035665" y="1720197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14" type="body"/>
          </p:nvPr>
        </p:nvSpPr>
        <p:spPr>
          <a:xfrm>
            <a:off x="1035665" y="1935133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15" type="body"/>
          </p:nvPr>
        </p:nvSpPr>
        <p:spPr>
          <a:xfrm>
            <a:off x="601325" y="3112915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21"/>
          <p:cNvSpPr txBox="1"/>
          <p:nvPr>
            <p:ph idx="16" type="body"/>
          </p:nvPr>
        </p:nvSpPr>
        <p:spPr>
          <a:xfrm>
            <a:off x="601325" y="3327851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21"/>
          <p:cNvSpPr txBox="1"/>
          <p:nvPr>
            <p:ph idx="17" type="body"/>
          </p:nvPr>
        </p:nvSpPr>
        <p:spPr>
          <a:xfrm>
            <a:off x="1035665" y="4560679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18" type="body"/>
          </p:nvPr>
        </p:nvSpPr>
        <p:spPr>
          <a:xfrm>
            <a:off x="1035665" y="4775615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19" type="body"/>
          </p:nvPr>
        </p:nvSpPr>
        <p:spPr>
          <a:xfrm>
            <a:off x="3416301" y="1643998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idx="20" type="body"/>
          </p:nvPr>
        </p:nvSpPr>
        <p:spPr>
          <a:xfrm>
            <a:off x="2994640" y="3059855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7" name="Google Shape;127;p21"/>
          <p:cNvSpPr txBox="1"/>
          <p:nvPr>
            <p:ph idx="21" type="body"/>
          </p:nvPr>
        </p:nvSpPr>
        <p:spPr>
          <a:xfrm>
            <a:off x="3416301" y="4474627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1"/>
          <p:cNvSpPr txBox="1"/>
          <p:nvPr>
            <p:ph idx="22" type="body"/>
          </p:nvPr>
        </p:nvSpPr>
        <p:spPr>
          <a:xfrm>
            <a:off x="8033980" y="4474627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23" type="body"/>
          </p:nvPr>
        </p:nvSpPr>
        <p:spPr>
          <a:xfrm>
            <a:off x="8455639" y="3059855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0" name="Google Shape;130;p21"/>
          <p:cNvSpPr txBox="1"/>
          <p:nvPr>
            <p:ph idx="24" type="body"/>
          </p:nvPr>
        </p:nvSpPr>
        <p:spPr>
          <a:xfrm>
            <a:off x="8033979" y="1640952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Пустой слайд">
  <p:cSld name="1_Пусто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ction name Level 1&#10;" id="135" name="Google Shape;135;p22"/>
          <p:cNvSpPr txBox="1"/>
          <p:nvPr>
            <p:ph idx="1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136" name="Google Shape;136;p22"/>
          <p:cNvSpPr txBox="1"/>
          <p:nvPr>
            <p:ph idx="2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3" type="body"/>
          </p:nvPr>
        </p:nvSpPr>
        <p:spPr>
          <a:xfrm>
            <a:off x="1774825" y="2845968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8" name="Google Shape;138;p22"/>
          <p:cNvSpPr txBox="1"/>
          <p:nvPr>
            <p:ph idx="4" type="body"/>
          </p:nvPr>
        </p:nvSpPr>
        <p:spPr>
          <a:xfrm>
            <a:off x="1774825" y="3060904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5" type="body"/>
          </p:nvPr>
        </p:nvSpPr>
        <p:spPr>
          <a:xfrm>
            <a:off x="2519050" y="2035830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0" name="Google Shape;140;p22"/>
          <p:cNvSpPr txBox="1"/>
          <p:nvPr>
            <p:ph idx="6" type="body"/>
          </p:nvPr>
        </p:nvSpPr>
        <p:spPr>
          <a:xfrm>
            <a:off x="4980915" y="2845968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1" name="Google Shape;141;p22"/>
          <p:cNvSpPr txBox="1"/>
          <p:nvPr>
            <p:ph idx="7" type="body"/>
          </p:nvPr>
        </p:nvSpPr>
        <p:spPr>
          <a:xfrm>
            <a:off x="4980915" y="3060904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2" name="Google Shape;142;p22"/>
          <p:cNvSpPr txBox="1"/>
          <p:nvPr>
            <p:ph idx="8" type="body"/>
          </p:nvPr>
        </p:nvSpPr>
        <p:spPr>
          <a:xfrm>
            <a:off x="5725140" y="2035830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9" type="body"/>
          </p:nvPr>
        </p:nvSpPr>
        <p:spPr>
          <a:xfrm>
            <a:off x="8189566" y="2845968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13" type="body"/>
          </p:nvPr>
        </p:nvSpPr>
        <p:spPr>
          <a:xfrm>
            <a:off x="8189566" y="3060904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14" type="body"/>
          </p:nvPr>
        </p:nvSpPr>
        <p:spPr>
          <a:xfrm>
            <a:off x="8933791" y="2035830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5" type="body"/>
          </p:nvPr>
        </p:nvSpPr>
        <p:spPr>
          <a:xfrm>
            <a:off x="1774825" y="4786994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16" type="body"/>
          </p:nvPr>
        </p:nvSpPr>
        <p:spPr>
          <a:xfrm>
            <a:off x="1774825" y="5001930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17" type="body"/>
          </p:nvPr>
        </p:nvSpPr>
        <p:spPr>
          <a:xfrm>
            <a:off x="2519050" y="3976856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9" name="Google Shape;149;p22"/>
          <p:cNvSpPr txBox="1"/>
          <p:nvPr>
            <p:ph idx="18" type="body"/>
          </p:nvPr>
        </p:nvSpPr>
        <p:spPr>
          <a:xfrm>
            <a:off x="4980915" y="4786994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22"/>
          <p:cNvSpPr txBox="1"/>
          <p:nvPr>
            <p:ph idx="19" type="body"/>
          </p:nvPr>
        </p:nvSpPr>
        <p:spPr>
          <a:xfrm>
            <a:off x="4980915" y="5001930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1" name="Google Shape;151;p22"/>
          <p:cNvSpPr txBox="1"/>
          <p:nvPr>
            <p:ph idx="20" type="body"/>
          </p:nvPr>
        </p:nvSpPr>
        <p:spPr>
          <a:xfrm>
            <a:off x="5725140" y="3976856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2" name="Google Shape;152;p22"/>
          <p:cNvSpPr txBox="1"/>
          <p:nvPr>
            <p:ph idx="21" type="body"/>
          </p:nvPr>
        </p:nvSpPr>
        <p:spPr>
          <a:xfrm>
            <a:off x="8189566" y="4786994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3" name="Google Shape;153;p22"/>
          <p:cNvSpPr txBox="1"/>
          <p:nvPr>
            <p:ph idx="22" type="body"/>
          </p:nvPr>
        </p:nvSpPr>
        <p:spPr>
          <a:xfrm>
            <a:off x="8189566" y="5001930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23" type="body"/>
          </p:nvPr>
        </p:nvSpPr>
        <p:spPr>
          <a:xfrm>
            <a:off x="8933791" y="3976856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type="title"/>
          </p:nvPr>
        </p:nvSpPr>
        <p:spPr>
          <a:xfrm>
            <a:off x="1789471" y="1247442"/>
            <a:ext cx="4420829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6562">
          <p15:clr>
            <a:srgbClr val="FBAE40"/>
          </p15:clr>
        </p15:guide>
        <p15:guide id="3" pos="111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0" name="Google Shape;16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>
  <p:cSld name="Заголовок раздел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1789471" y="1247442"/>
            <a:ext cx="8632724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1789471" y="1868131"/>
            <a:ext cx="8632724" cy="3814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ction name Level 1&#10;" id="27" name="Google Shape;27;p14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28" name="Google Shape;28;p14"/>
          <p:cNvSpPr txBox="1"/>
          <p:nvPr>
            <p:ph idx="3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>
  <p:cSld name="Объект с подписью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3"/>
          <p:cNvSpPr txBox="1"/>
          <p:nvPr>
            <p:ph type="title"/>
          </p:nvPr>
        </p:nvSpPr>
        <p:spPr>
          <a:xfrm>
            <a:off x="1789471" y="1247442"/>
            <a:ext cx="4420829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1789471" y="1868131"/>
            <a:ext cx="4420829" cy="3814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1&#10;" id="35" name="Google Shape;35;p23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Заголовок и объект">
  <p:cSld name="4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1789471" y="1247442"/>
            <a:ext cx="3421159" cy="1076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1789472" y="2324099"/>
            <a:ext cx="3421158" cy="335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39" name="Google Shape;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ction name Level 1&#10;" id="42" name="Google Shape;42;p19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43" name="Google Shape;43;p19"/>
          <p:cNvSpPr txBox="1"/>
          <p:nvPr>
            <p:ph idx="3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9"/>
          <p:cNvSpPr/>
          <p:nvPr/>
        </p:nvSpPr>
        <p:spPr>
          <a:xfrm>
            <a:off x="6066974" y="-2990118"/>
            <a:ext cx="12838235" cy="12838235"/>
          </a:xfrm>
          <a:prstGeom prst="ellipse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909733" y="1326689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9"/>
          <p:cNvSpPr txBox="1"/>
          <p:nvPr>
            <p:ph idx="5" type="body"/>
          </p:nvPr>
        </p:nvSpPr>
        <p:spPr>
          <a:xfrm>
            <a:off x="6909733" y="1541625"/>
            <a:ext cx="3507442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19"/>
          <p:cNvSpPr txBox="1"/>
          <p:nvPr>
            <p:ph idx="6" type="body"/>
          </p:nvPr>
        </p:nvSpPr>
        <p:spPr>
          <a:xfrm>
            <a:off x="5974938" y="1247444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9"/>
          <p:cNvSpPr txBox="1"/>
          <p:nvPr>
            <p:ph idx="7" type="body"/>
          </p:nvPr>
        </p:nvSpPr>
        <p:spPr>
          <a:xfrm>
            <a:off x="6693423" y="2262967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19"/>
          <p:cNvSpPr txBox="1"/>
          <p:nvPr>
            <p:ph idx="8" type="body"/>
          </p:nvPr>
        </p:nvSpPr>
        <p:spPr>
          <a:xfrm>
            <a:off x="6693422" y="2477903"/>
            <a:ext cx="3723753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19"/>
          <p:cNvSpPr txBox="1"/>
          <p:nvPr>
            <p:ph idx="9" type="body"/>
          </p:nvPr>
        </p:nvSpPr>
        <p:spPr>
          <a:xfrm>
            <a:off x="5758628" y="2183722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19"/>
          <p:cNvSpPr txBox="1"/>
          <p:nvPr>
            <p:ph idx="13" type="body"/>
          </p:nvPr>
        </p:nvSpPr>
        <p:spPr>
          <a:xfrm>
            <a:off x="6624594" y="3193855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19"/>
          <p:cNvSpPr txBox="1"/>
          <p:nvPr>
            <p:ph idx="14" type="body"/>
          </p:nvPr>
        </p:nvSpPr>
        <p:spPr>
          <a:xfrm>
            <a:off x="6624593" y="3408791"/>
            <a:ext cx="3792580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9"/>
          <p:cNvSpPr txBox="1"/>
          <p:nvPr>
            <p:ph idx="15" type="body"/>
          </p:nvPr>
        </p:nvSpPr>
        <p:spPr>
          <a:xfrm>
            <a:off x="5689799" y="3114610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19"/>
          <p:cNvSpPr txBox="1"/>
          <p:nvPr>
            <p:ph idx="16" type="body"/>
          </p:nvPr>
        </p:nvSpPr>
        <p:spPr>
          <a:xfrm>
            <a:off x="6693423" y="4137768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9"/>
          <p:cNvSpPr txBox="1"/>
          <p:nvPr>
            <p:ph idx="17" type="body"/>
          </p:nvPr>
        </p:nvSpPr>
        <p:spPr>
          <a:xfrm>
            <a:off x="6693423" y="4352704"/>
            <a:ext cx="3723750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19"/>
          <p:cNvSpPr txBox="1"/>
          <p:nvPr>
            <p:ph idx="18" type="body"/>
          </p:nvPr>
        </p:nvSpPr>
        <p:spPr>
          <a:xfrm>
            <a:off x="5758628" y="4058523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19"/>
          <p:cNvSpPr txBox="1"/>
          <p:nvPr>
            <p:ph idx="19" type="body"/>
          </p:nvPr>
        </p:nvSpPr>
        <p:spPr>
          <a:xfrm>
            <a:off x="6929397" y="5069702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" name="Google Shape;58;p19"/>
          <p:cNvSpPr txBox="1"/>
          <p:nvPr>
            <p:ph idx="20" type="body"/>
          </p:nvPr>
        </p:nvSpPr>
        <p:spPr>
          <a:xfrm>
            <a:off x="6929396" y="5284638"/>
            <a:ext cx="3487777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9"/>
          <p:cNvSpPr txBox="1"/>
          <p:nvPr>
            <p:ph idx="21" type="body"/>
          </p:nvPr>
        </p:nvSpPr>
        <p:spPr>
          <a:xfrm>
            <a:off x="5994602" y="4990457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118">
          <p15:clr>
            <a:srgbClr val="FBAE40"/>
          </p15:clr>
        </p15:guide>
        <p15:guide id="2" pos="65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>
  <p:cSld name="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1789471" y="1247442"/>
            <a:ext cx="4420829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1789471" y="1868131"/>
            <a:ext cx="4420829" cy="3814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ction name Level 1&#10;" id="66" name="Google Shape;66;p15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67" name="Google Shape;67;p15"/>
          <p:cNvSpPr txBox="1"/>
          <p:nvPr>
            <p:ph idx="3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15"/>
          <p:cNvSpPr/>
          <p:nvPr>
            <p:ph idx="4" type="pic"/>
          </p:nvPr>
        </p:nvSpPr>
        <p:spPr>
          <a:xfrm>
            <a:off x="6604000" y="849789"/>
            <a:ext cx="4833257" cy="48332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1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Заголовок и объект">
  <p:cSld name="3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>
            <p:ph idx="2" type="pic"/>
          </p:nvPr>
        </p:nvSpPr>
        <p:spPr>
          <a:xfrm>
            <a:off x="6834188" y="1247776"/>
            <a:ext cx="5357812" cy="4435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type="title"/>
          </p:nvPr>
        </p:nvSpPr>
        <p:spPr>
          <a:xfrm>
            <a:off x="1789471" y="1247442"/>
            <a:ext cx="4420829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1789471" y="1868131"/>
            <a:ext cx="4420829" cy="3814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3" type="body"/>
          </p:nvPr>
        </p:nvSpPr>
        <p:spPr>
          <a:xfrm>
            <a:off x="7990020" y="3260451"/>
            <a:ext cx="3046148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1&#10;" id="77" name="Google Shape;77;p16"/>
          <p:cNvSpPr txBox="1"/>
          <p:nvPr>
            <p:ph idx="4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78" name="Google Shape;78;p16"/>
          <p:cNvSpPr txBox="1"/>
          <p:nvPr>
            <p:ph idx="5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11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Заголовок и объект">
  <p:cSld name="1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1789471" y="1247442"/>
            <a:ext cx="4420829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1789471" y="1868131"/>
            <a:ext cx="4420829" cy="3814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7400626" y="1495425"/>
            <a:ext cx="3046148" cy="2944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i="1" sz="3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1&#10;" id="86" name="Google Shape;86;p17"/>
          <p:cNvSpPr txBox="1"/>
          <p:nvPr>
            <p:ph idx="3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87" name="Google Shape;87;p17"/>
          <p:cNvSpPr txBox="1"/>
          <p:nvPr>
            <p:ph idx="4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5" type="body"/>
          </p:nvPr>
        </p:nvSpPr>
        <p:spPr>
          <a:xfrm>
            <a:off x="7400626" y="4554703"/>
            <a:ext cx="3046148" cy="360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i="0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>
  <p:cSld name="Только заголовок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title"/>
          </p:nvPr>
        </p:nvSpPr>
        <p:spPr>
          <a:xfrm>
            <a:off x="3879179" y="2554826"/>
            <a:ext cx="4420829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879178" y="4592281"/>
            <a:ext cx="4420829" cy="989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1&#10;" id="95" name="Google Shape;95;p18"/>
          <p:cNvSpPr txBox="1"/>
          <p:nvPr>
            <p:ph idx="2" type="body"/>
          </p:nvPr>
        </p:nvSpPr>
        <p:spPr>
          <a:xfrm>
            <a:off x="4933075" y="1413389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>
            <p:ph idx="2" type="pic"/>
          </p:nvPr>
        </p:nvSpPr>
        <p:spPr>
          <a:xfrm>
            <a:off x="1982886" y="956914"/>
            <a:ext cx="3869600" cy="3869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6206826" y="1914525"/>
            <a:ext cx="3046148" cy="2944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i="1" sz="3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1&#10;" id="102" name="Google Shape;102;p20"/>
          <p:cNvSpPr txBox="1"/>
          <p:nvPr>
            <p:ph idx="3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103" name="Google Shape;103;p20"/>
          <p:cNvSpPr txBox="1"/>
          <p:nvPr>
            <p:ph idx="4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5" type="body"/>
          </p:nvPr>
        </p:nvSpPr>
        <p:spPr>
          <a:xfrm>
            <a:off x="3794451" y="4973804"/>
            <a:ext cx="1569651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6" type="body"/>
          </p:nvPr>
        </p:nvSpPr>
        <p:spPr>
          <a:xfrm>
            <a:off x="3794451" y="5268729"/>
            <a:ext cx="1569651" cy="28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1146629"/>
            <a:ext cx="10515600" cy="544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aboutpeople.info/" TargetMode="External"/><Relationship Id="rId4" Type="http://schemas.openxmlformats.org/officeDocument/2006/relationships/hyperlink" Target="http://90s.by/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pigpug.co/" TargetMode="External"/><Relationship Id="rId4" Type="http://schemas.openxmlformats.org/officeDocument/2006/relationships/hyperlink" Target="https://deepdee.org/" TargetMode="External"/><Relationship Id="rId5" Type="http://schemas.openxmlformats.org/officeDocument/2006/relationships/hyperlink" Target="http://donor.by/" TargetMode="External"/><Relationship Id="rId6" Type="http://schemas.openxmlformats.org/officeDocument/2006/relationships/hyperlink" Target="https://media.dev.by/belarus-startup-ecosystem_rus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ata.gov.ua/" TargetMode="External"/><Relationship Id="rId4" Type="http://schemas.openxmlformats.org/officeDocument/2006/relationships/hyperlink" Target="https://data.gov.uk/" TargetMode="External"/><Relationship Id="rId5" Type="http://schemas.openxmlformats.org/officeDocument/2006/relationships/hyperlink" Target="https://data-georgiagio.opendata.arcgis.com/" TargetMode="External"/><Relationship Id="rId6" Type="http://schemas.openxmlformats.org/officeDocument/2006/relationships/hyperlink" Target="https://data.nasa.gov/" TargetMode="External"/><Relationship Id="rId7" Type="http://schemas.openxmlformats.org/officeDocument/2006/relationships/hyperlink" Target="https://data.gov.by/#/?_k=2v51a6" TargetMode="External"/><Relationship Id="rId8" Type="http://schemas.openxmlformats.org/officeDocument/2006/relationships/hyperlink" Target="https://opendatainception.io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europeandataportal.eu/data/" TargetMode="External"/><Relationship Id="rId4" Type="http://schemas.openxmlformats.org/officeDocument/2006/relationships/hyperlink" Target="http://data.un.org/" TargetMode="External"/><Relationship Id="rId5" Type="http://schemas.openxmlformats.org/officeDocument/2006/relationships/hyperlink" Target="https://www.google.com/publicdata/directory" TargetMode="External"/><Relationship Id="rId6" Type="http://schemas.openxmlformats.org/officeDocument/2006/relationships/hyperlink" Target="https://movement.uber.com/?lang=en-US" TargetMode="External"/><Relationship Id="rId7" Type="http://schemas.openxmlformats.org/officeDocument/2006/relationships/hyperlink" Target="https://kepler.gl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hodp.org/" TargetMode="External"/><Relationship Id="rId4" Type="http://schemas.openxmlformats.org/officeDocument/2006/relationships/hyperlink" Target="https://ebird.org/explore" TargetMode="External"/><Relationship Id="rId5" Type="http://schemas.openxmlformats.org/officeDocument/2006/relationships/hyperlink" Target="https://www.openstreetmap.org/#map=6/53.783/27.974" TargetMode="External"/><Relationship Id="rId6" Type="http://schemas.openxmlformats.org/officeDocument/2006/relationships/hyperlink" Target="https://theodi.org/article/collaborative-data-maintenance-how-can-we-enable-shared-curation-of-high-quality-data/?mc_cid=7748f687a7&amp;mc_eid=55f6f97533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northernfailapp.co.uk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court-on-the-palm.com.ua/" TargetMode="External"/><Relationship Id="rId4" Type="http://schemas.openxmlformats.org/officeDocument/2006/relationships/hyperlink" Target="https://donor.ua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innocentive.com/" TargetMode="External"/><Relationship Id="rId4" Type="http://schemas.openxmlformats.org/officeDocument/2006/relationships/hyperlink" Target="https://www.redcross.org/get-help/how-to-prepare-for-emergencies/mobile-apps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watercontrol.by/" TargetMode="External"/><Relationship Id="rId4" Type="http://schemas.openxmlformats.org/officeDocument/2006/relationships/hyperlink" Target="http://greenmap.by/" TargetMode="External"/><Relationship Id="rId5" Type="http://schemas.openxmlformats.org/officeDocument/2006/relationships/hyperlink" Target="https://ecoidea.by/ru/zerowaste" TargetMode="External"/><Relationship Id="rId6" Type="http://schemas.openxmlformats.org/officeDocument/2006/relationships/hyperlink" Target="https://karta-nasiliya.by/map/" TargetMode="External"/><Relationship Id="rId7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kamba4.crux.uberspace.de/#what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belstat.gov.by/" TargetMode="External"/><Relationship Id="rId4" Type="http://schemas.openxmlformats.org/officeDocument/2006/relationships/hyperlink" Target="http://rad.org.by/monitoring/air.html" TargetMode="External"/><Relationship Id="rId5" Type="http://schemas.openxmlformats.org/officeDocument/2006/relationships/hyperlink" Target="http://bit.ly/data_sources" TargetMode="External"/><Relationship Id="rId6" Type="http://schemas.openxmlformats.org/officeDocument/2006/relationships/hyperlink" Target="https://opendata.by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vvolkogonova@gmail.com" TargetMode="External"/><Relationship Id="rId4" Type="http://schemas.openxmlformats.org/officeDocument/2006/relationships/hyperlink" Target="https://www.facebook.com/vvolkogonova" TargetMode="External"/><Relationship Id="rId5" Type="http://schemas.openxmlformats.org/officeDocument/2006/relationships/hyperlink" Target="mailto:alina.radachynskaja@gmail.com" TargetMode="External"/><Relationship Id="rId6" Type="http://schemas.openxmlformats.org/officeDocument/2006/relationships/hyperlink" Target="https://www.facebook.com/radachynskaj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telegram.me/EcoideaBot" TargetMode="External"/><Relationship Id="rId4" Type="http://schemas.openxmlformats.org/officeDocument/2006/relationships/hyperlink" Target="https://telegram.me/parkun_by_bot" TargetMode="External"/><Relationship Id="rId5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hyperlink" Target="https://play.google.com/store/apps/details?id=fm.rada.radar" TargetMode="External"/><Relationship Id="rId5" Type="http://schemas.openxmlformats.org/officeDocument/2006/relationships/hyperlink" Target="https://play.google.com/store/apps/details?id=org.dzedzich.volunteers" TargetMode="External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rubbish.by/" TargetMode="External"/><Relationship Id="rId4" Type="http://schemas.openxmlformats.org/officeDocument/2006/relationships/hyperlink" Target="http://dobrososedi.tilda.ws/" TargetMode="External"/><Relationship Id="rId5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ulej.by/" TargetMode="External"/><Relationship Id="rId4" Type="http://schemas.openxmlformats.org/officeDocument/2006/relationships/hyperlink" Target="https://molamola.by/" TargetMode="External"/><Relationship Id="rId9" Type="http://schemas.openxmlformats.org/officeDocument/2006/relationships/image" Target="../media/image16.png"/><Relationship Id="rId5" Type="http://schemas.openxmlformats.org/officeDocument/2006/relationships/hyperlink" Target="https://doika.falanster.by/" TargetMode="External"/><Relationship Id="rId6" Type="http://schemas.openxmlformats.org/officeDocument/2006/relationships/hyperlink" Target="https://www.talaka.org/" TargetMode="External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deaby.org/chernobyl-nexta/" TargetMode="External"/><Relationship Id="rId4" Type="http://schemas.openxmlformats.org/officeDocument/2006/relationships/hyperlink" Target="https://music.yandex.ru/album/7030764" TargetMode="External"/><Relationship Id="rId5" Type="http://schemas.openxmlformats.org/officeDocument/2006/relationships/hyperlink" Target="https://www.mixcloud.com/FemFM_podcast/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.me/addstickers/socialweekend" TargetMode="External"/><Relationship Id="rId4" Type="http://schemas.openxmlformats.org/officeDocument/2006/relationships/hyperlink" Target="https://t.me/addstickers/ecoidea" TargetMode="External"/><Relationship Id="rId9" Type="http://schemas.openxmlformats.org/officeDocument/2006/relationships/image" Target="../media/image21.png"/><Relationship Id="rId5" Type="http://schemas.openxmlformats.org/officeDocument/2006/relationships/hyperlink" Target="https://t.me/addstickers/falanster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zawtra.by/" TargetMode="External"/><Relationship Id="rId4" Type="http://schemas.openxmlformats.org/officeDocument/2006/relationships/hyperlink" Target="https://docs.rferl.org/infographics/2016/2016_04/2016_04_Chernobyl/Chernobyl2.html" TargetMode="External"/><Relationship Id="rId5" Type="http://schemas.openxmlformats.org/officeDocument/2006/relationships/hyperlink" Target="https://ideaby.org/index-2019/" TargetMode="External"/><Relationship Id="rId6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/>
          <p:nvPr>
            <p:ph type="ctrTitle"/>
          </p:nvPr>
        </p:nvSpPr>
        <p:spPr>
          <a:xfrm>
            <a:off x="479001" y="1707161"/>
            <a:ext cx="4989000" cy="3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E-сервисы организаций гражданского общества (ОГО) в Беларуси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Открытые данные (ОД) и онлайн сервисы, использующие ОД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 txBox="1"/>
          <p:nvPr>
            <p:ph idx="3" type="body"/>
          </p:nvPr>
        </p:nvSpPr>
        <p:spPr>
          <a:xfrm>
            <a:off x="6995160" y="6100928"/>
            <a:ext cx="4460804" cy="23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4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Minsk, 2019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/>
          <p:nvPr>
            <p:ph type="ctrTitle"/>
          </p:nvPr>
        </p:nvSpPr>
        <p:spPr>
          <a:xfrm>
            <a:off x="6572901" y="1840061"/>
            <a:ext cx="4989000" cy="3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Валерия Волкогонова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Офис европейской экспертизы </a:t>
            </a:r>
            <a:b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коммуникаций</a:t>
            </a:r>
            <a:endParaRPr b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Алина Радачинская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 data initiative</a:t>
            </a:r>
            <a:endParaRPr b="0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8b43dedd5_1_30"/>
          <p:cNvSpPr txBox="1"/>
          <p:nvPr>
            <p:ph idx="4294967295" type="ctrTitle"/>
          </p:nvPr>
        </p:nvSpPr>
        <p:spPr>
          <a:xfrm>
            <a:off x="823450" y="818550"/>
            <a:ext cx="1102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5000">
                <a:latin typeface="Arial"/>
                <a:ea typeface="Arial"/>
                <a:cs typeface="Arial"/>
                <a:sym typeface="Arial"/>
              </a:rPr>
              <a:t>Интерактивные медиа проекты</a:t>
            </a:r>
            <a:endParaRPr sz="5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sz="6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58b43dedd5_1_30"/>
          <p:cNvSpPr txBox="1"/>
          <p:nvPr>
            <p:ph idx="4294967295" type="subTitle"/>
          </p:nvPr>
        </p:nvSpPr>
        <p:spPr>
          <a:xfrm>
            <a:off x="877675" y="2159175"/>
            <a:ext cx="40596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Медиарешебник - как 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писать об уязвимых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группах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https://www.aboutpeople.info/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90’s.by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http://90s.by/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58b43dedd5_1_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6000" y="1844400"/>
            <a:ext cx="6420828" cy="34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58b43dedd5_1_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97725" y="4184325"/>
            <a:ext cx="4839201" cy="2432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/>
          <p:nvPr/>
        </p:nvSpPr>
        <p:spPr>
          <a:xfrm>
            <a:off x="3486150" y="6165850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5974939" y="125049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p7"/>
          <p:cNvCxnSpPr/>
          <p:nvPr/>
        </p:nvCxnSpPr>
        <p:spPr>
          <a:xfrm>
            <a:off x="7004983" y="132059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" name="Google Shape;250;p7"/>
          <p:cNvSpPr/>
          <p:nvPr/>
        </p:nvSpPr>
        <p:spPr>
          <a:xfrm>
            <a:off x="5758629" y="218676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1" name="Google Shape;251;p7"/>
          <p:cNvCxnSpPr/>
          <p:nvPr/>
        </p:nvCxnSpPr>
        <p:spPr>
          <a:xfrm>
            <a:off x="6788673" y="2256874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2" name="Google Shape;252;p7"/>
          <p:cNvSpPr/>
          <p:nvPr/>
        </p:nvSpPr>
        <p:spPr>
          <a:xfrm>
            <a:off x="5689800" y="311765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p7"/>
          <p:cNvCxnSpPr/>
          <p:nvPr/>
        </p:nvCxnSpPr>
        <p:spPr>
          <a:xfrm>
            <a:off x="6719844" y="3187762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7"/>
          <p:cNvSpPr/>
          <p:nvPr/>
        </p:nvSpPr>
        <p:spPr>
          <a:xfrm>
            <a:off x="5758629" y="4061569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7"/>
          <p:cNvCxnSpPr/>
          <p:nvPr/>
        </p:nvCxnSpPr>
        <p:spPr>
          <a:xfrm>
            <a:off x="6788673" y="4131675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7"/>
          <p:cNvSpPr/>
          <p:nvPr/>
        </p:nvSpPr>
        <p:spPr>
          <a:xfrm>
            <a:off x="5994603" y="499350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7"/>
          <p:cNvCxnSpPr/>
          <p:nvPr/>
        </p:nvCxnSpPr>
        <p:spPr>
          <a:xfrm>
            <a:off x="7024647" y="5063609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8" name="Google Shape;258;p7"/>
          <p:cNvSpPr txBox="1"/>
          <p:nvPr>
            <p:ph idx="4" type="body"/>
          </p:nvPr>
        </p:nvSpPr>
        <p:spPr>
          <a:xfrm>
            <a:off x="6909726" y="1326725"/>
            <a:ext cx="48963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PigPug - </a:t>
            </a: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нейрогарнитура для помощи детям с синдромом дефицита внимания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http://pigpug.co/</a:t>
            </a: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endParaRPr sz="1800"/>
          </a:p>
        </p:txBody>
      </p:sp>
      <p:sp>
        <p:nvSpPr>
          <p:cNvPr id="259" name="Google Shape;259;p7"/>
          <p:cNvSpPr txBox="1"/>
          <p:nvPr/>
        </p:nvSpPr>
        <p:spPr>
          <a:xfrm>
            <a:off x="1675150" y="1562625"/>
            <a:ext cx="3195300" cy="4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 tech </a:t>
            </a:r>
            <a:r>
              <a:rPr b="1" lang="en-US" sz="4800">
                <a:solidFill>
                  <a:schemeClr val="dk1"/>
                </a:solidFill>
              </a:rPr>
              <a:t>стартапы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>
                <a:solidFill>
                  <a:schemeClr val="dk1"/>
                </a:solidFill>
              </a:rPr>
              <a:t>из Беларуси</a:t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"/>
          <p:cNvSpPr txBox="1"/>
          <p:nvPr>
            <p:ph idx="4" type="body"/>
          </p:nvPr>
        </p:nvSpPr>
        <p:spPr>
          <a:xfrm>
            <a:off x="6712477" y="2250950"/>
            <a:ext cx="52131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deepdee - </a:t>
            </a: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AI-решение для ранней диагностики диабетической ретинопатии по глазному дну </a:t>
            </a:r>
            <a:r>
              <a:rPr b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https://deepdee.org/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 txBox="1"/>
          <p:nvPr>
            <p:ph idx="4" type="body"/>
          </p:nvPr>
        </p:nvSpPr>
        <p:spPr>
          <a:xfrm>
            <a:off x="6640443" y="3260713"/>
            <a:ext cx="41979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Donor.by - </a:t>
            </a: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быстрый поск донора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http://donor.by/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"/>
          <p:cNvSpPr txBox="1"/>
          <p:nvPr>
            <p:ph idx="4" type="body"/>
          </p:nvPr>
        </p:nvSpPr>
        <p:spPr>
          <a:xfrm>
            <a:off x="6757318" y="4174576"/>
            <a:ext cx="41979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Экосистема стартапов Беларуси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https://media.dev.by/belarus-startup-ecosystem_rus.pdf</a:t>
            </a:r>
            <a:r>
              <a:rPr b="0" lang="en-US" sz="1800"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 txBox="1"/>
          <p:nvPr>
            <p:ph idx="4" type="body"/>
          </p:nvPr>
        </p:nvSpPr>
        <p:spPr>
          <a:xfrm>
            <a:off x="7004968" y="5154626"/>
            <a:ext cx="41979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...и многие другие.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8b43dedd5_1_23"/>
          <p:cNvSpPr txBox="1"/>
          <p:nvPr>
            <p:ph type="ctrTitle"/>
          </p:nvPr>
        </p:nvSpPr>
        <p:spPr>
          <a:xfrm>
            <a:off x="631400" y="1707150"/>
            <a:ext cx="6172500" cy="3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Рекомендации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0"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Не бойтесь попробовать</a:t>
            </a:r>
            <a:endParaRPr b="0"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0"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Социальные сети появились </a:t>
            </a:r>
            <a:br>
              <a:rPr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всего лишь 15 лет назад </a:t>
            </a:r>
            <a:br>
              <a:rPr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Facebook - в 2004, </a:t>
            </a:r>
            <a:endParaRPr b="0"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Youtube - в 2005, </a:t>
            </a:r>
            <a:endParaRPr b="0"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Twitter - в 2006, </a:t>
            </a:r>
            <a:endParaRPr b="0" sz="2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Instagram - в 2010 году.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58b43dedd5_1_23"/>
          <p:cNvSpPr txBox="1"/>
          <p:nvPr>
            <p:ph type="ctrTitle"/>
          </p:nvPr>
        </p:nvSpPr>
        <p:spPr>
          <a:xfrm>
            <a:off x="6944550" y="1707150"/>
            <a:ext cx="4024800" cy="3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Сфера настолько новая, что мы можем не только адаптировать лучшие мировые практики, но также создавать свои решения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93ad53d71_0_8"/>
          <p:cNvSpPr txBox="1"/>
          <p:nvPr>
            <p:ph idx="4294967295" type="ctrTitle"/>
          </p:nvPr>
        </p:nvSpPr>
        <p:spPr>
          <a:xfrm>
            <a:off x="823450" y="818550"/>
            <a:ext cx="1102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6300">
                <a:latin typeface="Arial"/>
                <a:ea typeface="Arial"/>
                <a:cs typeface="Arial"/>
                <a:sym typeface="Arial"/>
              </a:rPr>
              <a:t>Открытые данные</a:t>
            </a:r>
            <a:endParaRPr b="1" i="0" sz="6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593ad53d71_0_8"/>
          <p:cNvSpPr txBox="1"/>
          <p:nvPr>
            <p:ph idx="4294967295" type="ctrTitle"/>
          </p:nvPr>
        </p:nvSpPr>
        <p:spPr>
          <a:xfrm>
            <a:off x="1079875" y="2610150"/>
            <a:ext cx="83943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Бесплатные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Без ограничений использования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Машиночитаемые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93ad53d71_0_0"/>
          <p:cNvSpPr txBox="1"/>
          <p:nvPr>
            <p:ph idx="4294967295" type="ctrTitle"/>
          </p:nvPr>
        </p:nvSpPr>
        <p:spPr>
          <a:xfrm>
            <a:off x="823450" y="818550"/>
            <a:ext cx="1102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6300">
                <a:latin typeface="Arial"/>
                <a:ea typeface="Arial"/>
                <a:cs typeface="Arial"/>
                <a:sym typeface="Arial"/>
              </a:rPr>
              <a:t> Источники </a:t>
            </a:r>
            <a:r>
              <a:rPr b="1" i="0" lang="en-US" sz="6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Data</a:t>
            </a:r>
            <a:endParaRPr b="1" i="0" sz="6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593ad53d71_0_0"/>
          <p:cNvSpPr txBox="1"/>
          <p:nvPr>
            <p:ph idx="4294967295" type="ctrTitle"/>
          </p:nvPr>
        </p:nvSpPr>
        <p:spPr>
          <a:xfrm>
            <a:off x="1079875" y="2024825"/>
            <a:ext cx="9039300" cy="3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Официальные государственные порталы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https://data.gov.ua/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https://data.gov.uk/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https://data-georgiagio.opendata.arcgis.com/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https://data.nasa.gov/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https://data.gov.by/#/?_k=2v51a6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https://opendatainception.io/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93ad53d71_0_13"/>
          <p:cNvSpPr txBox="1"/>
          <p:nvPr>
            <p:ph idx="4294967295" type="ctrTitle"/>
          </p:nvPr>
        </p:nvSpPr>
        <p:spPr>
          <a:xfrm>
            <a:off x="823450" y="818550"/>
            <a:ext cx="1102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6300">
                <a:latin typeface="Arial"/>
                <a:ea typeface="Arial"/>
                <a:cs typeface="Arial"/>
                <a:sym typeface="Arial"/>
              </a:rPr>
              <a:t>Источники Open Data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sz="6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593ad53d71_0_13"/>
          <p:cNvSpPr txBox="1"/>
          <p:nvPr>
            <p:ph idx="4294967295" type="ctrTitle"/>
          </p:nvPr>
        </p:nvSpPr>
        <p:spPr>
          <a:xfrm>
            <a:off x="1079875" y="2024825"/>
            <a:ext cx="9039300" cy="3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Международные организации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https://www.europeandataportal.eu/data/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http://data.un.org/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Корпорации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https://www.google.com/publicdata/directory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https://movement.uber.com/?lang=en-US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kepler.gl</a:t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93f51c7a7_1_31"/>
          <p:cNvSpPr txBox="1"/>
          <p:nvPr>
            <p:ph idx="4294967295" type="ctrTitle"/>
          </p:nvPr>
        </p:nvSpPr>
        <p:spPr>
          <a:xfrm>
            <a:off x="823450" y="818550"/>
            <a:ext cx="1102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6300">
                <a:latin typeface="Arial"/>
                <a:ea typeface="Arial"/>
                <a:cs typeface="Arial"/>
                <a:sym typeface="Arial"/>
              </a:rPr>
              <a:t>Источники Open Data</a:t>
            </a:r>
            <a:endParaRPr b="1" i="0" sz="6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593f51c7a7_1_31"/>
          <p:cNvSpPr txBox="1"/>
          <p:nvPr>
            <p:ph idx="4294967295" type="ctrTitle"/>
          </p:nvPr>
        </p:nvSpPr>
        <p:spPr>
          <a:xfrm>
            <a:off x="1079875" y="2024825"/>
            <a:ext cx="9039300" cy="3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НГО</a:t>
            </a:r>
            <a:r>
              <a:rPr b="1" i="0" lang="en-US" sz="3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Академическое сообщество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http://hodp.org/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https://ebird.org/explore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Добавление данных в совместном режиме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Open Street map</a:t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Open Data Institute research</a:t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93f51c7a7_1_10"/>
          <p:cNvSpPr txBox="1"/>
          <p:nvPr>
            <p:ph idx="4294967295" type="ctrTitle"/>
          </p:nvPr>
        </p:nvSpPr>
        <p:spPr>
          <a:xfrm>
            <a:off x="823450" y="818550"/>
            <a:ext cx="1102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6300">
                <a:latin typeface="Arial"/>
                <a:ea typeface="Arial"/>
                <a:cs typeface="Arial"/>
                <a:sym typeface="Arial"/>
              </a:rPr>
              <a:t>Примеры</a:t>
            </a:r>
            <a:endParaRPr b="1" i="0" sz="6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593f51c7a7_1_10"/>
          <p:cNvSpPr txBox="1"/>
          <p:nvPr>
            <p:ph idx="4294967295" type="ctrTitle"/>
          </p:nvPr>
        </p:nvSpPr>
        <p:spPr>
          <a:xfrm>
            <a:off x="1079875" y="2024825"/>
            <a:ext cx="9039300" cy="28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1" i="0" lang="en-US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 Northern Fail app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Приложение, созданное </a:t>
            </a:r>
            <a:r>
              <a:rPr b="0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очень недовольным</a:t>
            </a:r>
            <a:r>
              <a:rPr b="0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клиентом компании Northern Rail. П</a:t>
            </a:r>
            <a:r>
              <a:rPr b="0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редоставляет</a:t>
            </a:r>
            <a:r>
              <a:rPr b="0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другим клиентам Northern Rail доступ к данным о полностью или частично отмененных поездках на поезде, чтобы помочь в борьбе </a:t>
            </a:r>
            <a:r>
              <a:rPr b="0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с </a:t>
            </a:r>
            <a:r>
              <a:rPr b="0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плохим обслуживанием и соотношением высокой цены и низкого качества</a:t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93f51c7a7_1_40"/>
          <p:cNvSpPr txBox="1"/>
          <p:nvPr>
            <p:ph idx="4294967295" type="ctrTitle"/>
          </p:nvPr>
        </p:nvSpPr>
        <p:spPr>
          <a:xfrm>
            <a:off x="823450" y="818550"/>
            <a:ext cx="1102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6300">
                <a:latin typeface="Arial"/>
                <a:ea typeface="Arial"/>
                <a:cs typeface="Arial"/>
                <a:sym typeface="Arial"/>
              </a:rPr>
              <a:t>Примеры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sz="6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593f51c7a7_1_40"/>
          <p:cNvSpPr txBox="1"/>
          <p:nvPr>
            <p:ph idx="4294967295" type="ctrTitle"/>
          </p:nvPr>
        </p:nvSpPr>
        <p:spPr>
          <a:xfrm>
            <a:off x="1079875" y="2024825"/>
            <a:ext cx="9039300" cy="3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1" i="0" lang="en-US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СУД НА ДОЛОНІ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Аналитический инструмент для поиска, исследования и визуализации судебных решений</a:t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1" i="0" lang="en-US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ДонорUA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Автоматизированная система подбора и управления донорами крови, предназначенная для продвижения донорского движения в Украине</a:t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93f51c7a7_1_56"/>
          <p:cNvSpPr txBox="1"/>
          <p:nvPr>
            <p:ph idx="4294967295" type="ctrTitle"/>
          </p:nvPr>
        </p:nvSpPr>
        <p:spPr>
          <a:xfrm>
            <a:off x="823450" y="818550"/>
            <a:ext cx="1102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6300">
                <a:latin typeface="Arial"/>
                <a:ea typeface="Arial"/>
                <a:cs typeface="Arial"/>
                <a:sym typeface="Arial"/>
              </a:rPr>
              <a:t>Примеры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sz="6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593f51c7a7_1_56"/>
          <p:cNvSpPr txBox="1"/>
          <p:nvPr>
            <p:ph idx="4294967295" type="ctrTitle"/>
          </p:nvPr>
        </p:nvSpPr>
        <p:spPr>
          <a:xfrm>
            <a:off x="1079875" y="2024825"/>
            <a:ext cx="9039300" cy="3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1" i="0" lang="en-US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InnoCentive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InnoCentive является первопроходцем в области краудсорсинговых инноваций. Сообщество </a:t>
            </a:r>
            <a:r>
              <a:rPr b="0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b="0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b="0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r>
              <a:rPr b="0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огает организациям любого размера решить их критические деловые, научные и технические проблемы.</a:t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1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Red Cross Mobile Apps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a832d69cd_0_0"/>
          <p:cNvSpPr txBox="1"/>
          <p:nvPr>
            <p:ph type="ctrTitle"/>
          </p:nvPr>
        </p:nvSpPr>
        <p:spPr>
          <a:xfrm>
            <a:off x="747252" y="1123359"/>
            <a:ext cx="9920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Интерактивные </a:t>
            </a: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карты</a:t>
            </a:r>
            <a:endParaRPr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5a832d69cd_0_0"/>
          <p:cNvSpPr txBox="1"/>
          <p:nvPr>
            <p:ph idx="1" type="subTitle"/>
          </p:nvPr>
        </p:nvSpPr>
        <p:spPr>
          <a:xfrm>
            <a:off x="877677" y="2235368"/>
            <a:ext cx="99207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Экология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https://www.watercontrol.by/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http://greenmap.by/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https://ecoidea.by/ru/zerowaste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Домашнее насилие: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https://karta-nasiliya.by/map/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5a832d69cd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55606" y="1901626"/>
            <a:ext cx="4208270" cy="45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93f51c7a7_1_64"/>
          <p:cNvSpPr txBox="1"/>
          <p:nvPr>
            <p:ph idx="4294967295" type="ctrTitle"/>
          </p:nvPr>
        </p:nvSpPr>
        <p:spPr>
          <a:xfrm>
            <a:off x="823450" y="818550"/>
            <a:ext cx="1102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6300">
                <a:latin typeface="Arial"/>
                <a:ea typeface="Arial"/>
                <a:cs typeface="Arial"/>
                <a:sym typeface="Arial"/>
              </a:rPr>
              <a:t>Примеры</a:t>
            </a:r>
            <a:endParaRPr sz="63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sz="6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593f51c7a7_1_64"/>
          <p:cNvSpPr txBox="1"/>
          <p:nvPr>
            <p:ph idx="4294967295" type="ctrTitle"/>
          </p:nvPr>
        </p:nvSpPr>
        <p:spPr>
          <a:xfrm>
            <a:off x="1079875" y="2024825"/>
            <a:ext cx="9039300" cy="3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1" i="0" lang="en-US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Surveillance under Surveillance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“Наблюдение под надзором” показывает камеры и охранников, которые наблюдают за вами почти везде. Вы можете увидеть, где они находятся, за чем наблюдают и другие интересные факты.</a:t>
            </a:r>
            <a:endParaRPr b="0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93f51c7a7_1_19"/>
          <p:cNvSpPr txBox="1"/>
          <p:nvPr>
            <p:ph idx="4294967295" type="ctrTitle"/>
          </p:nvPr>
        </p:nvSpPr>
        <p:spPr>
          <a:xfrm>
            <a:off x="823450" y="818550"/>
            <a:ext cx="1102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Источники данных в Беларуси</a:t>
            </a:r>
            <a:endParaRPr b="1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593f51c7a7_1_19"/>
          <p:cNvSpPr txBox="1"/>
          <p:nvPr>
            <p:ph idx="4294967295" type="ctrTitle"/>
          </p:nvPr>
        </p:nvSpPr>
        <p:spPr>
          <a:xfrm>
            <a:off x="1079875" y="2024825"/>
            <a:ext cx="9039300" cy="31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Белстат - лучшее, что у нас есть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http://belstat.gov.by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Качество воздуха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http://rad.org.by/monitoring/air.html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Сообщество открытых данных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http://bit.ly/data_sources</a:t>
            </a:r>
            <a:r>
              <a:rPr b="1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https://opendata.by</a:t>
            </a:r>
            <a:endParaRPr b="1" i="0" sz="2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8b43dedd5_0_52"/>
          <p:cNvSpPr txBox="1"/>
          <p:nvPr>
            <p:ph type="title"/>
          </p:nvPr>
        </p:nvSpPr>
        <p:spPr>
          <a:xfrm>
            <a:off x="1789471" y="1247442"/>
            <a:ext cx="74628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Спасибо за ваше внимание!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58b43dedd5_0_52"/>
          <p:cNvSpPr txBox="1"/>
          <p:nvPr>
            <p:ph idx="2" type="body"/>
          </p:nvPr>
        </p:nvSpPr>
        <p:spPr>
          <a:xfrm>
            <a:off x="77306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Contacts</a:t>
            </a:r>
            <a:endParaRPr/>
          </a:p>
        </p:txBody>
      </p:sp>
      <p:cxnSp>
        <p:nvCxnSpPr>
          <p:cNvPr id="330" name="Google Shape;330;g58b43dedd5_0_52"/>
          <p:cNvCxnSpPr/>
          <p:nvPr/>
        </p:nvCxnSpPr>
        <p:spPr>
          <a:xfrm>
            <a:off x="876300" y="273306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1" name="Google Shape;331;g58b43dedd5_0_52"/>
          <p:cNvSpPr txBox="1"/>
          <p:nvPr>
            <p:ph type="title"/>
          </p:nvPr>
        </p:nvSpPr>
        <p:spPr>
          <a:xfrm>
            <a:off x="1887771" y="2225154"/>
            <a:ext cx="74628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Валерия Волкогонова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b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vvolkogonova@gmail.com</a:t>
            </a:r>
            <a:r>
              <a:rPr b="0"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b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https://www.facebook.com/vvolkogonova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58b43dedd5_0_52"/>
          <p:cNvSpPr txBox="1"/>
          <p:nvPr>
            <p:ph type="title"/>
          </p:nvPr>
        </p:nvSpPr>
        <p:spPr>
          <a:xfrm>
            <a:off x="1887771" y="3683217"/>
            <a:ext cx="74628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Алина Радачинская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b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alina.radachynskaja@gmail.com</a:t>
            </a:r>
            <a:r>
              <a:rPr b="0" lang="en-US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https://www.facebook.com/radachynskaja</a:t>
            </a:r>
            <a:r>
              <a:rPr b="0" lang="en-US" sz="2000">
                <a:latin typeface="Arial"/>
                <a:ea typeface="Arial"/>
                <a:cs typeface="Arial"/>
                <a:sym typeface="Arial"/>
              </a:rPr>
              <a:t>   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"/>
          <p:cNvSpPr txBox="1"/>
          <p:nvPr>
            <p:ph idx="4294967295" type="ctrTitle"/>
          </p:nvPr>
        </p:nvSpPr>
        <p:spPr>
          <a:xfrm>
            <a:off x="747252" y="1123359"/>
            <a:ext cx="9920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6300">
                <a:latin typeface="Arial"/>
                <a:ea typeface="Arial"/>
                <a:cs typeface="Arial"/>
                <a:sym typeface="Arial"/>
              </a:rPr>
              <a:t>Чат-боты</a:t>
            </a:r>
            <a:endParaRPr b="1" i="0" sz="6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>
            <p:ph idx="4294967295" type="subTitle"/>
          </p:nvPr>
        </p:nvSpPr>
        <p:spPr>
          <a:xfrm>
            <a:off x="877677" y="2235368"/>
            <a:ext cx="99207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Сортировка отходов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https://telegram.me/EcoideaBot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Гражданский контроль 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(парковки)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https://telegram.me/parkun_by_bot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9200" y="418800"/>
            <a:ext cx="4922200" cy="56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4151" y="994525"/>
            <a:ext cx="2864250" cy="508595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"/>
          <p:cNvSpPr txBox="1"/>
          <p:nvPr>
            <p:ph idx="4294967295" type="ctrTitle"/>
          </p:nvPr>
        </p:nvSpPr>
        <p:spPr>
          <a:xfrm>
            <a:off x="1279227" y="569959"/>
            <a:ext cx="9920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Мобильные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приложения</a:t>
            </a:r>
            <a:endParaRPr b="1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 txBox="1"/>
          <p:nvPr>
            <p:ph idx="4294967295" type="subTitle"/>
          </p:nvPr>
        </p:nvSpPr>
        <p:spPr>
          <a:xfrm>
            <a:off x="877676" y="2235375"/>
            <a:ext cx="50253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Молодёжные инициативы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Radar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https://play.google.com/store/apps/details?id=fm.rada.radar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Будзь валанцёрам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https://play.google.com/store/apps/details?id=org.dzedzich.volunteers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93700" y="267491"/>
            <a:ext cx="2864250" cy="5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b43dedd5_0_18"/>
          <p:cNvSpPr txBox="1"/>
          <p:nvPr>
            <p:ph idx="4294967295" type="ctrTitle"/>
          </p:nvPr>
        </p:nvSpPr>
        <p:spPr>
          <a:xfrm>
            <a:off x="747252" y="1123359"/>
            <a:ext cx="9920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6300">
                <a:latin typeface="Arial"/>
                <a:ea typeface="Arial"/>
                <a:cs typeface="Arial"/>
                <a:sym typeface="Arial"/>
              </a:rPr>
              <a:t>Геймификация</a:t>
            </a:r>
            <a:endParaRPr b="1" i="0" sz="6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58b43dedd5_0_18"/>
          <p:cNvSpPr txBox="1"/>
          <p:nvPr>
            <p:ph idx="4294967295" type="subTitle"/>
          </p:nvPr>
        </p:nvSpPr>
        <p:spPr>
          <a:xfrm>
            <a:off x="877676" y="2235375"/>
            <a:ext cx="50253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Rubbish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http://rubbish.by/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Добрые соседи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http://dobrososedi.tilda.ws/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58b43dedd5_0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9276" y="2494959"/>
            <a:ext cx="5685522" cy="405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8b43dedd5_0_39"/>
          <p:cNvSpPr txBox="1"/>
          <p:nvPr>
            <p:ph idx="4294967295" type="ctrTitle"/>
          </p:nvPr>
        </p:nvSpPr>
        <p:spPr>
          <a:xfrm>
            <a:off x="747252" y="1123359"/>
            <a:ext cx="9920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6300">
                <a:latin typeface="Arial"/>
                <a:ea typeface="Arial"/>
                <a:cs typeface="Arial"/>
                <a:sym typeface="Arial"/>
              </a:rPr>
              <a:t>Фандрайзинг</a:t>
            </a:r>
            <a:endParaRPr b="1" i="0" sz="6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58b43dedd5_0_39"/>
          <p:cNvSpPr txBox="1"/>
          <p:nvPr>
            <p:ph idx="4294967295" type="subTitle"/>
          </p:nvPr>
        </p:nvSpPr>
        <p:spPr>
          <a:xfrm>
            <a:off x="877676" y="2235375"/>
            <a:ext cx="50253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Краудфандинг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https://ulej.by/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https://molamola.by/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Пожертвования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https://doika.falanster.by/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Краудсорсинг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https://www.talaka.org/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58b43dedd5_0_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63226" y="4242850"/>
            <a:ext cx="2702286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58b43dedd5_0_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21426" y="3030951"/>
            <a:ext cx="2921200" cy="10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58b43dedd5_0_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61491" y="2170275"/>
            <a:ext cx="1551334" cy="17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58b43dedd5_0_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48300" y="2235375"/>
            <a:ext cx="234315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8b43dedd5_0_79"/>
          <p:cNvSpPr txBox="1"/>
          <p:nvPr>
            <p:ph idx="4294967295" type="ctrTitle"/>
          </p:nvPr>
        </p:nvSpPr>
        <p:spPr>
          <a:xfrm>
            <a:off x="823452" y="1123359"/>
            <a:ext cx="9920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6300">
                <a:latin typeface="Arial"/>
                <a:ea typeface="Arial"/>
                <a:cs typeface="Arial"/>
                <a:sym typeface="Arial"/>
              </a:rPr>
              <a:t>Подкасты</a:t>
            </a:r>
            <a:endParaRPr b="1" i="0" sz="6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58b43dedd5_0_79"/>
          <p:cNvSpPr txBox="1"/>
          <p:nvPr>
            <p:ph idx="4294967295" type="subTitle"/>
          </p:nvPr>
        </p:nvSpPr>
        <p:spPr>
          <a:xfrm>
            <a:off x="877676" y="2235375"/>
            <a:ext cx="50253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Центр новых идей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(thinktank)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https://ideaby.org/chernobyl-nexta/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“Мы не договорили” - подкаст 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о ментальном здоровье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https://music.yandex.ru/album/7030764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FemFM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https://www.mixcloud.com/FemFM_podcast/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58b43dedd5_0_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6401" y="94559"/>
            <a:ext cx="5984224" cy="379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58b43dedd5_0_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36400" y="2340375"/>
            <a:ext cx="6462576" cy="20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58b43dedd5_0_7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02975" y="4387600"/>
            <a:ext cx="312420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8b43dedd5_0_90"/>
          <p:cNvSpPr txBox="1"/>
          <p:nvPr>
            <p:ph idx="4294967295" type="ctrTitle"/>
          </p:nvPr>
        </p:nvSpPr>
        <p:spPr>
          <a:xfrm>
            <a:off x="747252" y="1123359"/>
            <a:ext cx="9920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6300">
                <a:latin typeface="Arial"/>
                <a:ea typeface="Arial"/>
                <a:cs typeface="Arial"/>
                <a:sym typeface="Arial"/>
              </a:rPr>
              <a:t>Стикер паки</a:t>
            </a:r>
            <a:endParaRPr b="1" i="0" sz="6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58b43dedd5_0_90"/>
          <p:cNvSpPr txBox="1"/>
          <p:nvPr>
            <p:ph idx="4294967295" type="subTitle"/>
          </p:nvPr>
        </p:nvSpPr>
        <p:spPr>
          <a:xfrm>
            <a:off x="877676" y="2235375"/>
            <a:ext cx="50253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https://t.me/addstickers/socialweekend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https://t.me/addstickers/ecoidea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https://t.me/addstickers/falanster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58b43dedd5_0_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6500" y="3333750"/>
            <a:ext cx="239077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58b43dedd5_0_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53550" y="3198050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58b43dedd5_0_9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96226" y="807284"/>
            <a:ext cx="2390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58b43dedd5_0_9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85551" y="2233621"/>
            <a:ext cx="239077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8b43dedd5_1_4"/>
          <p:cNvSpPr txBox="1"/>
          <p:nvPr>
            <p:ph idx="4294967295" type="ctrTitle"/>
          </p:nvPr>
        </p:nvSpPr>
        <p:spPr>
          <a:xfrm>
            <a:off x="823450" y="818550"/>
            <a:ext cx="11026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5000">
                <a:latin typeface="Arial"/>
                <a:ea typeface="Arial"/>
                <a:cs typeface="Arial"/>
                <a:sym typeface="Arial"/>
              </a:rPr>
              <a:t>Интерактивные медиа проекты</a:t>
            </a:r>
            <a:endParaRPr b="1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58b43dedd5_1_4"/>
          <p:cNvSpPr txBox="1"/>
          <p:nvPr>
            <p:ph idx="4294967295" type="subTitle"/>
          </p:nvPr>
        </p:nvSpPr>
        <p:spPr>
          <a:xfrm>
            <a:off x="877675" y="2159175"/>
            <a:ext cx="40596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Zero Waste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http://zawtra.by/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Чернобыль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Радио Свобода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https://docs.rferl.org/infographics/2016/2016_04/2016_04_Chernobyl/Chernobyl2.html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Индекс будущего Беларуси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https://ideaby.org/index-2019/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58b43dedd5_1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86975" y="1970050"/>
            <a:ext cx="6382831" cy="34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2019-02-18T10:33:07Z</dcterms:created>
  <dc:creator>Igor Polivka</dc:creator>
</cp:coreProperties>
</file>